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2" r:id="rId4"/>
    <p:sldId id="259" r:id="rId5"/>
    <p:sldId id="260" r:id="rId6"/>
    <p:sldId id="270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0" r:id="rId19"/>
    <p:sldId id="291" r:id="rId20"/>
    <p:sldId id="292" r:id="rId21"/>
    <p:sldId id="293" r:id="rId22"/>
    <p:sldId id="300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สัดส่วนคะแนน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E7E-4040-B0B3-A1B5348341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E7E-4040-B0B3-A1B5348341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E7E-4040-B0B3-A1B5348341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E7E-4040-B0B3-A1B5348341E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ผศ.ว่าที่ ร.ต.หญิง เพ็ญนภา</c:v>
                </c:pt>
                <c:pt idx="1">
                  <c:v>ผศ.ดร.วาสนา</c:v>
                </c:pt>
                <c:pt idx="2">
                  <c:v>รศ.ดร.ภูสิทธ์</c:v>
                </c:pt>
                <c:pt idx="3">
                  <c:v>อ.ดร.สุวิทย์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E-439D-B4A3-F72C50832D0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20153-86A1-4396-AAE9-4CB7AABA7A0D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367631-548E-4E68-B2B0-541DA10FA856}">
      <dgm:prSet phldrT="[ข้อความ]" custT="1"/>
      <dgm:spPr/>
      <dgm:t>
        <a:bodyPr/>
        <a:lstStyle/>
        <a:p>
          <a:pPr algn="ctr"/>
          <a:r>
            <a:rPr lang="th-TH" sz="2400" b="1" dirty="0">
              <a:latin typeface="TH Niramit AS" panose="02000506000000020004" pitchFamily="2" charset="-34"/>
              <a:cs typeface="TH Niramit AS" panose="02000506000000020004" pitchFamily="2" charset="-34"/>
            </a:rPr>
            <a:t>1. ติดต่อหน่วยงานภายนอกล่วงหน้าอย่างน้อย 3 เดือน ก่อนลงทะเบียนในเทอมที่จะทำการฝึกประสบการณ์วิชาชีพฯ</a:t>
          </a:r>
          <a:endParaRPr lang="en-US" sz="24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0CDFC2E-3CF5-458B-855C-4A7B2BDEF810}" type="parTrans" cxnId="{D5D2E9D7-70DD-4B83-8A4D-1EC44F10A143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032A909-04B9-4C66-9106-96DCAA9A3B30}" type="sibTrans" cxnId="{D5D2E9D7-70DD-4B83-8A4D-1EC44F10A143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6EA6E33-B611-4E67-8DE0-A2D5AF3C0D89}">
      <dgm:prSet phldrT="[ข้อความ]" custT="1"/>
      <dgm:spPr/>
      <dgm:t>
        <a:bodyPr/>
        <a:lstStyle/>
        <a:p>
          <a:pPr algn="ctr"/>
          <a:r>
            <a:rPr lang="th-TH" sz="2400">
              <a:latin typeface="TH Niramit AS" panose="02000506000000020004" pitchFamily="2" charset="-34"/>
              <a:cs typeface="TH Niramit AS" panose="02000506000000020004" pitchFamily="2" charset="-34"/>
            </a:rPr>
            <a:t>(นักศึกษาเลือกสถานที่ฝึกงาน จากนั้นแจ้งฝ่ายฝึกประสบการณ์วิชาชีพฯ แขนงวิชาฯ) </a:t>
          </a:r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6D99A51-DEB4-4B56-B367-FEDA9DA35CFF}" type="parTrans" cxnId="{84946A2D-320A-45FC-BDCF-6A8BBCD03AFE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1E363A5-D385-428A-8D52-06B76BF35686}" type="sibTrans" cxnId="{84946A2D-320A-45FC-BDCF-6A8BBCD03AFE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5DC7E69-0F99-4056-AA55-75428C054749}">
      <dgm:prSet phldrT="[ข้อความ]" custT="1"/>
      <dgm:spPr/>
      <dgm:t>
        <a:bodyPr/>
        <a:lstStyle/>
        <a:p>
          <a:pPr algn="ctr"/>
          <a:r>
            <a:rPr lang="th-TH" sz="2400" b="1">
              <a:latin typeface="TH Niramit AS" panose="02000506000000020004" pitchFamily="2" charset="-34"/>
              <a:cs typeface="TH Niramit AS" panose="02000506000000020004" pitchFamily="2" charset="-34"/>
            </a:rPr>
            <a:t>2. ขั้นตอนกระบวนการประสานงานโดยฝ่ายฝึกประสบการณ์วิชาชีพฯ แขนงวิชาการจัดการพัฒนาสังคม</a:t>
          </a:r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E364A8F-6C9A-4ECA-AA50-9B59D82C87E7}" type="parTrans" cxnId="{049210DD-AA04-4DC8-8307-C083DDB7F2E3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FB1B5AF0-A61F-43B5-9527-729F9E691365}" type="sibTrans" cxnId="{049210DD-AA04-4DC8-8307-C083DDB7F2E3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32B1CFF-4B16-4E0E-98D6-5A9EABAE4F9A}">
      <dgm:prSet phldrT="[ข้อความ]" custT="1"/>
      <dgm:spPr/>
      <dgm:t>
        <a:bodyPr/>
        <a:lstStyle/>
        <a:p>
          <a:pPr algn="ctr"/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  <a:p>
          <a:pPr algn="ctr"/>
          <a:r>
            <a:rPr lang="th-TH" sz="2400">
              <a:latin typeface="TH Niramit AS" panose="02000506000000020004" pitchFamily="2" charset="-34"/>
              <a:cs typeface="TH Niramit AS" panose="02000506000000020004" pitchFamily="2" charset="-34"/>
            </a:rPr>
            <a:t>(แขนงวิชาฯ ส่งหนังสือขอความอนุเคราะห์รับนักศึกษาเข้าฝึกประสบการณ์วิชาชีพฯไปยังหน่วยงานภายนอก)</a:t>
          </a:r>
        </a:p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63B34330-B7BA-4408-8A1A-84B7D754344E}" type="parTrans" cxnId="{C61AB43F-1911-452E-AAF2-F4C8AF112E81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F196F20-7D19-4802-8B90-C06C0A3D3999}" type="sibTrans" cxnId="{C61AB43F-1911-452E-AAF2-F4C8AF112E81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1598451-AD64-4855-8AC8-4079C17E4FB7}">
      <dgm:prSet phldrT="[ข้อความ]" custT="1"/>
      <dgm:spPr/>
      <dgm:t>
        <a:bodyPr/>
        <a:lstStyle/>
        <a:p>
          <a:pPr algn="ctr"/>
          <a:r>
            <a:rPr lang="th-TH" sz="2400" b="1">
              <a:latin typeface="TH Niramit AS" panose="02000506000000020004" pitchFamily="2" charset="-34"/>
              <a:cs typeface="TH Niramit AS" panose="02000506000000020004" pitchFamily="2" charset="-34"/>
            </a:rPr>
            <a:t>3. รับหนังสือส่งตัว (วันปฐมนิเทศนักศึกษาฝึกประสบการณ์วิชาชีพฯ )</a:t>
          </a:r>
          <a:endParaRPr lang="en-US" sz="2400" b="1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E261F7B5-BF03-445D-8A35-954788756A33}" type="parTrans" cxnId="{E9D73F32-AB0A-4F9D-8372-C11534B7C989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9F0CB2C-3EBB-465C-B908-6E608BFA53D4}" type="sibTrans" cxnId="{E9D73F32-AB0A-4F9D-8372-C11534B7C989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7A9F90C-B8AD-4D91-AE24-4EDB6515E3A7}">
      <dgm:prSet phldrT="[ข้อความ]" custT="1"/>
      <dgm:spPr/>
      <dgm:t>
        <a:bodyPr/>
        <a:lstStyle/>
        <a:p>
          <a:pPr algn="ctr"/>
          <a:r>
            <a:rPr lang="th-TH" sz="2400">
              <a:latin typeface="TH Niramit AS" panose="02000506000000020004" pitchFamily="2" charset="-34"/>
              <a:cs typeface="TH Niramit AS" panose="02000506000000020004" pitchFamily="2" charset="-34"/>
            </a:rPr>
            <a:t>(นักศึกษารับหนังสือส่งตัว พร้อมทั้งเอกสารอื่นๆ จากทางแขนงวิชาฯ)</a:t>
          </a:r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F82CD84-25E3-4087-9082-9DED38EC09B9}" type="parTrans" cxnId="{1BE75F52-42A5-4DD1-ADAA-118675512D45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2C7C0E7-80DD-4A99-863D-C6D532179CEF}" type="sibTrans" cxnId="{1BE75F52-42A5-4DD1-ADAA-118675512D45}">
      <dgm:prSet/>
      <dgm:spPr/>
      <dgm:t>
        <a:bodyPr/>
        <a:lstStyle/>
        <a:p>
          <a:pPr algn="ctr"/>
          <a:endParaRPr lang="en-US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7827C8D-5F12-48AA-B70B-982A8D9B2838}" type="pres">
      <dgm:prSet presAssocID="{03520153-86A1-4396-AAE9-4CB7AABA7A0D}" presName="Name0" presStyleCnt="0">
        <dgm:presLayoutVars>
          <dgm:dir/>
          <dgm:animLvl val="lvl"/>
          <dgm:resizeHandles val="exact"/>
        </dgm:presLayoutVars>
      </dgm:prSet>
      <dgm:spPr/>
    </dgm:pt>
    <dgm:pt modelId="{73FD64B6-2B31-489A-9914-4E70677806EA}" type="pres">
      <dgm:prSet presAssocID="{01598451-AD64-4855-8AC8-4079C17E4FB7}" presName="boxAndChildren" presStyleCnt="0"/>
      <dgm:spPr/>
    </dgm:pt>
    <dgm:pt modelId="{B5E65D70-FAD0-4498-A2A9-C1740C62CB73}" type="pres">
      <dgm:prSet presAssocID="{01598451-AD64-4855-8AC8-4079C17E4FB7}" presName="parentTextBox" presStyleLbl="node1" presStyleIdx="0" presStyleCnt="3"/>
      <dgm:spPr/>
    </dgm:pt>
    <dgm:pt modelId="{244D546F-B6DC-4DAD-A0AE-446C8B02BB66}" type="pres">
      <dgm:prSet presAssocID="{01598451-AD64-4855-8AC8-4079C17E4FB7}" presName="entireBox" presStyleLbl="node1" presStyleIdx="0" presStyleCnt="3"/>
      <dgm:spPr/>
    </dgm:pt>
    <dgm:pt modelId="{61B8F1DD-ECCA-4434-BBF3-9B46F9C2579D}" type="pres">
      <dgm:prSet presAssocID="{01598451-AD64-4855-8AC8-4079C17E4FB7}" presName="descendantBox" presStyleCnt="0"/>
      <dgm:spPr/>
    </dgm:pt>
    <dgm:pt modelId="{DC0D2A5D-C81E-4B64-9C23-5E8CF471FE83}" type="pres">
      <dgm:prSet presAssocID="{27A9F90C-B8AD-4D91-AE24-4EDB6515E3A7}" presName="childTextBox" presStyleLbl="fgAccFollowNode1" presStyleIdx="0" presStyleCnt="3">
        <dgm:presLayoutVars>
          <dgm:bulletEnabled val="1"/>
        </dgm:presLayoutVars>
      </dgm:prSet>
      <dgm:spPr/>
    </dgm:pt>
    <dgm:pt modelId="{EE06B097-0FAB-45D4-A862-D2CB38ECC96C}" type="pres">
      <dgm:prSet presAssocID="{FB1B5AF0-A61F-43B5-9527-729F9E691365}" presName="sp" presStyleCnt="0"/>
      <dgm:spPr/>
    </dgm:pt>
    <dgm:pt modelId="{D1ABA2D1-4400-43CA-8DA4-D23DFF21A4EA}" type="pres">
      <dgm:prSet presAssocID="{05DC7E69-0F99-4056-AA55-75428C054749}" presName="arrowAndChildren" presStyleCnt="0"/>
      <dgm:spPr/>
    </dgm:pt>
    <dgm:pt modelId="{6152CD30-3FA8-4BDF-912B-E6DBC516D910}" type="pres">
      <dgm:prSet presAssocID="{05DC7E69-0F99-4056-AA55-75428C054749}" presName="parentTextArrow" presStyleLbl="node1" presStyleIdx="0" presStyleCnt="3"/>
      <dgm:spPr/>
    </dgm:pt>
    <dgm:pt modelId="{498A51E8-AA5C-4F89-8C11-D60F013D2CE7}" type="pres">
      <dgm:prSet presAssocID="{05DC7E69-0F99-4056-AA55-75428C054749}" presName="arrow" presStyleLbl="node1" presStyleIdx="1" presStyleCnt="3"/>
      <dgm:spPr/>
    </dgm:pt>
    <dgm:pt modelId="{25BBE223-3CD9-402F-8DF4-FA48DC9AB345}" type="pres">
      <dgm:prSet presAssocID="{05DC7E69-0F99-4056-AA55-75428C054749}" presName="descendantArrow" presStyleCnt="0"/>
      <dgm:spPr/>
    </dgm:pt>
    <dgm:pt modelId="{DD3EA400-B9F7-44B2-ABE8-E1B16FC90F97}" type="pres">
      <dgm:prSet presAssocID="{832B1CFF-4B16-4E0E-98D6-5A9EABAE4F9A}" presName="childTextArrow" presStyleLbl="fgAccFollowNode1" presStyleIdx="1" presStyleCnt="3">
        <dgm:presLayoutVars>
          <dgm:bulletEnabled val="1"/>
        </dgm:presLayoutVars>
      </dgm:prSet>
      <dgm:spPr/>
    </dgm:pt>
    <dgm:pt modelId="{4958C6F7-2D7A-4E91-90BE-A1F5E36DBF71}" type="pres">
      <dgm:prSet presAssocID="{2032A909-04B9-4C66-9106-96DCAA9A3B30}" presName="sp" presStyleCnt="0"/>
      <dgm:spPr/>
    </dgm:pt>
    <dgm:pt modelId="{C1A9D800-120A-4C4C-B20D-0940DB56FE17}" type="pres">
      <dgm:prSet presAssocID="{F2367631-548E-4E68-B2B0-541DA10FA856}" presName="arrowAndChildren" presStyleCnt="0"/>
      <dgm:spPr/>
    </dgm:pt>
    <dgm:pt modelId="{E6C5B269-FD7F-4AF5-A263-7F39BA795507}" type="pres">
      <dgm:prSet presAssocID="{F2367631-548E-4E68-B2B0-541DA10FA856}" presName="parentTextArrow" presStyleLbl="node1" presStyleIdx="1" presStyleCnt="3"/>
      <dgm:spPr/>
    </dgm:pt>
    <dgm:pt modelId="{E036B5A8-A1BE-4B39-AA28-A0E8E2B89BCC}" type="pres">
      <dgm:prSet presAssocID="{F2367631-548E-4E68-B2B0-541DA10FA856}" presName="arrow" presStyleLbl="node1" presStyleIdx="2" presStyleCnt="3"/>
      <dgm:spPr/>
    </dgm:pt>
    <dgm:pt modelId="{273C448A-E4A0-4B51-8B04-FEC399815045}" type="pres">
      <dgm:prSet presAssocID="{F2367631-548E-4E68-B2B0-541DA10FA856}" presName="descendantArrow" presStyleCnt="0"/>
      <dgm:spPr/>
    </dgm:pt>
    <dgm:pt modelId="{C716C258-1687-4DC7-AFE7-25F2A0094055}" type="pres">
      <dgm:prSet presAssocID="{16EA6E33-B611-4E67-8DE0-A2D5AF3C0D89}" presName="childTextArrow" presStyleLbl="fgAccFollowNode1" presStyleIdx="2" presStyleCnt="3" custLinFactNeighborX="-5273" custLinFactNeighborY="8587">
        <dgm:presLayoutVars>
          <dgm:bulletEnabled val="1"/>
        </dgm:presLayoutVars>
      </dgm:prSet>
      <dgm:spPr/>
    </dgm:pt>
  </dgm:ptLst>
  <dgm:cxnLst>
    <dgm:cxn modelId="{5C82012A-B837-4B95-9D15-6E8BCBFB8B58}" type="presOf" srcId="{16EA6E33-B611-4E67-8DE0-A2D5AF3C0D89}" destId="{C716C258-1687-4DC7-AFE7-25F2A0094055}" srcOrd="0" destOrd="0" presId="urn:microsoft.com/office/officeart/2005/8/layout/process4"/>
    <dgm:cxn modelId="{84946A2D-320A-45FC-BDCF-6A8BBCD03AFE}" srcId="{F2367631-548E-4E68-B2B0-541DA10FA856}" destId="{16EA6E33-B611-4E67-8DE0-A2D5AF3C0D89}" srcOrd="0" destOrd="0" parTransId="{D6D99A51-DEB4-4B56-B367-FEDA9DA35CFF}" sibTransId="{61E363A5-D385-428A-8D52-06B76BF35686}"/>
    <dgm:cxn modelId="{E9D73F32-AB0A-4F9D-8372-C11534B7C989}" srcId="{03520153-86A1-4396-AAE9-4CB7AABA7A0D}" destId="{01598451-AD64-4855-8AC8-4079C17E4FB7}" srcOrd="2" destOrd="0" parTransId="{E261F7B5-BF03-445D-8A35-954788756A33}" sibTransId="{C9F0CB2C-3EBB-465C-B908-6E608BFA53D4}"/>
    <dgm:cxn modelId="{C61AB43F-1911-452E-AAF2-F4C8AF112E81}" srcId="{05DC7E69-0F99-4056-AA55-75428C054749}" destId="{832B1CFF-4B16-4E0E-98D6-5A9EABAE4F9A}" srcOrd="0" destOrd="0" parTransId="{63B34330-B7BA-4408-8A1A-84B7D754344E}" sibTransId="{1F196F20-7D19-4802-8B90-C06C0A3D3999}"/>
    <dgm:cxn modelId="{1BE75F52-42A5-4DD1-ADAA-118675512D45}" srcId="{01598451-AD64-4855-8AC8-4079C17E4FB7}" destId="{27A9F90C-B8AD-4D91-AE24-4EDB6515E3A7}" srcOrd="0" destOrd="0" parTransId="{AF82CD84-25E3-4087-9082-9DED38EC09B9}" sibTransId="{82C7C0E7-80DD-4A99-863D-C6D532179CEF}"/>
    <dgm:cxn modelId="{84E27B59-6605-4296-B663-07E99F72AC7A}" type="presOf" srcId="{05DC7E69-0F99-4056-AA55-75428C054749}" destId="{498A51E8-AA5C-4F89-8C11-D60F013D2CE7}" srcOrd="1" destOrd="0" presId="urn:microsoft.com/office/officeart/2005/8/layout/process4"/>
    <dgm:cxn modelId="{9014F779-A043-4156-98AB-43DEB12E44C5}" type="presOf" srcId="{27A9F90C-B8AD-4D91-AE24-4EDB6515E3A7}" destId="{DC0D2A5D-C81E-4B64-9C23-5E8CF471FE83}" srcOrd="0" destOrd="0" presId="urn:microsoft.com/office/officeart/2005/8/layout/process4"/>
    <dgm:cxn modelId="{F7D97480-1C8F-4C15-81EE-74C55D8F9C8B}" type="presOf" srcId="{01598451-AD64-4855-8AC8-4079C17E4FB7}" destId="{244D546F-B6DC-4DAD-A0AE-446C8B02BB66}" srcOrd="1" destOrd="0" presId="urn:microsoft.com/office/officeart/2005/8/layout/process4"/>
    <dgm:cxn modelId="{D03CFE82-F46D-4D13-8E47-E6A6DFF5C299}" type="presOf" srcId="{05DC7E69-0F99-4056-AA55-75428C054749}" destId="{6152CD30-3FA8-4BDF-912B-E6DBC516D910}" srcOrd="0" destOrd="0" presId="urn:microsoft.com/office/officeart/2005/8/layout/process4"/>
    <dgm:cxn modelId="{515B7583-64EE-407E-A80A-51B30E7A6411}" type="presOf" srcId="{01598451-AD64-4855-8AC8-4079C17E4FB7}" destId="{B5E65D70-FAD0-4498-A2A9-C1740C62CB73}" srcOrd="0" destOrd="0" presId="urn:microsoft.com/office/officeart/2005/8/layout/process4"/>
    <dgm:cxn modelId="{F8B99C9B-9369-43F1-8D4B-2A0A8EF218B6}" type="presOf" srcId="{03520153-86A1-4396-AAE9-4CB7AABA7A0D}" destId="{07827C8D-5F12-48AA-B70B-982A8D9B2838}" srcOrd="0" destOrd="0" presId="urn:microsoft.com/office/officeart/2005/8/layout/process4"/>
    <dgm:cxn modelId="{693497A9-631D-46D3-8FF0-BEA271588568}" type="presOf" srcId="{832B1CFF-4B16-4E0E-98D6-5A9EABAE4F9A}" destId="{DD3EA400-B9F7-44B2-ABE8-E1B16FC90F97}" srcOrd="0" destOrd="0" presId="urn:microsoft.com/office/officeart/2005/8/layout/process4"/>
    <dgm:cxn modelId="{D5D2E9D7-70DD-4B83-8A4D-1EC44F10A143}" srcId="{03520153-86A1-4396-AAE9-4CB7AABA7A0D}" destId="{F2367631-548E-4E68-B2B0-541DA10FA856}" srcOrd="0" destOrd="0" parTransId="{50CDFC2E-3CF5-458B-855C-4A7B2BDEF810}" sibTransId="{2032A909-04B9-4C66-9106-96DCAA9A3B30}"/>
    <dgm:cxn modelId="{049210DD-AA04-4DC8-8307-C083DDB7F2E3}" srcId="{03520153-86A1-4396-AAE9-4CB7AABA7A0D}" destId="{05DC7E69-0F99-4056-AA55-75428C054749}" srcOrd="1" destOrd="0" parTransId="{DE364A8F-6C9A-4ECA-AA50-9B59D82C87E7}" sibTransId="{FB1B5AF0-A61F-43B5-9527-729F9E691365}"/>
    <dgm:cxn modelId="{27B167DD-1517-46EA-9976-6A158A1AA685}" type="presOf" srcId="{F2367631-548E-4E68-B2B0-541DA10FA856}" destId="{E036B5A8-A1BE-4B39-AA28-A0E8E2B89BCC}" srcOrd="1" destOrd="0" presId="urn:microsoft.com/office/officeart/2005/8/layout/process4"/>
    <dgm:cxn modelId="{CC4652E7-FD1E-4C08-ABA3-105F3C3C6219}" type="presOf" srcId="{F2367631-548E-4E68-B2B0-541DA10FA856}" destId="{E6C5B269-FD7F-4AF5-A263-7F39BA795507}" srcOrd="0" destOrd="0" presId="urn:microsoft.com/office/officeart/2005/8/layout/process4"/>
    <dgm:cxn modelId="{CA0B0C8B-7155-49D2-9C43-11472D0B4311}" type="presParOf" srcId="{07827C8D-5F12-48AA-B70B-982A8D9B2838}" destId="{73FD64B6-2B31-489A-9914-4E70677806EA}" srcOrd="0" destOrd="0" presId="urn:microsoft.com/office/officeart/2005/8/layout/process4"/>
    <dgm:cxn modelId="{5953E759-743D-4E44-B0AD-726BA4B4C756}" type="presParOf" srcId="{73FD64B6-2B31-489A-9914-4E70677806EA}" destId="{B5E65D70-FAD0-4498-A2A9-C1740C62CB73}" srcOrd="0" destOrd="0" presId="urn:microsoft.com/office/officeart/2005/8/layout/process4"/>
    <dgm:cxn modelId="{A53CBC75-B8C4-4F80-9EBE-0B411637D4C6}" type="presParOf" srcId="{73FD64B6-2B31-489A-9914-4E70677806EA}" destId="{244D546F-B6DC-4DAD-A0AE-446C8B02BB66}" srcOrd="1" destOrd="0" presId="urn:microsoft.com/office/officeart/2005/8/layout/process4"/>
    <dgm:cxn modelId="{C5C94430-5D3D-43DB-82C9-0F948B8C5E22}" type="presParOf" srcId="{73FD64B6-2B31-489A-9914-4E70677806EA}" destId="{61B8F1DD-ECCA-4434-BBF3-9B46F9C2579D}" srcOrd="2" destOrd="0" presId="urn:microsoft.com/office/officeart/2005/8/layout/process4"/>
    <dgm:cxn modelId="{D8240038-E616-4EBE-A8D6-6FD7446F54BA}" type="presParOf" srcId="{61B8F1DD-ECCA-4434-BBF3-9B46F9C2579D}" destId="{DC0D2A5D-C81E-4B64-9C23-5E8CF471FE83}" srcOrd="0" destOrd="0" presId="urn:microsoft.com/office/officeart/2005/8/layout/process4"/>
    <dgm:cxn modelId="{B83F38E8-C062-469B-8D81-67D51CE48EEF}" type="presParOf" srcId="{07827C8D-5F12-48AA-B70B-982A8D9B2838}" destId="{EE06B097-0FAB-45D4-A862-D2CB38ECC96C}" srcOrd="1" destOrd="0" presId="urn:microsoft.com/office/officeart/2005/8/layout/process4"/>
    <dgm:cxn modelId="{B219B2FB-8592-4E8A-84E4-377BFC52E148}" type="presParOf" srcId="{07827C8D-5F12-48AA-B70B-982A8D9B2838}" destId="{D1ABA2D1-4400-43CA-8DA4-D23DFF21A4EA}" srcOrd="2" destOrd="0" presId="urn:microsoft.com/office/officeart/2005/8/layout/process4"/>
    <dgm:cxn modelId="{A0DCD707-B34F-4476-A508-0D69B1EB238A}" type="presParOf" srcId="{D1ABA2D1-4400-43CA-8DA4-D23DFF21A4EA}" destId="{6152CD30-3FA8-4BDF-912B-E6DBC516D910}" srcOrd="0" destOrd="0" presId="urn:microsoft.com/office/officeart/2005/8/layout/process4"/>
    <dgm:cxn modelId="{4AA611EB-2C89-40E2-A732-3D3F26DDE4FD}" type="presParOf" srcId="{D1ABA2D1-4400-43CA-8DA4-D23DFF21A4EA}" destId="{498A51E8-AA5C-4F89-8C11-D60F013D2CE7}" srcOrd="1" destOrd="0" presId="urn:microsoft.com/office/officeart/2005/8/layout/process4"/>
    <dgm:cxn modelId="{C31BC3AD-7975-4C33-B53A-8E6D1141EEB4}" type="presParOf" srcId="{D1ABA2D1-4400-43CA-8DA4-D23DFF21A4EA}" destId="{25BBE223-3CD9-402F-8DF4-FA48DC9AB345}" srcOrd="2" destOrd="0" presId="urn:microsoft.com/office/officeart/2005/8/layout/process4"/>
    <dgm:cxn modelId="{E4797106-246D-40AC-8FFD-708BF080A041}" type="presParOf" srcId="{25BBE223-3CD9-402F-8DF4-FA48DC9AB345}" destId="{DD3EA400-B9F7-44B2-ABE8-E1B16FC90F97}" srcOrd="0" destOrd="0" presId="urn:microsoft.com/office/officeart/2005/8/layout/process4"/>
    <dgm:cxn modelId="{41081FA1-7E7F-4BF1-AB05-A61E6DC79427}" type="presParOf" srcId="{07827C8D-5F12-48AA-B70B-982A8D9B2838}" destId="{4958C6F7-2D7A-4E91-90BE-A1F5E36DBF71}" srcOrd="3" destOrd="0" presId="urn:microsoft.com/office/officeart/2005/8/layout/process4"/>
    <dgm:cxn modelId="{43ADBC0D-1EEC-4A5B-A428-DEF498468A47}" type="presParOf" srcId="{07827C8D-5F12-48AA-B70B-982A8D9B2838}" destId="{C1A9D800-120A-4C4C-B20D-0940DB56FE17}" srcOrd="4" destOrd="0" presId="urn:microsoft.com/office/officeart/2005/8/layout/process4"/>
    <dgm:cxn modelId="{2D549E89-D4D6-496A-84CE-12ECBC8FEFDC}" type="presParOf" srcId="{C1A9D800-120A-4C4C-B20D-0940DB56FE17}" destId="{E6C5B269-FD7F-4AF5-A263-7F39BA795507}" srcOrd="0" destOrd="0" presId="urn:microsoft.com/office/officeart/2005/8/layout/process4"/>
    <dgm:cxn modelId="{25C53434-39D3-4AA9-B659-2969067970B5}" type="presParOf" srcId="{C1A9D800-120A-4C4C-B20D-0940DB56FE17}" destId="{E036B5A8-A1BE-4B39-AA28-A0E8E2B89BCC}" srcOrd="1" destOrd="0" presId="urn:microsoft.com/office/officeart/2005/8/layout/process4"/>
    <dgm:cxn modelId="{804E81B5-4CCE-4C51-A43D-FEB5EF8E7E1D}" type="presParOf" srcId="{C1A9D800-120A-4C4C-B20D-0940DB56FE17}" destId="{273C448A-E4A0-4B51-8B04-FEC399815045}" srcOrd="2" destOrd="0" presId="urn:microsoft.com/office/officeart/2005/8/layout/process4"/>
    <dgm:cxn modelId="{C7B43774-0E17-408E-A46E-B8932DD08D34}" type="presParOf" srcId="{273C448A-E4A0-4B51-8B04-FEC399815045}" destId="{C716C258-1687-4DC7-AFE7-25F2A00940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546F-B6DC-4DAD-A0AE-446C8B02BB66}">
      <dsp:nvSpPr>
        <dsp:cNvPr id="0" name=""/>
        <dsp:cNvSpPr/>
      </dsp:nvSpPr>
      <dsp:spPr>
        <a:xfrm>
          <a:off x="0" y="4182850"/>
          <a:ext cx="8750105" cy="1372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TH Niramit AS" panose="02000506000000020004" pitchFamily="2" charset="-34"/>
              <a:cs typeface="TH Niramit AS" panose="02000506000000020004" pitchFamily="2" charset="-34"/>
            </a:rPr>
            <a:t>3. รับหนังสือส่งตัว (วันปฐมนิเทศนักศึกษาฝึกประสบการณ์วิชาชีพฯ )</a:t>
          </a:r>
          <a:endParaRPr lang="en-US" sz="2400" b="1" kern="120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4182850"/>
        <a:ext cx="8750105" cy="741368"/>
      </dsp:txXfrm>
    </dsp:sp>
    <dsp:sp modelId="{DC0D2A5D-C81E-4B64-9C23-5E8CF471FE83}">
      <dsp:nvSpPr>
        <dsp:cNvPr id="0" name=""/>
        <dsp:cNvSpPr/>
      </dsp:nvSpPr>
      <dsp:spPr>
        <a:xfrm>
          <a:off x="0" y="4896760"/>
          <a:ext cx="8750105" cy="6315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Niramit AS" panose="02000506000000020004" pitchFamily="2" charset="-34"/>
              <a:cs typeface="TH Niramit AS" panose="02000506000000020004" pitchFamily="2" charset="-34"/>
            </a:rPr>
            <a:t>(นักศึกษารับหนังสือส่งตัว พร้อมทั้งเอกสารอื่นๆ จากทางแขนงวิชาฯ)</a:t>
          </a:r>
          <a:endParaRPr lang="en-US" sz="2400" kern="120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4896760"/>
        <a:ext cx="8750105" cy="631536"/>
      </dsp:txXfrm>
    </dsp:sp>
    <dsp:sp modelId="{498A51E8-AA5C-4F89-8C11-D60F013D2CE7}">
      <dsp:nvSpPr>
        <dsp:cNvPr id="0" name=""/>
        <dsp:cNvSpPr/>
      </dsp:nvSpPr>
      <dsp:spPr>
        <a:xfrm rot="10800000">
          <a:off x="0" y="2091916"/>
          <a:ext cx="8750105" cy="211152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TH Niramit AS" panose="02000506000000020004" pitchFamily="2" charset="-34"/>
              <a:cs typeface="TH Niramit AS" panose="02000506000000020004" pitchFamily="2" charset="-34"/>
            </a:rPr>
            <a:t>2. ขั้นตอนกระบวนการประสานงานโดยฝ่ายฝึกประสบการณ์วิชาชีพฯ แขนงวิชาการจัดการพัฒนาสังคม</a:t>
          </a:r>
          <a:endParaRPr lang="en-US" sz="2400" b="1" kern="120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 rot="-10800000">
        <a:off x="0" y="2091916"/>
        <a:ext cx="8750105" cy="741146"/>
      </dsp:txXfrm>
    </dsp:sp>
    <dsp:sp modelId="{DD3EA400-B9F7-44B2-ABE8-E1B16FC90F97}">
      <dsp:nvSpPr>
        <dsp:cNvPr id="0" name=""/>
        <dsp:cNvSpPr/>
      </dsp:nvSpPr>
      <dsp:spPr>
        <a:xfrm>
          <a:off x="0" y="2833062"/>
          <a:ext cx="8750105" cy="6313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>
            <a:latin typeface="TH Niramit AS" panose="02000506000000020004" pitchFamily="2" charset="-34"/>
            <a:cs typeface="TH Niramit AS" panose="02000506000000020004" pitchFamily="2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Niramit AS" panose="02000506000000020004" pitchFamily="2" charset="-34"/>
              <a:cs typeface="TH Niramit AS" panose="02000506000000020004" pitchFamily="2" charset="-34"/>
            </a:rPr>
            <a:t>(แขนงวิชาฯ ส่งหนังสือขอความอนุเคราะห์รับนักศึกษาเข้าฝึกประสบการณ์วิชาชีพฯไปยังหน่วยงานภายนอก)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2833062"/>
        <a:ext cx="8750105" cy="631346"/>
      </dsp:txXfrm>
    </dsp:sp>
    <dsp:sp modelId="{E036B5A8-A1BE-4B39-AA28-A0E8E2B89BCC}">
      <dsp:nvSpPr>
        <dsp:cNvPr id="0" name=""/>
        <dsp:cNvSpPr/>
      </dsp:nvSpPr>
      <dsp:spPr>
        <a:xfrm rot="10800000">
          <a:off x="0" y="982"/>
          <a:ext cx="8750105" cy="211152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Niramit AS" panose="02000506000000020004" pitchFamily="2" charset="-34"/>
              <a:cs typeface="TH Niramit AS" panose="02000506000000020004" pitchFamily="2" charset="-34"/>
            </a:rPr>
            <a:t>1. ติดต่อหน่วยงานภายนอกล่วงหน้าอย่างน้อย 3 เดือน ก่อนลงทะเบียนในเทอมที่จะทำการฝึกประสบการณ์วิชาชีพฯ</a:t>
          </a:r>
          <a:endParaRPr lang="en-US" sz="2400" b="1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 rot="-10800000">
        <a:off x="0" y="982"/>
        <a:ext cx="8750105" cy="741146"/>
      </dsp:txXfrm>
    </dsp:sp>
    <dsp:sp modelId="{C716C258-1687-4DC7-AFE7-25F2A0094055}">
      <dsp:nvSpPr>
        <dsp:cNvPr id="0" name=""/>
        <dsp:cNvSpPr/>
      </dsp:nvSpPr>
      <dsp:spPr>
        <a:xfrm>
          <a:off x="0" y="796342"/>
          <a:ext cx="8750105" cy="6313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>
              <a:latin typeface="TH Niramit AS" panose="02000506000000020004" pitchFamily="2" charset="-34"/>
              <a:cs typeface="TH Niramit AS" panose="02000506000000020004" pitchFamily="2" charset="-34"/>
            </a:rPr>
            <a:t>(นักศึกษาเลือกสถานที่ฝึกงาน จากนั้นแจ้งฝ่ายฝึกประสบการณ์วิชาชีพฯ แขนงวิชาฯ) </a:t>
          </a:r>
          <a:endParaRPr lang="en-US" sz="2400" kern="120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0" y="796342"/>
        <a:ext cx="8750105" cy="63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09F6-9878-4B12-8435-9245D3F31A1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81251-4A13-4713-8AB0-340A7ACE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1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A831-8CB9-445D-BABE-16B32B2A2C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ตัวยึดหัวกระดาษ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h-TH"/>
              <a:t>หลักการ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9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8EB1-EB05-4DFD-8AEF-1F33548AFDE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D0B0-FE44-441F-958B-CAC2969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4285" y="2543156"/>
            <a:ext cx="11103429" cy="1944216"/>
          </a:xfrm>
        </p:spPr>
        <p:txBody>
          <a:bodyPr>
            <a:no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สื่อการสอนรายวิชา</a:t>
            </a: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SLM3601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การเตรียมฝึกประสบการณ์วิชาชีพการจัดการพัฒนาสังคม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และวัฒนธรรม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Preparation  for  Field Experience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in Social and Cultural Development Management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59426" y="5262112"/>
            <a:ext cx="7994468" cy="1595887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ผู้สอน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ผู้ช่วยศาสตราจารย์ ว่าที่ ร.ต.หญิง เพ็ญนภา  ทิศวงศ์</a:t>
            </a:r>
          </a:p>
        </p:txBody>
      </p:sp>
    </p:spTree>
    <p:extLst>
      <p:ext uri="{BB962C8B-B14F-4D97-AF65-F5344CB8AC3E}">
        <p14:creationId xmlns:p14="http://schemas.microsoft.com/office/powerpoint/2010/main" val="359648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239087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การเตรียมความพร้อมของนักศึกษาก่อนการฝึกประสบการณ์วิชาชีพ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922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45" y="548006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การเตรียมความพร้อมด้านการลงทะเบียน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70" y="2197966"/>
            <a:ext cx="9697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ลงทะเบียนเรียนในรายวิชา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SLM3601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การฝึกประสบการณ์วิชาชีพการจัดการพัฒนาสังคมและวัฒนธรรม และชำระค่าลงทะเบียนให้เป็นปัจจุบัน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ต้องไม่ลงทะเบียนเรียนในรายวิชาอื่นๆ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ร่วมกับรายวิชา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SLM4602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การฝึกประสบการณ์วิชาชีพการจัดการพัฒนาสังคมและวัฒนธรรม </a:t>
            </a:r>
            <a:b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มีผลการเรียนเฉลี่ยตั้งแต่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2.00</a:t>
            </a:r>
          </a:p>
        </p:txBody>
      </p:sp>
    </p:spTree>
    <p:extLst>
      <p:ext uri="{BB962C8B-B14F-4D97-AF65-F5344CB8AC3E}">
        <p14:creationId xmlns:p14="http://schemas.microsoft.com/office/powerpoint/2010/main" val="387249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45" y="548006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rtl="1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การเตรียมความพร้อมด้านทักษะความชำนาญ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946" y="2595784"/>
            <a:ext cx="9158574" cy="107721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 rtl="1"/>
            <a:r>
              <a:rPr lang="th-TH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“เข้ารับการฝึกอบรมครบถ้วนตามที่ฝ่ายฝึกประสบการณ์วิชาชีพ </a:t>
            </a:r>
          </a:p>
          <a:p>
            <a:pPr algn="thaiDist" rtl="1"/>
            <a:r>
              <a:rPr lang="th-TH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การจัดการพัฒนาสังคม กำหนด”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595" y="4395218"/>
            <a:ext cx="6514925" cy="1077218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th-TH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Niramit AS" panose="02000506000000020004" pitchFamily="2" charset="-34"/>
              </a:rPr>
              <a:t>“หมั่นฝึกฝนและเพิ่มพูนความรู้ทางวิชาการอย่างต่อเนื่อง</a:t>
            </a:r>
          </a:p>
          <a:p>
            <a:pPr algn="r"/>
            <a:r>
              <a:rPr lang="th-TH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Niramit AS" panose="02000506000000020004" pitchFamily="2" charset="-34"/>
              </a:rPr>
              <a:t>ก่อนไปฝึกประสบการณ์วิชาชีพ”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19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การเตรียมความพร้อมด้านร่างกาย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2" y="2008505"/>
            <a:ext cx="10087708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ฝึกพัฒนาบุคลิกภาพที่เหมาะสมต่อการฝึกประสบการณ์วิชาชีพ อาทิ การยืนและนั่งตัวตรง </a:t>
            </a:r>
          </a:p>
          <a:p>
            <a:pPr marL="0" indent="0">
              <a:buNone/>
            </a:pP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ตรวจเช็คความพร้อมของสุขภาพร่างกาย ดูแลสุขภาพร่างกายให้สมบูรณ์แข็งแรง ไม่เจ็บป่วย เป็นประจำอยู่เสมอ</a:t>
            </a:r>
          </a:p>
          <a:p>
            <a:pPr marL="0" indent="0">
              <a:buNone/>
            </a:pP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จะต้องไม่เป็นโรคติดต่อร้ายแรง และโรคที่เป็นอุปสรรคต่อการฝึกประสบการณ์วิชาชีพ</a:t>
            </a:r>
          </a:p>
          <a:p>
            <a:pPr marL="0" indent="0">
              <a:buNone/>
            </a:pP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แต่งกายให้เหมาะสมกับกาละเทศะระหว่างฝึกประสบการณ์วิชาชีพทั้งในและนอกสถานที่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2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การเตรียมความพร้อมด้านจิตใจ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44" y="2135114"/>
            <a:ext cx="963637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มีวุฒิภาวะทางอารมณ์และสามารถพัฒนาตนเองได้ดี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ตระหนักถึงภาระหน้าที่ที่ต้องรับผิดชอบต่อตนเองและต่อสถาบัน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ฝึกระเบียบวินัย ความรับผิดชอบต่อหน้าที่ และความสามารถในการทำงาน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ฝึกการมีปฏิสัมพันธ์ที่ดีในทำงานร่วมกับผู้อื่นและสังคมการทำงาน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ฝึกการควบคุมอารมณ์กรณีประสบกับสถานการณ์ความกดดันขึ้นระหว่างฝึก      ประสบการณ์วิชาชีพ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129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การเตรียมความพร้อมด้านอื่นๆ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0875"/>
            <a:ext cx="10515600" cy="22399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ติดตามข่าวสารและคอยประสานงานกับฝ่ายฝึกประสบการณ์วิชาชีพ แขนงวิชาการจัดการพัฒนาสังคม ทั้งช่วง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ก่อน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</a:rPr>
              <a:t>–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</a:rPr>
              <a:t>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ระหว่าง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</a:rPr>
              <a:t> –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หลัง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การฝึกประสบการณ์วิชาชีพ และปฏิบัติตามปฏิทินการปฏิบัติงานการฝึกประสบการณ์วิชาชีพการจัดการพัฒนาสังคม อย่างเคร่งครัด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 algn="thaiDist">
              <a:buNone/>
            </a:pP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349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กระบวนการฝึกประสบการณ์วิชาชีพ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511637074"/>
              </p:ext>
            </p:extLst>
          </p:nvPr>
        </p:nvGraphicFramePr>
        <p:xfrm>
          <a:off x="1603717" y="1195754"/>
          <a:ext cx="8750105" cy="555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937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ปฏิทินการเตรียมฝึก/ฝึกประสบการณ์วิชาชีพ</a:t>
            </a:r>
            <a:endParaRPr lang="en-US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64998"/>
              </p:ext>
            </p:extLst>
          </p:nvPr>
        </p:nvGraphicFramePr>
        <p:xfrm>
          <a:off x="838200" y="2653308"/>
          <a:ext cx="10401885" cy="156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245">
                  <a:extLst>
                    <a:ext uri="{9D8B030D-6E8A-4147-A177-3AD203B41FA5}">
                      <a16:colId xmlns:a16="http://schemas.microsoft.com/office/drawing/2014/main" val="3467314917"/>
                    </a:ext>
                  </a:extLst>
                </a:gridCol>
                <a:gridCol w="4358885">
                  <a:extLst>
                    <a:ext uri="{9D8B030D-6E8A-4147-A177-3AD203B41FA5}">
                      <a16:colId xmlns:a16="http://schemas.microsoft.com/office/drawing/2014/main" val="1805415485"/>
                    </a:ext>
                  </a:extLst>
                </a:gridCol>
                <a:gridCol w="4160755">
                  <a:extLst>
                    <a:ext uri="{9D8B030D-6E8A-4147-A177-3AD203B41FA5}">
                      <a16:colId xmlns:a16="http://schemas.microsoft.com/office/drawing/2014/main" val="2154596840"/>
                    </a:ext>
                  </a:extLst>
                </a:gridCol>
              </a:tblGrid>
              <a:tr h="111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ภาคการศึกษา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ระยะเวลาเตรียมความพร้อม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ระยะเวลาปฏิบัติงาน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84926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ธันวาคม </a:t>
                      </a:r>
                      <a:r>
                        <a:rPr lang="en-US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2567 – </a:t>
                      </a:r>
                      <a:r>
                        <a:rPr lang="th-TH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มีนาคม</a:t>
                      </a:r>
                      <a:r>
                        <a:rPr lang="en-US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2568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197682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กรกฏาคม</a:t>
                      </a:r>
                      <a:r>
                        <a:rPr lang="en-US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– </a:t>
                      </a:r>
                      <a:r>
                        <a:rPr lang="th-TH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ตุลาคม</a:t>
                      </a:r>
                      <a:r>
                        <a:rPr lang="en-US" sz="32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2568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54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26" y="464293"/>
            <a:ext cx="10787743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บทบาทและหน้าที่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23" y="1685953"/>
            <a:ext cx="568920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บทบาทและหน้าที่นักศึกษา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9726" y="1490275"/>
            <a:ext cx="106832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29377" y="2672747"/>
            <a:ext cx="963486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ต้องผ่านการปฐมนิเทศ ฝึกอบรมครบถ้วน ตามที่ฝ่ายฝึกประสบการวิชาชีพ แขนงวิชาการจัดการพัฒนาสังคม กำหนด</a:t>
            </a: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th-TH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ติดตามข่าวสารและประสานกับฝ่ายฝึกประสบการวิชาชีพ แขนงวิชาการจัดการพัฒนาสังคม ตลอดเวลา</a:t>
            </a: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th-TH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หมั่นฝึกฝนและเพิ่มพูนความรู้ทางวิชาการอย่างต่อเนื่องก่อนไปฝึกประสบการวิชาชีพฯ / ทำโปรเจค</a:t>
            </a:r>
            <a:endParaRPr lang="en-US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17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99" y="693176"/>
            <a:ext cx="568920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บทบาทและหน้าที่นักศึกษา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3510" y="1732221"/>
            <a:ext cx="10306595" cy="437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ตั้งใจปฏิบัติงานที่ได้รับมอบหมายจากพนักงานที่ปรึกษา / ทำโปรเจค อย่างเต็มกำลังความสามารถ</a:t>
            </a:r>
          </a:p>
          <a:p>
            <a:pPr algn="thaiDist">
              <a:lnSpc>
                <a:spcPct val="107000"/>
              </a:lnSpc>
            </a:pPr>
            <a:endParaRPr lang="th-TH" sz="16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ปฏิบัติตนให้อยู่ในระเบียบวินัยหรือข้อบังคับของสถานประกอบการ ไม่ฝ่าฝืนและละเลย</a:t>
            </a:r>
          </a:p>
          <a:p>
            <a:pPr algn="thaiDist">
              <a:lnSpc>
                <a:spcPct val="107000"/>
              </a:lnSpc>
            </a:pPr>
            <a:endParaRPr lang="th-TH" sz="16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หลีกเลี่ยงการทะเลาะเบาะแว้งในสถานประกอบการทุกกรณี</a:t>
            </a:r>
          </a:p>
          <a:p>
            <a:pPr algn="thaiDist">
              <a:lnSpc>
                <a:spcPct val="107000"/>
              </a:lnSpc>
            </a:pPr>
            <a:endParaRPr lang="en-US" sz="16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ติดต่อส่งเอกสารภายในเวลาที่กำหนด และให้ข่าวสารการปฏิบัติงาน / การทำโปรเจคของตนเองต่ออาจารย์ที่ปรึกษาฯ ตลอดเวลาที่ปฏิบัติงาน / ทำโปรเจค</a:t>
            </a:r>
          </a:p>
          <a:p>
            <a:pPr algn="thaiDist">
              <a:lnSpc>
                <a:spcPct val="107000"/>
              </a:lnSpc>
            </a:pPr>
            <a:endParaRPr lang="th-TH" sz="16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หากมีปัญหาในการฝึกประสบการวิชาชีพฯ / การทำโปรเจค จะต้องรีบติดต่ออาจารย์ที่ปรึกษาฯ หรือฝ่ายฝึกประสบการวิชาชีพ แขนงวิชาการจัดการพัฒนาสังคม โดยทันที</a:t>
            </a: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576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แนะนำรายวิชา ขอบข่ายและวิธีการวัดผล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417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99" y="693176"/>
            <a:ext cx="831208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บทบาทและหน้าที่อาจารย์ที่ปรึกษาฝึกประสบการณ์วิชาชีพ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537" y="1646206"/>
            <a:ext cx="9692639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ให้คำแนะนำปรึกษาแก่นักศึกษาในทุกๆ ด้าน</a:t>
            </a: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นิเทศงานระหว่างที่นักศึกษาฝึกประสบการณ์วิชาชีพฯ / ให้คำปรึกษาการทำโปรเจคแก่นักศึกษา</a:t>
            </a: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ร่วมกับคณะกรรมการประจำรายวิชาและพนักงานที่ปรึกษา ประเมินผลนักศึกษาในรายวิชา</a:t>
            </a:r>
            <a:r>
              <a:rPr lang="th-TH" sz="2800" dirty="0">
                <a:latin typeface="TH Niramit AS" panose="02000506000000020004" pitchFamily="2" charset="-34"/>
                <a:ea typeface="TH SarabunPSK,Calibri"/>
                <a:cs typeface="TH Niramit AS" panose="02000506000000020004" pitchFamily="2" charset="-34"/>
              </a:rPr>
              <a:t> </a:t>
            </a:r>
            <a:r>
              <a:rPr lang="en-US" sz="2800" dirty="0">
                <a:latin typeface="TH Niramit AS" panose="02000506000000020004" pitchFamily="2" charset="-34"/>
                <a:ea typeface="TH SarabunPSK,Calibri"/>
                <a:cs typeface="TH Niramit AS" panose="02000506000000020004" pitchFamily="2" charset="-34"/>
              </a:rPr>
              <a:t>SDM4602 </a:t>
            </a:r>
            <a:r>
              <a:rPr lang="th-TH" sz="2800" dirty="0">
                <a:latin typeface="TH Niramit AS" panose="02000506000000020004" pitchFamily="2" charset="-34"/>
                <a:ea typeface="TH SarabunPSK" panose="020B0500040200020003" pitchFamily="34" charset="-34"/>
                <a:cs typeface="TH Niramit AS" panose="02000506000000020004" pitchFamily="2" charset="-34"/>
              </a:rPr>
              <a:t>การฝึกประสบการณ์วิชาชีพการจัดการพัฒนาสังคม</a:t>
            </a:r>
            <a:endParaRPr lang="en-US" sz="2800" dirty="0">
              <a:latin typeface="TH Niramit AS" panose="02000506000000020004" pitchFamily="2" charset="-34"/>
              <a:ea typeface="TH SarabunPSK" panose="020B0500040200020003" pitchFamily="34" charset="-34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sz="28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28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ประสานและให้ความร่วมมือกับฝ่ายฝึกประสบการวิชาชีพฯ แขนงวิชาการจัดการพัฒนาสังคม</a:t>
            </a:r>
            <a:endParaRPr lang="en-US" sz="2800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764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99" y="693176"/>
            <a:ext cx="831208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บทบาทและหน้าที่พนักงานที่ปรึกษา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413" y="1724947"/>
            <a:ext cx="9679576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กำหนดตำแหน่งงานของนักศึกษาและขอบข่ายหน้าที่ที่นักศึกษาจะต้องปฏิบัติ และแจ้งให้นักศึกษาได้รับทราบ</a:t>
            </a:r>
            <a:endParaRPr lang="en-US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ประสานกับอาจารย์ที่ปรึกษาฝึกประสบการณ์วิชาชีพฯ เกี่ยวกับการนิเทศงานนักศึกษาและอื่นๆ</a:t>
            </a:r>
            <a:endParaRPr lang="en-US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3000" dirty="0"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h-TH" sz="3000" dirty="0"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ประเมินผลการปฏิบัติงานของนักศึกษาตามแบบฟอร์มที่ฝ่ายฝึกประสบการวิชาชีพ แขนงวิชาการจัดการพัฒนาสังคม กำหนด</a:t>
            </a:r>
            <a:endParaRPr lang="en-US" sz="3000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2" y="548004"/>
            <a:ext cx="10515600" cy="1325563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อาจารย์ที่ปรึกษาฝึกประสบการณ์วิชาชีพ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9195" y="1397726"/>
            <a:ext cx="11022874" cy="261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2" y="3141300"/>
            <a:ext cx="1055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“ฝ่ายฝึกประสบการณ์วิชาชีพ แขนงวิชาการจัดการพัฒนาสังคม จะเป็นผู้กำหนด”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881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2" y="548004"/>
            <a:ext cx="10515600" cy="1325563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เทคนิคการเลือกหน่วยงาน/ฝ่าย เพื่อฝึกประสบการณ์วิชาชีพ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9195" y="1397726"/>
            <a:ext cx="11022874" cy="261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5950" y="2273573"/>
            <a:ext cx="108661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ประการที่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 &gt;&gt;&gt;&gt;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เลือกหน่วยฝึกงาน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/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ฝ่ายงาน ที่สามารถฝึกฝนทักษะ-ให้ประสบการณ์การทำงานที่ตรงกับศาสตร์พัฒนาสังคม</a:t>
            </a:r>
          </a:p>
          <a:p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ประการที่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 &gt;&gt;&gt;&gt;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เลือกหน่วยฝึกงานที่สะดวกกับการเดินทาง เช่น ใกล้บ้าน และต้องไม่ได้รับผลกระทบกรณีมีการประกาศมาตรการจำกัดการเดินทางข้ามพื้นที่ของรัฐบาล</a:t>
            </a:r>
          </a:p>
          <a:p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ประการที่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&gt;&gt;&gt;&gt;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เลือกหน่วยฝึกงานที่มีโอกาสได้เข้าทำงานเมื่อสำเร็จการศึกษา</a:t>
            </a:r>
          </a:p>
          <a:p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859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445" y="-127662"/>
            <a:ext cx="10521813" cy="4458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รหัสวิชา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				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SLM3601</a:t>
            </a:r>
          </a:p>
          <a:p>
            <a:pPr marL="0" indent="0">
              <a:buNone/>
            </a:pPr>
            <a:endParaRPr lang="th-TH" sz="1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ชื่อรายวิชาภาษาไทย		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การเตรียมฝึกประสบการณ์วิชาชีพการจัดการพัฒนาสังคมและ</a:t>
            </a:r>
          </a:p>
          <a:p>
            <a:pPr marL="0" indent="0">
              <a:buNone/>
            </a:pP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                               วัฒนธรรม</a:t>
            </a:r>
          </a:p>
          <a:p>
            <a:pPr marL="0" indent="0">
              <a:buNone/>
            </a:pP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ชื่อรายวิชาภาษาอังกฤษ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en-US" dirty="0">
                <a:effectLst/>
                <a:latin typeface="TH Niramit AS" panose="02000506000000020004" pitchFamily="2" charset="-34"/>
                <a:ea typeface="TH SarabunPSK" panose="020B0500040200020003" pitchFamily="34" charset="-34"/>
                <a:cs typeface="TH Niramit AS" panose="02000506000000020004" pitchFamily="2" charset="-34"/>
              </a:rPr>
              <a:t>Preparation  for  Field Experience</a:t>
            </a:r>
            <a:r>
              <a:rPr lang="th-TH" dirty="0">
                <a:effectLst/>
                <a:latin typeface="TH Niramit AS" panose="02000506000000020004" pitchFamily="2" charset="-34"/>
                <a:ea typeface="TH SarabunPSK" panose="020B0500040200020003" pitchFamily="34" charset="-34"/>
                <a:cs typeface="TH Niramit AS" panose="02000506000000020004" pitchFamily="2" charset="-34"/>
              </a:rPr>
              <a:t> </a:t>
            </a:r>
            <a:r>
              <a:rPr lang="en-US" dirty="0">
                <a:effectLst/>
                <a:latin typeface="TH Niramit AS" panose="02000506000000020004" pitchFamily="2" charset="-34"/>
                <a:ea typeface="TH SarabunPSK" panose="020B0500040200020003" pitchFamily="34" charset="-34"/>
                <a:cs typeface="TH Niramit AS" panose="02000506000000020004" pitchFamily="2" charset="-34"/>
              </a:rPr>
              <a:t>in Social and Cultural 				            Development </a:t>
            </a:r>
            <a:r>
              <a:rPr lang="en-US" dirty="0">
                <a:effectLst/>
                <a:latin typeface="TH Niramit AS" panose="02000506000000020004" pitchFamily="2" charset="-34"/>
                <a:ea typeface="TH SarabunPSK,Calibri"/>
                <a:cs typeface="TH Niramit AS" panose="02000506000000020004" pitchFamily="2" charset="-34"/>
              </a:rPr>
              <a:t>Management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จำนวนหน่วยกิต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			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2(90)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ประเภทของรายวิชา 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วิชาเฉพาะด้าน </a:t>
            </a:r>
          </a:p>
          <a:p>
            <a:pPr marL="0" indent="0">
              <a:buNone/>
            </a:pP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ผู้รับผิดชอบ/สอนรายวิชา               </a:t>
            </a:r>
            <a:r>
              <a:rPr lang="th-TH" dirty="0">
                <a:ea typeface="Times New Roman" panose="02020603050405020304" pitchFamily="18" charset="0"/>
                <a:cs typeface="TH Niramit AS" panose="02000506000000020004" pitchFamily="2" charset="-34"/>
              </a:rPr>
              <a:t>อาจารย์ประจำแขนงวิชาการจัดการพัฒนาสังคม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327141" y="518125"/>
            <a:ext cx="0" cy="5908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8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77" y="562073"/>
            <a:ext cx="10515600" cy="1325563"/>
          </a:xfrm>
        </p:spPr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จุดมุ่งหมายของรายวิชา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3549" y="2503101"/>
            <a:ext cx="9664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dirty="0">
                <a:ea typeface="Times New Roman" panose="02020603050405020304" pitchFamily="18" charset="0"/>
                <a:cs typeface="TH Niramit AS" panose="02000506000000020004" pitchFamily="2" charset="-34"/>
              </a:rPr>
              <a:t>	</a:t>
            </a:r>
            <a:r>
              <a:rPr lang="th-TH" sz="3600" dirty="0">
                <a:ea typeface="Times New Roman" panose="02020603050405020304" pitchFamily="18" charset="0"/>
                <a:cs typeface="TH Niramit AS" panose="02000506000000020004" pitchFamily="2" charset="-34"/>
              </a:rPr>
              <a:t>เตรียมความพร้อมให้แก่ผู้เรียนและพัฒนาผู้เรียนให้มีความรู้ทักษะ เจตคติ แรงจูงใจและคุณลักษณะที่เหมาะสมก่อนเข้ารับการฝึกปฏิบัติงานด้านการพัฒนาสังคมในหน่วยงานภายนอก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60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การวัดผล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61981533"/>
              </p:ext>
            </p:extLst>
          </p:nvPr>
        </p:nvGraphicFramePr>
        <p:xfrm>
          <a:off x="1420838" y="1322363"/>
          <a:ext cx="9551962" cy="535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9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แผนการเรียน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145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343"/>
            <a:ext cx="10697308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การฝึกประสบการณ์วิชาชีพ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2862"/>
            <a:ext cx="10800806" cy="392388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การฝึกประสบการณ์วิชาชีพหรือการฝึกงาน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กระบวนการจัดการเรียนการสอนที่กระทำร่วมกันระหว่างมหาวิทยาลัยกับหน่วยงานภายนอก เพื่อให้นักศึกษาได้ความรู้ทักษะและเจตคติที่จำเป็นต่อการประกอบวิชาชีพ เป็นบัณฑิตที่มีคุณภาพตรงตามความต้องการของสถานประกอบการ สามารถปฏิบัติตนได้อย่างเหมาะสมและก้าวทันเทคโนโลยีที่เปลี่ยนแปลงอย่างรวดเร็ว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135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3333408"/>
            <a:ext cx="6209713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“การฝึกประสบการณ์วิชาชีพของแขนงวิชาการจัดการพัฒนาสังคม”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ได้บรรจุไว้ในรายวิชา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SLM3601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การฝึกประสบการณ์วิชาชีพการจัดการพัฒนาสังคมและวัฒนธรรม มีจุดมุ่งหมายเพื่อฝึกประสบการณ์วิชาชีพในหน่วยงานภายนอกให้กับนักศึกษาระดับปริญญาตรี เพื่อได้รับความรู้ ทักษะ และประสบการณ์การทำงาน สามารถบูรณาการความรู้ทั้งภาคทฤษฎีและภาคปฏิบัติเพื่อไปประยุกต์ใช้ในหน่วยงาน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826" t="16971" r="32845" b="20722"/>
          <a:stretch/>
        </p:blipFill>
        <p:spPr>
          <a:xfrm>
            <a:off x="7132320" y="511567"/>
            <a:ext cx="3362698" cy="2920950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394" t="16779" r="26358" b="19952"/>
          <a:stretch/>
        </p:blipFill>
        <p:spPr>
          <a:xfrm>
            <a:off x="7956615" y="3432517"/>
            <a:ext cx="3775840" cy="284268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cxnSp>
        <p:nvCxnSpPr>
          <p:cNvPr id="6" name="Straight Connector 5"/>
          <p:cNvCxnSpPr/>
          <p:nvPr/>
        </p:nvCxnSpPr>
        <p:spPr>
          <a:xfrm>
            <a:off x="6935372" y="295422"/>
            <a:ext cx="56271" cy="627419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0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212" y="900333"/>
            <a:ext cx="6120617" cy="540199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การศึกษาในรูปแบบการฝึกประสบการณ์วิชาชีพ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จะก่อให้เกิดองค์ความรู้ที่นำมาซึ่งการพัฒนาตนเองของนักศึกษาก่อนที่จะสำเร็จการศึกษา เกิดประโยชน์ร่วมกันระหว่างมหาวิทยาลัยและหน่วยงานภายนอก อีกทั้งระบบการฝึกประสบการณ์วิชาชีพจะเป็นเครื่องมือในการขัดเกลาให้นักศึกษามีทักษะความรู้ความสามารถและรับใช้สังคมได้อย่างเหมาะสม เป็นบัณฑิตที่มีคุณภาพตรงตามที่สถานประกอบการต้องการ สามารถมองเห็นแนวทางในการประกอบอาชีพและเป็นประชากรที่ทรงคุณค่าของสังคมและประเทศชาติต่อไป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57" t="16586" r="36521" b="20144"/>
          <a:stretch/>
        </p:blipFill>
        <p:spPr>
          <a:xfrm>
            <a:off x="443131" y="464234"/>
            <a:ext cx="3502855" cy="462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718" t="16779" r="26465" b="20528"/>
          <a:stretch/>
        </p:blipFill>
        <p:spPr>
          <a:xfrm>
            <a:off x="1359714" y="3601329"/>
            <a:ext cx="3699630" cy="2785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430129" y="464234"/>
            <a:ext cx="0" cy="603503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6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1248</Words>
  <Application>Microsoft Office PowerPoint</Application>
  <PresentationFormat>Widescreen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TH Niramit AS</vt:lpstr>
      <vt:lpstr>Times New Roman</vt:lpstr>
      <vt:lpstr>Wingdings</vt:lpstr>
      <vt:lpstr>Office Theme</vt:lpstr>
      <vt:lpstr>สื่อการสอนรายวิชา   SLM3601 การเตรียมฝึกประสบการณ์วิชาชีพการจัดการพัฒนาสังคม      และวัฒนธรรม  (Preparation  for  Field Experience in Social and Cultural Development Management)</vt:lpstr>
      <vt:lpstr>แนะนำรายวิชา ขอบข่ายและวิธีการวัดผล </vt:lpstr>
      <vt:lpstr>PowerPoint Presentation</vt:lpstr>
      <vt:lpstr>จุดมุ่งหมายของรายวิชา</vt:lpstr>
      <vt:lpstr>การวัดผล</vt:lpstr>
      <vt:lpstr>แผนการเรียน</vt:lpstr>
      <vt:lpstr>การฝึกประสบการณ์วิชาชีพ</vt:lpstr>
      <vt:lpstr> สำหรับ “การฝึกประสบการณ์วิชาชีพของแขนงวิชาการจัดการพัฒนาสังคม” ได้บรรจุไว้ในรายวิชา SLM3601 การฝึกประสบการณ์วิชาชีพการจัดการพัฒนาสังคมและวัฒนธรรม มีจุดมุ่งหมายเพื่อฝึกประสบการณ์วิชาชีพในหน่วยงานภายนอกให้กับนักศึกษาระดับปริญญาตรี เพื่อได้รับความรู้ ทักษะ และประสบการณ์การทำงาน สามารถบูรณาการความรู้ทั้งภาคทฤษฎีและภาคปฏิบัติเพื่อไปประยุกต์ใช้ในหน่วยงาน   </vt:lpstr>
      <vt:lpstr>PowerPoint Presentation</vt:lpstr>
      <vt:lpstr>การเตรียมความพร้อมของนักศึกษาก่อนการฝึกประสบการณ์วิชาชีพ</vt:lpstr>
      <vt:lpstr>การเตรียมความพร้อมด้านการลงทะเบียน</vt:lpstr>
      <vt:lpstr>การเตรียมความพร้อมด้านทักษะความชำนาญ</vt:lpstr>
      <vt:lpstr>การเตรียมความพร้อมด้านร่างกาย</vt:lpstr>
      <vt:lpstr>การเตรียมความพร้อมด้านจิตใจ</vt:lpstr>
      <vt:lpstr>การเตรียมความพร้อมด้านอื่นๆ</vt:lpstr>
      <vt:lpstr>กระบวนการฝึกประสบการณ์วิชาชีพ</vt:lpstr>
      <vt:lpstr>ปฏิทินการเตรียมฝึก/ฝึกประสบการณ์วิชาชีพ</vt:lpstr>
      <vt:lpstr>บทบาทและหน้าที่</vt:lpstr>
      <vt:lpstr>PowerPoint Presentation</vt:lpstr>
      <vt:lpstr>PowerPoint Presentation</vt:lpstr>
      <vt:lpstr>PowerPoint Presentation</vt:lpstr>
      <vt:lpstr>อาจารย์ที่ปรึกษาฝึกประสบการณ์วิชาชีพ</vt:lpstr>
      <vt:lpstr>เทคนิคการเลือกหน่วยงาน/ฝ่าย เพื่อฝึกประสบการณ์วิชาชีพ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PENNAPA</dc:creator>
  <cp:lastModifiedBy>PENNAPA PALAPIN</cp:lastModifiedBy>
  <cp:revision>271</cp:revision>
  <dcterms:created xsi:type="dcterms:W3CDTF">2020-11-29T04:19:46Z</dcterms:created>
  <dcterms:modified xsi:type="dcterms:W3CDTF">2024-12-17T11:24:10Z</dcterms:modified>
</cp:coreProperties>
</file>