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79" r:id="rId4"/>
    <p:sldId id="308" r:id="rId5"/>
    <p:sldId id="310" r:id="rId6"/>
    <p:sldId id="312" r:id="rId7"/>
    <p:sldId id="314" r:id="rId8"/>
    <p:sldId id="303" r:id="rId9"/>
    <p:sldId id="316" r:id="rId10"/>
    <p:sldId id="275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3193"/>
    <a:srgbClr val="0E689A"/>
    <a:srgbClr val="AC6E08"/>
    <a:srgbClr val="C1A015"/>
    <a:srgbClr val="27900E"/>
    <a:srgbClr val="35C313"/>
    <a:srgbClr val="333399"/>
    <a:srgbClr val="692A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62" autoAdjust="0"/>
    <p:restoredTop sz="94660"/>
  </p:normalViewPr>
  <p:slideViewPr>
    <p:cSldViewPr>
      <p:cViewPr varScale="1">
        <p:scale>
          <a:sx n="69" d="100"/>
          <a:sy n="69" d="100"/>
        </p:scale>
        <p:origin x="-13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B68BDCF5-A52A-498C-8EEB-20AE35E5DE94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845CBF8A-1D27-47C7-BDC6-C93468CEAF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3772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F391476-4BB0-4E3C-BF5B-38493D3BF640}" type="slidenum">
              <a:rPr lang="en-US"/>
              <a:pPr eaLnBrk="1" hangingPunct="1"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4038600" y="5691188"/>
            <a:ext cx="1079500" cy="633412"/>
            <a:chOff x="2680" y="3678"/>
            <a:chExt cx="680" cy="399"/>
          </a:xfrm>
        </p:grpSpPr>
        <p:sp>
          <p:nvSpPr>
            <p:cNvPr id="5" name="Text Box 14"/>
            <p:cNvSpPr txBox="1">
              <a:spLocks noChangeArrowheads="1"/>
            </p:cNvSpPr>
            <p:nvPr/>
          </p:nvSpPr>
          <p:spPr bwMode="white">
            <a:xfrm>
              <a:off x="2680" y="3789"/>
              <a:ext cx="6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chemeClr val="bg1"/>
                  </a:solidFill>
                  <a:cs typeface="+mn-cs"/>
                </a:rPr>
                <a:t>LOGO</a:t>
              </a:r>
            </a:p>
          </p:txBody>
        </p:sp>
        <p:sp>
          <p:nvSpPr>
            <p:cNvPr id="6" name="AutoShape 15"/>
            <p:cNvSpPr>
              <a:spLocks noChangeArrowheads="1"/>
            </p:cNvSpPr>
            <p:nvPr/>
          </p:nvSpPr>
          <p:spPr bwMode="white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lang="en-US">
                <a:solidFill>
                  <a:schemeClr val="accent1"/>
                </a:solidFill>
                <a:cs typeface="+mn-cs"/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066800"/>
            <a:ext cx="7391400" cy="1981200"/>
          </a:xfrm>
          <a:effectLst>
            <a:outerShdw dist="71842" dir="2700000" algn="ctr" rotWithShape="0">
              <a:schemeClr val="tx1"/>
            </a:outerShdw>
          </a:effectLst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685800" y="4724400"/>
            <a:ext cx="48768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white">
          <a:xfrm>
            <a:off x="457200" y="6477000"/>
            <a:ext cx="2133600" cy="244475"/>
          </a:xfrm>
        </p:spPr>
        <p:txBody>
          <a:bodyPr/>
          <a:lstStyle>
            <a:lvl1pPr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4F9AF9D-3611-427A-99D6-4565DA5376B9}" type="datetime3">
              <a:rPr lang="en-US" smtClean="0"/>
              <a:t>31 May 2019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 bwMode="white">
          <a:xfrm>
            <a:off x="3124200" y="6477000"/>
            <a:ext cx="2895600" cy="244475"/>
          </a:xfrm>
        </p:spPr>
        <p:txBody>
          <a:bodyPr/>
          <a:lstStyle>
            <a:lvl1pPr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Assoc. Prof. Dr.Krisada Sungkhamanee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 bwMode="white">
          <a:xfrm>
            <a:off x="6553200" y="6477000"/>
            <a:ext cx="2133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BA54B5D-90DF-411C-B803-A90E82BE89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433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DB6BA-8939-4E6E-B2EE-2757B96B75CB}" type="datetime3">
              <a:rPr lang="en-US" smtClean="0"/>
              <a:t>31 May 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Assoc. Prof. Dr.Krisada Sungkhamanee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050A9-F0BF-440A-9EF4-C9308673EB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003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228600"/>
            <a:ext cx="20764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28600"/>
            <a:ext cx="60769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0F254-F046-42C8-A937-9BE4FD052022}" type="datetime3">
              <a:rPr lang="en-US" smtClean="0"/>
              <a:t>31 May 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Assoc. Prof. Dr.Krisada Sungkhamanee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06552-F86C-46BF-B2C0-9BC230C4DA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319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086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2A2C7-094A-49C3-8822-8D562BF292A5}" type="datetime3">
              <a:rPr lang="en-US" smtClean="0"/>
              <a:t>31 May 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Assoc. Prof. Dr.Krisada Sungkhamanee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D540C-4E20-4677-8D6C-06EF0CD14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564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33C17-2935-452D-8C6B-DF6888A41AB8}" type="datetime3">
              <a:rPr lang="en-US" smtClean="0"/>
              <a:t>31 May 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Assoc. Prof. Dr.Krisada Sungkhamanee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18568-3A5A-4864-8FD9-EB99A0652B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7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4297C-41CA-485D-97D8-08082384BCAE}" type="datetime3">
              <a:rPr lang="en-US" smtClean="0"/>
              <a:t>31 May 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Assoc. Prof. Dr.Krisada Sungkhamanee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94230-A57E-4674-9DF2-87E7CDA96B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530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0AFBA-93AE-4D53-A272-F51AB7C0874C}" type="datetime3">
              <a:rPr lang="en-US" smtClean="0"/>
              <a:t>31 May 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Assoc. Prof. Dr.Krisada Sungkhamanee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4CB86-686A-4336-B193-B37D5D2732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375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C3D9B-87EF-46CD-A740-B718DDE6C490}" type="datetime3">
              <a:rPr lang="en-US" smtClean="0"/>
              <a:t>31 May 2019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Assoc. Prof. Dr.Krisada Sungkhamanee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0420B-A0FB-463C-AAFF-00B1EF0719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403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D08DF-B590-4DCD-B0EA-A6E3C8EA613B}" type="datetime3">
              <a:rPr lang="en-US" smtClean="0"/>
              <a:t>31 May 2019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Assoc. Prof. Dr.Krisada Sungkhamanee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16BD3-3B60-49CB-9412-E94FA66E1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26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2A20E-1EFC-44DD-9602-E530D8F64500}" type="datetime3">
              <a:rPr lang="en-US" smtClean="0"/>
              <a:t>31 May 2019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Assoc. Prof. Dr.Krisada Sungkhamanee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A1D39-8518-4956-9A7B-BD5F706C3C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676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53E3D-0E5F-4093-9ED0-BB80B85265A0}" type="datetime3">
              <a:rPr lang="en-US" smtClean="0"/>
              <a:t>31 May 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Assoc. Prof. Dr.Krisada Sungkhamanee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32783-D213-4512-A178-A9C5674426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849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0EB89-689E-4205-B9B2-AC51EDA9A3BB}" type="datetime3">
              <a:rPr lang="en-US" smtClean="0"/>
              <a:t>31 May 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Assoc. Prof. Dr.Krisada Sungkhamanee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08139-C0E7-4601-B171-138115B67C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49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Rectangle 47"/>
          <p:cNvSpPr>
            <a:spLocks noChangeArrowheads="1"/>
          </p:cNvSpPr>
          <p:nvPr/>
        </p:nvSpPr>
        <p:spPr bwMode="white">
          <a:xfrm>
            <a:off x="0" y="5943600"/>
            <a:ext cx="9144000" cy="9144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30000"/>
                </a:schemeClr>
              </a:gs>
              <a:gs pos="100000">
                <a:schemeClr val="accent1">
                  <a:alpha val="59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1026" name="Object 46"/>
          <p:cNvGraphicFramePr>
            <a:graphicFrameLocks noChangeAspect="1"/>
          </p:cNvGraphicFramePr>
          <p:nvPr/>
        </p:nvGraphicFramePr>
        <p:xfrm>
          <a:off x="0" y="0"/>
          <a:ext cx="91440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Image" r:id="rId15" imgW="13003175" imgH="2120635" progId="">
                  <p:embed/>
                </p:oleObj>
              </mc:Choice>
              <mc:Fallback>
                <p:oleObj name="Image" r:id="rId15" imgW="13003175" imgH="2120635" progId="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5C31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cs typeface="+mn-cs"/>
              </a:defRPr>
            </a:lvl1pPr>
          </a:lstStyle>
          <a:p>
            <a:pPr>
              <a:defRPr/>
            </a:pPr>
            <a:fld id="{D59A6C63-0EDA-4EB5-A735-9F504BF53CC2}" type="datetime3">
              <a:rPr lang="en-US" smtClean="0"/>
              <a:t>31 May 2019</a:t>
            </a:fld>
            <a:endParaRPr lang="en-US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Assoc. Prof. Dr.Krisada Sungkhamanee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1E8C6920-1E8B-4792-87F1-2F606CD15C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381000" y="228600"/>
            <a:ext cx="708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ssru.ac.th/app/front/home/news_detail.php?id=78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ssru.ac.th/app/front/home/news_detail.php?id=78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sru.ac.th/app/front/home/news_detail.php?id=78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ssru.ac.th/app/front/home/news_detail.php?id=78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ssru.ac.th/app/front/home/news_detail.php?id=78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ssru.ac.th/app/front/home/news_detail.php?id=78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ssru.ac.th/app/front/home/news_detail.php?id=78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ssru.ac.th/app/front/home/news_detail.php?id=78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ssru.ac.th/app/front/home/news_detail.php?id=78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981200"/>
            <a:ext cx="8610600" cy="1981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/>
                </a:solidFill>
              </a:rPr>
              <a:t>BUSINESS FINANCE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900" smtClean="0"/>
              <a:t>www.themegallery.com</a:t>
            </a:r>
          </a:p>
        </p:txBody>
      </p:sp>
      <p:sp>
        <p:nvSpPr>
          <p:cNvPr id="307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0CDA5F5-822D-42CB-A501-002024C4E554}" type="slidenum">
              <a:rPr lang="en-US" smtClean="0">
                <a:solidFill>
                  <a:schemeClr val="bg1"/>
                </a:solidFill>
              </a:rPr>
              <a:pPr eaLnBrk="1" hangingPunct="1"/>
              <a:t>1</a:t>
            </a:fld>
            <a:endParaRPr lang="en-US" smtClean="0">
              <a:solidFill>
                <a:schemeClr val="bg1"/>
              </a:solidFill>
            </a:endParaRPr>
          </a:p>
        </p:txBody>
      </p:sp>
      <p:pic>
        <p:nvPicPr>
          <p:cNvPr id="3079" name="Picture 9" descr="http://www.ssru.ac.th/upload/news/pic/090720153359_ssru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8600"/>
            <a:ext cx="19177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1" descr="fms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562600"/>
            <a:ext cx="16954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324600"/>
            <a:ext cx="5562600" cy="762000"/>
          </a:xfrm>
        </p:spPr>
        <p:txBody>
          <a:bodyPr/>
          <a:lstStyle/>
          <a:p>
            <a:pPr>
              <a:defRPr/>
            </a:pPr>
            <a:r>
              <a:rPr lang="en-US" sz="2000" dirty="0" smtClean="0">
                <a:solidFill>
                  <a:srgbClr val="313193"/>
                </a:solidFill>
              </a:rPr>
              <a:t>Assoc. Prof. </a:t>
            </a:r>
            <a:r>
              <a:rPr lang="en-US" sz="2000" dirty="0" err="1" smtClean="0">
                <a:solidFill>
                  <a:srgbClr val="313193"/>
                </a:solidFill>
              </a:rPr>
              <a:t>Dr.Krisada</a:t>
            </a:r>
            <a:r>
              <a:rPr lang="en-US" sz="2000" dirty="0" smtClean="0">
                <a:solidFill>
                  <a:srgbClr val="313193"/>
                </a:solidFill>
              </a:rPr>
              <a:t> </a:t>
            </a:r>
            <a:r>
              <a:rPr lang="en-US" sz="2000" dirty="0" err="1" smtClean="0">
                <a:solidFill>
                  <a:srgbClr val="313193"/>
                </a:solidFill>
              </a:rPr>
              <a:t>Sungkhamanee</a:t>
            </a:r>
            <a:endParaRPr lang="en-US" sz="2000" dirty="0">
              <a:solidFill>
                <a:srgbClr val="313193"/>
              </a:solidFill>
            </a:endParaRPr>
          </a:p>
        </p:txBody>
      </p:sp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701CCA-F87B-4AA2-A263-B7F1E366CB9E}" type="datetime3">
              <a:rPr lang="en-US" smtClean="0"/>
              <a:t>31 May 2019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3429000"/>
            <a:ext cx="5791200" cy="304800"/>
          </a:xfrm>
        </p:spPr>
        <p:txBody>
          <a:bodyPr/>
          <a:lstStyle/>
          <a:p>
            <a:pPr algn="ctr"/>
            <a:r>
              <a:rPr lang="en-US" sz="1900" smtClean="0"/>
              <a:t>www.themegallery.com</a:t>
            </a:r>
          </a:p>
        </p:txBody>
      </p:sp>
      <p:sp>
        <p:nvSpPr>
          <p:cNvPr id="12291" name="WordArt 3"/>
          <p:cNvSpPr>
            <a:spLocks noChangeArrowheads="1" noChangeShapeType="1" noTextEdit="1"/>
          </p:cNvSpPr>
          <p:nvPr/>
        </p:nvSpPr>
        <p:spPr bwMode="gray">
          <a:xfrm>
            <a:off x="2057400" y="2330450"/>
            <a:ext cx="5334000" cy="1066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0389"/>
              </a:avLst>
            </a:prstTxWarp>
          </a:bodyPr>
          <a:lstStyle/>
          <a:p>
            <a:pPr algn="ctr"/>
            <a:r>
              <a:rPr lang="en-US" sz="5400" b="1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89803" dir="2700000" algn="ctr" rotWithShape="0">
                    <a:srgbClr val="000000">
                      <a:alpha val="50000"/>
                    </a:srgbClr>
                  </a:outerShdw>
                </a:effectLst>
                <a:latin typeface="Verdana"/>
                <a:ea typeface="Verdana"/>
                <a:cs typeface="Verdana"/>
              </a:rPr>
              <a:t>Thank You !</a:t>
            </a:r>
          </a:p>
        </p:txBody>
      </p:sp>
      <p:sp>
        <p:nvSpPr>
          <p:cNvPr id="12292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FAB2739-5CEA-4D36-AD98-8653E72F549A}" type="datetime3">
              <a:rPr lang="en-US" smtClean="0">
                <a:solidFill>
                  <a:schemeClr val="bg1"/>
                </a:solidFill>
              </a:rPr>
              <a:t>31 May 2019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229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6F720FC-EBF3-4E16-92F9-266D57DE43D2}" type="slidenum">
              <a:rPr lang="en-US" smtClean="0">
                <a:solidFill>
                  <a:schemeClr val="bg1"/>
                </a:solidFill>
              </a:rPr>
              <a:pPr eaLnBrk="1" hangingPunct="1"/>
              <a:t>10</a:t>
            </a:fld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324600"/>
            <a:ext cx="5562600" cy="762000"/>
          </a:xfrm>
        </p:spPr>
        <p:txBody>
          <a:bodyPr/>
          <a:lstStyle/>
          <a:p>
            <a:pPr>
              <a:defRPr/>
            </a:pPr>
            <a:r>
              <a:rPr lang="en-US" sz="2000" dirty="0" smtClean="0">
                <a:solidFill>
                  <a:srgbClr val="313193"/>
                </a:solidFill>
              </a:rPr>
              <a:t>Assoc. Prof. </a:t>
            </a:r>
            <a:r>
              <a:rPr lang="en-US" sz="2000" dirty="0" err="1" smtClean="0">
                <a:solidFill>
                  <a:srgbClr val="313193"/>
                </a:solidFill>
              </a:rPr>
              <a:t>Dr.Krisada</a:t>
            </a:r>
            <a:r>
              <a:rPr lang="en-US" sz="2000" dirty="0" smtClean="0">
                <a:solidFill>
                  <a:srgbClr val="313193"/>
                </a:solidFill>
              </a:rPr>
              <a:t> </a:t>
            </a:r>
            <a:r>
              <a:rPr lang="en-US" sz="2000" dirty="0" err="1" smtClean="0">
                <a:solidFill>
                  <a:srgbClr val="313193"/>
                </a:solidFill>
              </a:rPr>
              <a:t>Sungkhamanee</a:t>
            </a:r>
            <a:endParaRPr lang="en-US" sz="2000" dirty="0">
              <a:solidFill>
                <a:srgbClr val="3131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893763" y="152400"/>
            <a:ext cx="7031037" cy="533400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  Chapter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6 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Cash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and Marketable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Securities Management</a:t>
            </a:r>
            <a:endParaRPr lang="en-US" dirty="0">
              <a:solidFill>
                <a:schemeClr val="accent1"/>
              </a:solidFill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2" name="Group 171"/>
          <p:cNvGrpSpPr>
            <a:grpSpLocks/>
          </p:cNvGrpSpPr>
          <p:nvPr/>
        </p:nvGrpSpPr>
        <p:grpSpPr bwMode="auto">
          <a:xfrm>
            <a:off x="685800" y="1828800"/>
            <a:ext cx="5130800" cy="657225"/>
            <a:chOff x="1344" y="1104"/>
            <a:chExt cx="3232" cy="414"/>
          </a:xfrm>
        </p:grpSpPr>
        <p:sp>
          <p:nvSpPr>
            <p:cNvPr id="4112" name="AutoShape 114"/>
            <p:cNvSpPr>
              <a:spLocks noChangeArrowheads="1"/>
            </p:cNvSpPr>
            <p:nvPr/>
          </p:nvSpPr>
          <p:spPr bwMode="gray">
            <a:xfrm>
              <a:off x="1536" y="1104"/>
              <a:ext cx="3040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3" name="Text Box 115"/>
            <p:cNvSpPr txBox="1">
              <a:spLocks noChangeArrowheads="1"/>
            </p:cNvSpPr>
            <p:nvPr/>
          </p:nvSpPr>
          <p:spPr bwMode="auto">
            <a:xfrm>
              <a:off x="1639" y="1150"/>
              <a:ext cx="45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Cash</a:t>
              </a:r>
              <a:endParaRPr lang="en-US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4114" name="Oval 117"/>
            <p:cNvSpPr>
              <a:spLocks noChangeArrowheads="1"/>
            </p:cNvSpPr>
            <p:nvPr/>
          </p:nvSpPr>
          <p:spPr bwMode="gray">
            <a:xfrm flipH="1">
              <a:off x="1366" y="1376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78" name="Oval 118"/>
            <p:cNvSpPr>
              <a:spLocks noChangeArrowheads="1"/>
            </p:cNvSpPr>
            <p:nvPr/>
          </p:nvSpPr>
          <p:spPr bwMode="gray">
            <a:xfrm flipH="1">
              <a:off x="1344" y="1132"/>
              <a:ext cx="266" cy="26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16" name="Oval 120"/>
            <p:cNvSpPr>
              <a:spLocks noChangeArrowheads="1"/>
            </p:cNvSpPr>
            <p:nvPr/>
          </p:nvSpPr>
          <p:spPr bwMode="gray">
            <a:xfrm flipH="1">
              <a:off x="1433" y="1154"/>
              <a:ext cx="166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27900E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7" name="Text Box 140"/>
            <p:cNvSpPr txBox="1">
              <a:spLocks noChangeArrowheads="1"/>
            </p:cNvSpPr>
            <p:nvPr/>
          </p:nvSpPr>
          <p:spPr bwMode="auto">
            <a:xfrm>
              <a:off x="1388" y="115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3" name="Group 174"/>
          <p:cNvGrpSpPr>
            <a:grpSpLocks/>
          </p:cNvGrpSpPr>
          <p:nvPr/>
        </p:nvGrpSpPr>
        <p:grpSpPr bwMode="auto">
          <a:xfrm>
            <a:off x="762000" y="3962400"/>
            <a:ext cx="5110163" cy="660400"/>
            <a:chOff x="1357" y="2544"/>
            <a:chExt cx="3219" cy="416"/>
          </a:xfrm>
        </p:grpSpPr>
        <p:sp>
          <p:nvSpPr>
            <p:cNvPr id="4106" name="AutoShape 113"/>
            <p:cNvSpPr>
              <a:spLocks noChangeArrowheads="1"/>
            </p:cNvSpPr>
            <p:nvPr/>
          </p:nvSpPr>
          <p:spPr bwMode="gray">
            <a:xfrm>
              <a:off x="1536" y="2544"/>
              <a:ext cx="3040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7" name="Text Box 146"/>
            <p:cNvSpPr txBox="1">
              <a:spLocks noChangeArrowheads="1"/>
            </p:cNvSpPr>
            <p:nvPr/>
          </p:nvSpPr>
          <p:spPr bwMode="auto">
            <a:xfrm>
              <a:off x="1639" y="2592"/>
              <a:ext cx="161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Marketable </a:t>
              </a:r>
              <a:r>
                <a:rPr lang="en-US" sz="3200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Securities</a:t>
              </a:r>
            </a:p>
          </p:txBody>
        </p:sp>
        <p:sp>
          <p:nvSpPr>
            <p:cNvPr id="4108" name="Oval 155"/>
            <p:cNvSpPr>
              <a:spLocks noChangeArrowheads="1"/>
            </p:cNvSpPr>
            <p:nvPr/>
          </p:nvSpPr>
          <p:spPr bwMode="gray">
            <a:xfrm flipH="1">
              <a:off x="1379" y="2815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16" name="Oval 156"/>
            <p:cNvSpPr>
              <a:spLocks noChangeArrowheads="1"/>
            </p:cNvSpPr>
            <p:nvPr/>
          </p:nvSpPr>
          <p:spPr bwMode="gray">
            <a:xfrm flipH="1">
              <a:off x="1357" y="2571"/>
              <a:ext cx="266" cy="266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10" name="Oval 157"/>
            <p:cNvSpPr>
              <a:spLocks noChangeArrowheads="1"/>
            </p:cNvSpPr>
            <p:nvPr/>
          </p:nvSpPr>
          <p:spPr bwMode="gray">
            <a:xfrm flipH="1">
              <a:off x="1440" y="2592"/>
              <a:ext cx="166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E689A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1" name="Text Box 158"/>
            <p:cNvSpPr txBox="1">
              <a:spLocks noChangeArrowheads="1"/>
            </p:cNvSpPr>
            <p:nvPr/>
          </p:nvSpPr>
          <p:spPr bwMode="auto">
            <a:xfrm>
              <a:off x="1392" y="2598"/>
              <a:ext cx="1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b="1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4101" name="Date Placeholder 39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E497FD5-97BB-4FF3-A12B-4F7C7AB73C64}" type="datetime3">
              <a:rPr lang="en-US" smtClean="0">
                <a:solidFill>
                  <a:srgbClr val="002060"/>
                </a:solidFill>
              </a:rPr>
              <a:t>31 May 2019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102" name="Slide Number Placeholder 40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F371B54-B512-4049-84D5-3727B2010A31}" type="slidenum">
              <a:rPr lang="en-US" smtClean="0">
                <a:solidFill>
                  <a:srgbClr val="002060"/>
                </a:solidFill>
              </a:rPr>
              <a:pPr eaLnBrk="1" hangingPunct="1"/>
              <a:t>2</a:t>
            </a:fld>
            <a:endParaRPr lang="en-US" smtClean="0">
              <a:solidFill>
                <a:srgbClr val="002060"/>
              </a:solidFill>
            </a:endParaRPr>
          </a:p>
        </p:txBody>
      </p:sp>
      <p:pic>
        <p:nvPicPr>
          <p:cNvPr id="4104" name="Picture 9" descr="http://www.ssru.ac.th/upload/news/pic/090720153359_ssru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0"/>
            <a:ext cx="12573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1" descr="fms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324600"/>
            <a:ext cx="5562600" cy="762000"/>
          </a:xfrm>
        </p:spPr>
        <p:txBody>
          <a:bodyPr/>
          <a:lstStyle/>
          <a:p>
            <a:pPr>
              <a:defRPr/>
            </a:pPr>
            <a:r>
              <a:rPr lang="en-US" sz="2000" dirty="0" smtClean="0">
                <a:solidFill>
                  <a:srgbClr val="313193"/>
                </a:solidFill>
              </a:rPr>
              <a:t>Assoc. Prof. </a:t>
            </a:r>
            <a:r>
              <a:rPr lang="en-US" sz="2000" dirty="0" err="1" smtClean="0">
                <a:solidFill>
                  <a:srgbClr val="313193"/>
                </a:solidFill>
              </a:rPr>
              <a:t>Dr.Krisada</a:t>
            </a:r>
            <a:r>
              <a:rPr lang="en-US" sz="2000" dirty="0" smtClean="0">
                <a:solidFill>
                  <a:srgbClr val="313193"/>
                </a:solidFill>
              </a:rPr>
              <a:t> </a:t>
            </a:r>
            <a:r>
              <a:rPr lang="en-US" sz="2000" dirty="0" err="1" smtClean="0">
                <a:solidFill>
                  <a:srgbClr val="313193"/>
                </a:solidFill>
              </a:rPr>
              <a:t>Sungkhamanee</a:t>
            </a:r>
            <a:endParaRPr lang="en-US" sz="2000" dirty="0">
              <a:solidFill>
                <a:srgbClr val="3131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5486400" cy="533400"/>
          </a:xfrm>
        </p:spPr>
        <p:txBody>
          <a:bodyPr/>
          <a:lstStyle/>
          <a:p>
            <a:pPr algn="ctr">
              <a:defRPr/>
            </a:pP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Cash Management Objectives</a:t>
            </a:r>
            <a:endParaRPr lang="en-US" sz="40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12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FB6FE0-FCD4-4D12-800B-7C482CC7804B}" type="datetime3">
              <a:rPr lang="en-US" smtClean="0">
                <a:solidFill>
                  <a:srgbClr val="002060"/>
                </a:solidFill>
              </a:rPr>
              <a:t>31 May 2019</a:t>
            </a:fld>
            <a:endParaRPr lang="en-US">
              <a:solidFill>
                <a:srgbClr val="002060"/>
              </a:solidFill>
            </a:endParaRPr>
          </a:p>
        </p:txBody>
      </p:sp>
      <p:sp>
        <p:nvSpPr>
          <p:cNvPr id="512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7DD3011-184B-4FC8-8634-E27FD0BC5B47}" type="slidenum">
              <a:rPr lang="en-US" smtClean="0">
                <a:solidFill>
                  <a:srgbClr val="002060"/>
                </a:solidFill>
              </a:rPr>
              <a:pPr eaLnBrk="1" hangingPunct="1"/>
              <a:t>3</a:t>
            </a:fld>
            <a:endParaRPr lang="en-US" smtClean="0">
              <a:solidFill>
                <a:srgbClr val="002060"/>
              </a:solidFill>
            </a:endParaRPr>
          </a:p>
        </p:txBody>
      </p:sp>
      <p:pic>
        <p:nvPicPr>
          <p:cNvPr id="5126" name="Picture 9" descr="http://www.ssru.ac.th/upload/news/pic/090720153359_ssru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0"/>
            <a:ext cx="12573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1" descr="fms_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0"/>
            <a:ext cx="1876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74"/>
          <p:cNvGrpSpPr>
            <a:grpSpLocks/>
          </p:cNvGrpSpPr>
          <p:nvPr/>
        </p:nvGrpSpPr>
        <p:grpSpPr bwMode="auto">
          <a:xfrm>
            <a:off x="533400" y="2590800"/>
            <a:ext cx="5110163" cy="660400"/>
            <a:chOff x="1357" y="2544"/>
            <a:chExt cx="3219" cy="416"/>
          </a:xfrm>
        </p:grpSpPr>
        <p:sp>
          <p:nvSpPr>
            <p:cNvPr id="5151" name="AutoShape 113"/>
            <p:cNvSpPr>
              <a:spLocks noChangeArrowheads="1"/>
            </p:cNvSpPr>
            <p:nvPr/>
          </p:nvSpPr>
          <p:spPr bwMode="gray">
            <a:xfrm>
              <a:off x="1536" y="2544"/>
              <a:ext cx="3040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2" name="Text Box 146"/>
            <p:cNvSpPr txBox="1">
              <a:spLocks noChangeArrowheads="1"/>
            </p:cNvSpPr>
            <p:nvPr/>
          </p:nvSpPr>
          <p:spPr bwMode="auto">
            <a:xfrm>
              <a:off x="1639" y="2592"/>
              <a:ext cx="141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Opportunities Cost</a:t>
              </a:r>
              <a:endParaRPr lang="en-US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5153" name="Oval 155"/>
            <p:cNvSpPr>
              <a:spLocks noChangeArrowheads="1"/>
            </p:cNvSpPr>
            <p:nvPr/>
          </p:nvSpPr>
          <p:spPr bwMode="gray">
            <a:xfrm flipH="1">
              <a:off x="1379" y="2815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156"/>
            <p:cNvSpPr>
              <a:spLocks noChangeArrowheads="1"/>
            </p:cNvSpPr>
            <p:nvPr/>
          </p:nvSpPr>
          <p:spPr bwMode="gray">
            <a:xfrm flipH="1">
              <a:off x="1357" y="2571"/>
              <a:ext cx="266" cy="266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155" name="Oval 157"/>
            <p:cNvSpPr>
              <a:spLocks noChangeArrowheads="1"/>
            </p:cNvSpPr>
            <p:nvPr/>
          </p:nvSpPr>
          <p:spPr bwMode="gray">
            <a:xfrm flipH="1">
              <a:off x="1440" y="2592"/>
              <a:ext cx="166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E689A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6" name="Text Box 158"/>
            <p:cNvSpPr txBox="1">
              <a:spLocks noChangeArrowheads="1"/>
            </p:cNvSpPr>
            <p:nvPr/>
          </p:nvSpPr>
          <p:spPr bwMode="auto">
            <a:xfrm>
              <a:off x="1392" y="2598"/>
              <a:ext cx="1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9" name="Group 171"/>
          <p:cNvGrpSpPr>
            <a:grpSpLocks/>
          </p:cNvGrpSpPr>
          <p:nvPr/>
        </p:nvGrpSpPr>
        <p:grpSpPr bwMode="auto">
          <a:xfrm>
            <a:off x="457200" y="1600200"/>
            <a:ext cx="5130800" cy="657225"/>
            <a:chOff x="1344" y="1104"/>
            <a:chExt cx="3232" cy="414"/>
          </a:xfrm>
        </p:grpSpPr>
        <p:sp>
          <p:nvSpPr>
            <p:cNvPr id="5145" name="AutoShape 114"/>
            <p:cNvSpPr>
              <a:spLocks noChangeArrowheads="1"/>
            </p:cNvSpPr>
            <p:nvPr/>
          </p:nvSpPr>
          <p:spPr bwMode="gray">
            <a:xfrm>
              <a:off x="1536" y="1104"/>
              <a:ext cx="3040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6" name="Text Box 115"/>
            <p:cNvSpPr txBox="1">
              <a:spLocks noChangeArrowheads="1"/>
            </p:cNvSpPr>
            <p:nvPr/>
          </p:nvSpPr>
          <p:spPr bwMode="auto">
            <a:xfrm>
              <a:off x="1639" y="1150"/>
              <a:ext cx="11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sz="320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5147" name="Oval 117"/>
            <p:cNvSpPr>
              <a:spLocks noChangeArrowheads="1"/>
            </p:cNvSpPr>
            <p:nvPr/>
          </p:nvSpPr>
          <p:spPr bwMode="gray">
            <a:xfrm flipH="1">
              <a:off x="1366" y="1376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118"/>
            <p:cNvSpPr>
              <a:spLocks noChangeArrowheads="1"/>
            </p:cNvSpPr>
            <p:nvPr/>
          </p:nvSpPr>
          <p:spPr bwMode="gray">
            <a:xfrm flipH="1">
              <a:off x="1344" y="1132"/>
              <a:ext cx="266" cy="26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149" name="Oval 120"/>
            <p:cNvSpPr>
              <a:spLocks noChangeArrowheads="1"/>
            </p:cNvSpPr>
            <p:nvPr/>
          </p:nvSpPr>
          <p:spPr bwMode="gray">
            <a:xfrm flipH="1">
              <a:off x="1433" y="1154"/>
              <a:ext cx="166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27900E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0" name="Text Box 140"/>
            <p:cNvSpPr txBox="1">
              <a:spLocks noChangeArrowheads="1"/>
            </p:cNvSpPr>
            <p:nvPr/>
          </p:nvSpPr>
          <p:spPr bwMode="auto">
            <a:xfrm>
              <a:off x="1388" y="115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b="1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5130" name="Rectangle 43"/>
          <p:cNvSpPr>
            <a:spLocks noChangeArrowheads="1"/>
          </p:cNvSpPr>
          <p:nvPr/>
        </p:nvSpPr>
        <p:spPr bwMode="auto">
          <a:xfrm>
            <a:off x="990600" y="1600200"/>
            <a:ext cx="33473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200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Minimum Cash Requirement</a:t>
            </a:r>
            <a:endParaRPr lang="en-US" sz="3200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10" name="Group 172"/>
          <p:cNvGrpSpPr>
            <a:grpSpLocks/>
          </p:cNvGrpSpPr>
          <p:nvPr/>
        </p:nvGrpSpPr>
        <p:grpSpPr bwMode="auto">
          <a:xfrm>
            <a:off x="533400" y="4800600"/>
            <a:ext cx="5119688" cy="660400"/>
            <a:chOff x="1351" y="1584"/>
            <a:chExt cx="3225" cy="416"/>
          </a:xfrm>
        </p:grpSpPr>
        <p:sp>
          <p:nvSpPr>
            <p:cNvPr id="5139" name="AutoShape 111"/>
            <p:cNvSpPr>
              <a:spLocks noChangeArrowheads="1"/>
            </p:cNvSpPr>
            <p:nvPr/>
          </p:nvSpPr>
          <p:spPr bwMode="gray">
            <a:xfrm>
              <a:off x="1536" y="1584"/>
              <a:ext cx="3040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0" name="Text Box 144"/>
            <p:cNvSpPr txBox="1">
              <a:spLocks noChangeArrowheads="1"/>
            </p:cNvSpPr>
            <p:nvPr/>
          </p:nvSpPr>
          <p:spPr bwMode="auto">
            <a:xfrm>
              <a:off x="1639" y="1632"/>
              <a:ext cx="833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Total Cost</a:t>
              </a:r>
              <a:endParaRPr lang="en-US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5141" name="Oval 147"/>
            <p:cNvSpPr>
              <a:spLocks noChangeArrowheads="1"/>
            </p:cNvSpPr>
            <p:nvPr/>
          </p:nvSpPr>
          <p:spPr bwMode="gray">
            <a:xfrm flipH="1">
              <a:off x="1373" y="1855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148"/>
            <p:cNvSpPr>
              <a:spLocks noChangeArrowheads="1"/>
            </p:cNvSpPr>
            <p:nvPr/>
          </p:nvSpPr>
          <p:spPr bwMode="gray">
            <a:xfrm flipH="1">
              <a:off x="1351" y="1611"/>
              <a:ext cx="266" cy="266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143" name="Oval 149"/>
            <p:cNvSpPr>
              <a:spLocks noChangeArrowheads="1"/>
            </p:cNvSpPr>
            <p:nvPr/>
          </p:nvSpPr>
          <p:spPr bwMode="gray">
            <a:xfrm flipH="1">
              <a:off x="1440" y="1633"/>
              <a:ext cx="166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1A015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4" name="Text Box 150"/>
            <p:cNvSpPr txBox="1">
              <a:spLocks noChangeArrowheads="1"/>
            </p:cNvSpPr>
            <p:nvPr/>
          </p:nvSpPr>
          <p:spPr bwMode="auto">
            <a:xfrm>
              <a:off x="1388" y="1638"/>
              <a:ext cx="1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b="1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11" name="Group 173"/>
          <p:cNvGrpSpPr>
            <a:grpSpLocks/>
          </p:cNvGrpSpPr>
          <p:nvPr/>
        </p:nvGrpSpPr>
        <p:grpSpPr bwMode="auto">
          <a:xfrm>
            <a:off x="533400" y="3733800"/>
            <a:ext cx="5130800" cy="660400"/>
            <a:chOff x="1344" y="2064"/>
            <a:chExt cx="3232" cy="416"/>
          </a:xfrm>
        </p:grpSpPr>
        <p:sp>
          <p:nvSpPr>
            <p:cNvPr id="5133" name="AutoShape 112"/>
            <p:cNvSpPr>
              <a:spLocks noChangeArrowheads="1"/>
            </p:cNvSpPr>
            <p:nvPr/>
          </p:nvSpPr>
          <p:spPr bwMode="gray">
            <a:xfrm>
              <a:off x="1536" y="2064"/>
              <a:ext cx="3040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4" name="Text Box 145"/>
            <p:cNvSpPr txBox="1">
              <a:spLocks noChangeArrowheads="1"/>
            </p:cNvSpPr>
            <p:nvPr/>
          </p:nvSpPr>
          <p:spPr bwMode="auto">
            <a:xfrm>
              <a:off x="1639" y="2112"/>
              <a:ext cx="101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Trading Cost</a:t>
              </a:r>
              <a:endParaRPr lang="en-US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5135" name="Oval 151"/>
            <p:cNvSpPr>
              <a:spLocks noChangeArrowheads="1"/>
            </p:cNvSpPr>
            <p:nvPr/>
          </p:nvSpPr>
          <p:spPr bwMode="gray">
            <a:xfrm flipH="1">
              <a:off x="1366" y="2343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152"/>
            <p:cNvSpPr>
              <a:spLocks noChangeArrowheads="1"/>
            </p:cNvSpPr>
            <p:nvPr/>
          </p:nvSpPr>
          <p:spPr bwMode="gray">
            <a:xfrm flipH="1">
              <a:off x="1344" y="2099"/>
              <a:ext cx="266" cy="266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137" name="Oval 153"/>
            <p:cNvSpPr>
              <a:spLocks noChangeArrowheads="1"/>
            </p:cNvSpPr>
            <p:nvPr/>
          </p:nvSpPr>
          <p:spPr bwMode="gray">
            <a:xfrm flipH="1">
              <a:off x="1433" y="2121"/>
              <a:ext cx="166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AC6E08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8" name="Text Box 154"/>
            <p:cNvSpPr txBox="1">
              <a:spLocks noChangeArrowheads="1"/>
            </p:cNvSpPr>
            <p:nvPr/>
          </p:nvSpPr>
          <p:spPr bwMode="auto">
            <a:xfrm>
              <a:off x="1392" y="212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b="1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3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324600"/>
            <a:ext cx="5562600" cy="762000"/>
          </a:xfrm>
        </p:spPr>
        <p:txBody>
          <a:bodyPr/>
          <a:lstStyle/>
          <a:p>
            <a:pPr>
              <a:defRPr/>
            </a:pPr>
            <a:r>
              <a:rPr lang="en-US" sz="2000" dirty="0" smtClean="0">
                <a:solidFill>
                  <a:srgbClr val="313193"/>
                </a:solidFill>
              </a:rPr>
              <a:t>Assoc. Prof. </a:t>
            </a:r>
            <a:r>
              <a:rPr lang="en-US" sz="2000" dirty="0" err="1" smtClean="0">
                <a:solidFill>
                  <a:srgbClr val="313193"/>
                </a:solidFill>
              </a:rPr>
              <a:t>Dr.Krisada</a:t>
            </a:r>
            <a:r>
              <a:rPr lang="en-US" sz="2000" dirty="0" smtClean="0">
                <a:solidFill>
                  <a:srgbClr val="313193"/>
                </a:solidFill>
              </a:rPr>
              <a:t> </a:t>
            </a:r>
            <a:r>
              <a:rPr lang="en-US" sz="2000" dirty="0" err="1" smtClean="0">
                <a:solidFill>
                  <a:srgbClr val="313193"/>
                </a:solidFill>
              </a:rPr>
              <a:t>Sungkhamanee</a:t>
            </a:r>
            <a:endParaRPr lang="en-US" sz="2000" dirty="0">
              <a:solidFill>
                <a:srgbClr val="3131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5638800" cy="533400"/>
          </a:xfrm>
        </p:spPr>
        <p:txBody>
          <a:bodyPr/>
          <a:lstStyle/>
          <a:p>
            <a:pPr algn="ctr">
              <a:defRPr/>
            </a:pP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Cause to Carry Cash</a:t>
            </a:r>
            <a:endParaRPr lang="en-US" sz="4000" dirty="0"/>
          </a:p>
        </p:txBody>
      </p:sp>
      <p:grpSp>
        <p:nvGrpSpPr>
          <p:cNvPr id="2" name="Group 171"/>
          <p:cNvGrpSpPr>
            <a:grpSpLocks/>
          </p:cNvGrpSpPr>
          <p:nvPr/>
        </p:nvGrpSpPr>
        <p:grpSpPr bwMode="auto">
          <a:xfrm>
            <a:off x="2133600" y="1752600"/>
            <a:ext cx="5130800" cy="657225"/>
            <a:chOff x="1344" y="1104"/>
            <a:chExt cx="3232" cy="414"/>
          </a:xfrm>
        </p:grpSpPr>
        <p:sp>
          <p:nvSpPr>
            <p:cNvPr id="6167" name="AutoShape 114"/>
            <p:cNvSpPr>
              <a:spLocks noChangeArrowheads="1"/>
            </p:cNvSpPr>
            <p:nvPr/>
          </p:nvSpPr>
          <p:spPr bwMode="gray">
            <a:xfrm>
              <a:off x="1536" y="1104"/>
              <a:ext cx="3040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8" name="Text Box 115"/>
            <p:cNvSpPr txBox="1">
              <a:spLocks noChangeArrowheads="1"/>
            </p:cNvSpPr>
            <p:nvPr/>
          </p:nvSpPr>
          <p:spPr bwMode="auto">
            <a:xfrm>
              <a:off x="1639" y="1150"/>
              <a:ext cx="198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For Operating the Business</a:t>
              </a:r>
              <a:endParaRPr lang="en-US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6169" name="Oval 117"/>
            <p:cNvSpPr>
              <a:spLocks noChangeArrowheads="1"/>
            </p:cNvSpPr>
            <p:nvPr/>
          </p:nvSpPr>
          <p:spPr bwMode="gray">
            <a:xfrm flipH="1">
              <a:off x="1366" y="1376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78" name="Oval 118"/>
            <p:cNvSpPr>
              <a:spLocks noChangeArrowheads="1"/>
            </p:cNvSpPr>
            <p:nvPr/>
          </p:nvSpPr>
          <p:spPr bwMode="gray">
            <a:xfrm flipH="1">
              <a:off x="1344" y="1132"/>
              <a:ext cx="266" cy="26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171" name="Oval 120"/>
            <p:cNvSpPr>
              <a:spLocks noChangeArrowheads="1"/>
            </p:cNvSpPr>
            <p:nvPr/>
          </p:nvSpPr>
          <p:spPr bwMode="gray">
            <a:xfrm flipH="1">
              <a:off x="1433" y="1154"/>
              <a:ext cx="166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27900E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2" name="Text Box 140"/>
            <p:cNvSpPr txBox="1">
              <a:spLocks noChangeArrowheads="1"/>
            </p:cNvSpPr>
            <p:nvPr/>
          </p:nvSpPr>
          <p:spPr bwMode="auto">
            <a:xfrm>
              <a:off x="1388" y="115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3" name="Group 172"/>
          <p:cNvGrpSpPr>
            <a:grpSpLocks/>
          </p:cNvGrpSpPr>
          <p:nvPr/>
        </p:nvGrpSpPr>
        <p:grpSpPr bwMode="auto">
          <a:xfrm>
            <a:off x="2144713" y="2514600"/>
            <a:ext cx="5119685" cy="660400"/>
            <a:chOff x="1351" y="1584"/>
            <a:chExt cx="3225" cy="416"/>
          </a:xfrm>
        </p:grpSpPr>
        <p:sp>
          <p:nvSpPr>
            <p:cNvPr id="6161" name="AutoShape 111"/>
            <p:cNvSpPr>
              <a:spLocks noChangeArrowheads="1"/>
            </p:cNvSpPr>
            <p:nvPr/>
          </p:nvSpPr>
          <p:spPr bwMode="gray">
            <a:xfrm>
              <a:off x="1536" y="1584"/>
              <a:ext cx="3040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2" name="Text Box 144"/>
            <p:cNvSpPr txBox="1">
              <a:spLocks noChangeArrowheads="1"/>
            </p:cNvSpPr>
            <p:nvPr/>
          </p:nvSpPr>
          <p:spPr bwMode="auto">
            <a:xfrm>
              <a:off x="1639" y="1632"/>
              <a:ext cx="244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Precaution and Emergency Period</a:t>
              </a:r>
              <a:endParaRPr lang="en-US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6163" name="Oval 147"/>
            <p:cNvSpPr>
              <a:spLocks noChangeArrowheads="1"/>
            </p:cNvSpPr>
            <p:nvPr/>
          </p:nvSpPr>
          <p:spPr bwMode="gray">
            <a:xfrm flipH="1">
              <a:off x="1373" y="1855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08" name="Oval 148"/>
            <p:cNvSpPr>
              <a:spLocks noChangeArrowheads="1"/>
            </p:cNvSpPr>
            <p:nvPr/>
          </p:nvSpPr>
          <p:spPr bwMode="gray">
            <a:xfrm flipH="1">
              <a:off x="1351" y="1611"/>
              <a:ext cx="266" cy="266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165" name="Oval 149"/>
            <p:cNvSpPr>
              <a:spLocks noChangeArrowheads="1"/>
            </p:cNvSpPr>
            <p:nvPr/>
          </p:nvSpPr>
          <p:spPr bwMode="gray">
            <a:xfrm flipH="1">
              <a:off x="1440" y="1633"/>
              <a:ext cx="166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1A015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6" name="Text Box 150"/>
            <p:cNvSpPr txBox="1">
              <a:spLocks noChangeArrowheads="1"/>
            </p:cNvSpPr>
            <p:nvPr/>
          </p:nvSpPr>
          <p:spPr bwMode="auto">
            <a:xfrm>
              <a:off x="1388" y="163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4" name="Group 173"/>
          <p:cNvGrpSpPr>
            <a:grpSpLocks/>
          </p:cNvGrpSpPr>
          <p:nvPr/>
        </p:nvGrpSpPr>
        <p:grpSpPr bwMode="auto">
          <a:xfrm>
            <a:off x="2133600" y="3276600"/>
            <a:ext cx="5130800" cy="660400"/>
            <a:chOff x="1344" y="2064"/>
            <a:chExt cx="3232" cy="416"/>
          </a:xfrm>
        </p:grpSpPr>
        <p:sp>
          <p:nvSpPr>
            <p:cNvPr id="6155" name="AutoShape 112"/>
            <p:cNvSpPr>
              <a:spLocks noChangeArrowheads="1"/>
            </p:cNvSpPr>
            <p:nvPr/>
          </p:nvSpPr>
          <p:spPr bwMode="gray">
            <a:xfrm>
              <a:off x="1536" y="2064"/>
              <a:ext cx="3040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6" name="Text Box 145"/>
            <p:cNvSpPr txBox="1">
              <a:spLocks noChangeArrowheads="1"/>
            </p:cNvSpPr>
            <p:nvPr/>
          </p:nvSpPr>
          <p:spPr bwMode="auto">
            <a:xfrm>
              <a:off x="1639" y="2112"/>
              <a:ext cx="120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For Speculation</a:t>
              </a:r>
              <a:endParaRPr lang="en-US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6157" name="Oval 151"/>
            <p:cNvSpPr>
              <a:spLocks noChangeArrowheads="1"/>
            </p:cNvSpPr>
            <p:nvPr/>
          </p:nvSpPr>
          <p:spPr bwMode="gray">
            <a:xfrm flipH="1">
              <a:off x="1366" y="2343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12" name="Oval 152"/>
            <p:cNvSpPr>
              <a:spLocks noChangeArrowheads="1"/>
            </p:cNvSpPr>
            <p:nvPr/>
          </p:nvSpPr>
          <p:spPr bwMode="gray">
            <a:xfrm flipH="1">
              <a:off x="1344" y="2099"/>
              <a:ext cx="266" cy="266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159" name="Oval 153"/>
            <p:cNvSpPr>
              <a:spLocks noChangeArrowheads="1"/>
            </p:cNvSpPr>
            <p:nvPr/>
          </p:nvSpPr>
          <p:spPr bwMode="gray">
            <a:xfrm flipH="1">
              <a:off x="1433" y="2121"/>
              <a:ext cx="166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AC6E08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0" name="Text Box 154"/>
            <p:cNvSpPr txBox="1">
              <a:spLocks noChangeArrowheads="1"/>
            </p:cNvSpPr>
            <p:nvPr/>
          </p:nvSpPr>
          <p:spPr bwMode="auto">
            <a:xfrm>
              <a:off x="1392" y="212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b="1">
                  <a:solidFill>
                    <a:schemeClr val="bg1"/>
                  </a:solidFill>
                </a:rPr>
                <a:t>3</a:t>
              </a:r>
            </a:p>
          </p:txBody>
        </p:sp>
      </p:grpSp>
      <p:pic>
        <p:nvPicPr>
          <p:cNvPr id="6150" name="Picture 9" descr="http://www.ssru.ac.th/upload/news/pic/090720153359_ssru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0"/>
            <a:ext cx="12573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1" descr="fms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0"/>
            <a:ext cx="1876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Date Placeholder 40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1FCA35C-0413-44F8-93BA-2A664E0DB22D}" type="datetime3">
              <a:rPr lang="en-US" smtClean="0">
                <a:solidFill>
                  <a:srgbClr val="002060"/>
                </a:solidFill>
              </a:rPr>
              <a:t>31 May 2019</a:t>
            </a:fld>
            <a:endParaRPr lang="en-US">
              <a:solidFill>
                <a:srgbClr val="002060"/>
              </a:solidFill>
            </a:endParaRPr>
          </a:p>
        </p:txBody>
      </p:sp>
      <p:sp>
        <p:nvSpPr>
          <p:cNvPr id="6153" name="Slide Number Placeholder 4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D47CB2-A4C4-45CB-A9DC-8D2D1D5D94E0}" type="slidenum">
              <a:rPr lang="en-US" smtClean="0">
                <a:solidFill>
                  <a:srgbClr val="002060"/>
                </a:solidFill>
              </a:rPr>
              <a:pPr eaLnBrk="1" hangingPunct="1"/>
              <a:t>4</a:t>
            </a:fld>
            <a:endParaRPr lang="en-US" smtClean="0">
              <a:solidFill>
                <a:srgbClr val="002060"/>
              </a:solidFill>
            </a:endParaRPr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324600"/>
            <a:ext cx="5562600" cy="762000"/>
          </a:xfrm>
        </p:spPr>
        <p:txBody>
          <a:bodyPr/>
          <a:lstStyle/>
          <a:p>
            <a:pPr>
              <a:defRPr/>
            </a:pPr>
            <a:r>
              <a:rPr lang="en-US" sz="2000" dirty="0" smtClean="0">
                <a:solidFill>
                  <a:srgbClr val="313193"/>
                </a:solidFill>
              </a:rPr>
              <a:t>Assoc. Prof. </a:t>
            </a:r>
            <a:r>
              <a:rPr lang="en-US" sz="2000" dirty="0" err="1" smtClean="0">
                <a:solidFill>
                  <a:srgbClr val="313193"/>
                </a:solidFill>
              </a:rPr>
              <a:t>Dr.Krisada</a:t>
            </a:r>
            <a:r>
              <a:rPr lang="en-US" sz="2000" dirty="0" smtClean="0">
                <a:solidFill>
                  <a:srgbClr val="313193"/>
                </a:solidFill>
              </a:rPr>
              <a:t> </a:t>
            </a:r>
            <a:r>
              <a:rPr lang="en-US" sz="2000" dirty="0" err="1" smtClean="0">
                <a:solidFill>
                  <a:srgbClr val="313193"/>
                </a:solidFill>
              </a:rPr>
              <a:t>Sungkhamanee</a:t>
            </a:r>
            <a:endParaRPr lang="en-US" sz="2000" dirty="0">
              <a:solidFill>
                <a:srgbClr val="3131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5638800" cy="533400"/>
          </a:xfrm>
        </p:spPr>
        <p:txBody>
          <a:bodyPr/>
          <a:lstStyle/>
          <a:p>
            <a:pPr algn="ctr">
              <a:defRPr/>
            </a:pP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The Advantage of Carrying </a:t>
            </a:r>
            <a:r>
              <a:rPr lang="en-US" sz="4000" dirty="0">
                <a:latin typeface="Angsana New" pitchFamily="18" charset="-34"/>
                <a:cs typeface="Angsana New" pitchFamily="18" charset="-34"/>
              </a:rPr>
              <a:t>Cash</a:t>
            </a:r>
            <a:endParaRPr lang="en-US" sz="4000" dirty="0"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2" name="Group 171"/>
          <p:cNvGrpSpPr>
            <a:grpSpLocks/>
          </p:cNvGrpSpPr>
          <p:nvPr/>
        </p:nvGrpSpPr>
        <p:grpSpPr bwMode="auto">
          <a:xfrm>
            <a:off x="2133600" y="1752600"/>
            <a:ext cx="5130800" cy="657225"/>
            <a:chOff x="1344" y="1104"/>
            <a:chExt cx="3232" cy="414"/>
          </a:xfrm>
        </p:grpSpPr>
        <p:sp>
          <p:nvSpPr>
            <p:cNvPr id="7198" name="AutoShape 114"/>
            <p:cNvSpPr>
              <a:spLocks noChangeArrowheads="1"/>
            </p:cNvSpPr>
            <p:nvPr/>
          </p:nvSpPr>
          <p:spPr bwMode="gray">
            <a:xfrm>
              <a:off x="1536" y="1104"/>
              <a:ext cx="3040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9" name="Text Box 115"/>
            <p:cNvSpPr txBox="1">
              <a:spLocks noChangeArrowheads="1"/>
            </p:cNvSpPr>
            <p:nvPr/>
          </p:nvSpPr>
          <p:spPr bwMode="auto">
            <a:xfrm>
              <a:off x="1639" y="1150"/>
              <a:ext cx="132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Receive Discount</a:t>
              </a:r>
              <a:endParaRPr lang="en-US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7200" name="Oval 117"/>
            <p:cNvSpPr>
              <a:spLocks noChangeArrowheads="1"/>
            </p:cNvSpPr>
            <p:nvPr/>
          </p:nvSpPr>
          <p:spPr bwMode="gray">
            <a:xfrm flipH="1">
              <a:off x="1366" y="1376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78" name="Oval 118"/>
            <p:cNvSpPr>
              <a:spLocks noChangeArrowheads="1"/>
            </p:cNvSpPr>
            <p:nvPr/>
          </p:nvSpPr>
          <p:spPr bwMode="gray">
            <a:xfrm flipH="1">
              <a:off x="1344" y="1132"/>
              <a:ext cx="266" cy="26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202" name="Oval 120"/>
            <p:cNvSpPr>
              <a:spLocks noChangeArrowheads="1"/>
            </p:cNvSpPr>
            <p:nvPr/>
          </p:nvSpPr>
          <p:spPr bwMode="gray">
            <a:xfrm flipH="1">
              <a:off x="1433" y="1154"/>
              <a:ext cx="166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27900E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3" name="Text Box 140"/>
            <p:cNvSpPr txBox="1">
              <a:spLocks noChangeArrowheads="1"/>
            </p:cNvSpPr>
            <p:nvPr/>
          </p:nvSpPr>
          <p:spPr bwMode="auto">
            <a:xfrm>
              <a:off x="1388" y="115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3" name="Group 172"/>
          <p:cNvGrpSpPr>
            <a:grpSpLocks/>
          </p:cNvGrpSpPr>
          <p:nvPr/>
        </p:nvGrpSpPr>
        <p:grpSpPr bwMode="auto">
          <a:xfrm>
            <a:off x="2144713" y="2514600"/>
            <a:ext cx="5119686" cy="660400"/>
            <a:chOff x="1351" y="1584"/>
            <a:chExt cx="3225" cy="416"/>
          </a:xfrm>
        </p:grpSpPr>
        <p:sp>
          <p:nvSpPr>
            <p:cNvPr id="7192" name="AutoShape 111"/>
            <p:cNvSpPr>
              <a:spLocks noChangeArrowheads="1"/>
            </p:cNvSpPr>
            <p:nvPr/>
          </p:nvSpPr>
          <p:spPr bwMode="gray">
            <a:xfrm>
              <a:off x="1536" y="1584"/>
              <a:ext cx="3040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3" name="Text Box 144"/>
            <p:cNvSpPr txBox="1">
              <a:spLocks noChangeArrowheads="1"/>
            </p:cNvSpPr>
            <p:nvPr/>
          </p:nvSpPr>
          <p:spPr bwMode="auto">
            <a:xfrm>
              <a:off x="1639" y="1632"/>
              <a:ext cx="170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Maintain Credit Rating</a:t>
              </a:r>
              <a:endParaRPr lang="en-US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7194" name="Oval 147"/>
            <p:cNvSpPr>
              <a:spLocks noChangeArrowheads="1"/>
            </p:cNvSpPr>
            <p:nvPr/>
          </p:nvSpPr>
          <p:spPr bwMode="gray">
            <a:xfrm flipH="1">
              <a:off x="1373" y="1855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08" name="Oval 148"/>
            <p:cNvSpPr>
              <a:spLocks noChangeArrowheads="1"/>
            </p:cNvSpPr>
            <p:nvPr/>
          </p:nvSpPr>
          <p:spPr bwMode="gray">
            <a:xfrm flipH="1">
              <a:off x="1351" y="1611"/>
              <a:ext cx="266" cy="266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196" name="Oval 149"/>
            <p:cNvSpPr>
              <a:spLocks noChangeArrowheads="1"/>
            </p:cNvSpPr>
            <p:nvPr/>
          </p:nvSpPr>
          <p:spPr bwMode="gray">
            <a:xfrm flipH="1">
              <a:off x="1440" y="1633"/>
              <a:ext cx="166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1A015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7" name="Text Box 150"/>
            <p:cNvSpPr txBox="1">
              <a:spLocks noChangeArrowheads="1"/>
            </p:cNvSpPr>
            <p:nvPr/>
          </p:nvSpPr>
          <p:spPr bwMode="auto">
            <a:xfrm>
              <a:off x="1388" y="163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4" name="Group 173"/>
          <p:cNvGrpSpPr>
            <a:grpSpLocks/>
          </p:cNvGrpSpPr>
          <p:nvPr/>
        </p:nvGrpSpPr>
        <p:grpSpPr bwMode="auto">
          <a:xfrm>
            <a:off x="2133600" y="3276600"/>
            <a:ext cx="5130802" cy="660400"/>
            <a:chOff x="1344" y="2064"/>
            <a:chExt cx="3232" cy="416"/>
          </a:xfrm>
        </p:grpSpPr>
        <p:sp>
          <p:nvSpPr>
            <p:cNvPr id="7186" name="AutoShape 112"/>
            <p:cNvSpPr>
              <a:spLocks noChangeArrowheads="1"/>
            </p:cNvSpPr>
            <p:nvPr/>
          </p:nvSpPr>
          <p:spPr bwMode="gray">
            <a:xfrm>
              <a:off x="1536" y="2064"/>
              <a:ext cx="3040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7" name="Text Box 145"/>
            <p:cNvSpPr txBox="1">
              <a:spLocks noChangeArrowheads="1"/>
            </p:cNvSpPr>
            <p:nvPr/>
          </p:nvSpPr>
          <p:spPr bwMode="auto">
            <a:xfrm>
              <a:off x="1639" y="2112"/>
              <a:ext cx="1623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Business </a:t>
              </a:r>
              <a:r>
                <a:rPr lang="en-US" sz="3200" dirty="0" err="1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Opprtunities</a:t>
              </a:r>
              <a:endParaRPr lang="en-US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7188" name="Oval 151"/>
            <p:cNvSpPr>
              <a:spLocks noChangeArrowheads="1"/>
            </p:cNvSpPr>
            <p:nvPr/>
          </p:nvSpPr>
          <p:spPr bwMode="gray">
            <a:xfrm flipH="1">
              <a:off x="1366" y="2343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12" name="Oval 152"/>
            <p:cNvSpPr>
              <a:spLocks noChangeArrowheads="1"/>
            </p:cNvSpPr>
            <p:nvPr/>
          </p:nvSpPr>
          <p:spPr bwMode="gray">
            <a:xfrm flipH="1">
              <a:off x="1344" y="2099"/>
              <a:ext cx="266" cy="266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190" name="Oval 153"/>
            <p:cNvSpPr>
              <a:spLocks noChangeArrowheads="1"/>
            </p:cNvSpPr>
            <p:nvPr/>
          </p:nvSpPr>
          <p:spPr bwMode="gray">
            <a:xfrm flipH="1">
              <a:off x="1433" y="2121"/>
              <a:ext cx="166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AC6E08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1" name="Text Box 154"/>
            <p:cNvSpPr txBox="1">
              <a:spLocks noChangeArrowheads="1"/>
            </p:cNvSpPr>
            <p:nvPr/>
          </p:nvSpPr>
          <p:spPr bwMode="auto">
            <a:xfrm>
              <a:off x="1392" y="212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b="1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5" name="Group 174"/>
          <p:cNvGrpSpPr>
            <a:grpSpLocks/>
          </p:cNvGrpSpPr>
          <p:nvPr/>
        </p:nvGrpSpPr>
        <p:grpSpPr bwMode="auto">
          <a:xfrm>
            <a:off x="2154238" y="4038600"/>
            <a:ext cx="5110162" cy="660400"/>
            <a:chOff x="1357" y="2544"/>
            <a:chExt cx="3219" cy="416"/>
          </a:xfrm>
        </p:grpSpPr>
        <p:sp>
          <p:nvSpPr>
            <p:cNvPr id="7180" name="AutoShape 113"/>
            <p:cNvSpPr>
              <a:spLocks noChangeArrowheads="1"/>
            </p:cNvSpPr>
            <p:nvPr/>
          </p:nvSpPr>
          <p:spPr bwMode="gray">
            <a:xfrm>
              <a:off x="1536" y="2544"/>
              <a:ext cx="3040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1" name="Text Box 146"/>
            <p:cNvSpPr txBox="1">
              <a:spLocks noChangeArrowheads="1"/>
            </p:cNvSpPr>
            <p:nvPr/>
          </p:nvSpPr>
          <p:spPr bwMode="auto">
            <a:xfrm>
              <a:off x="1639" y="2592"/>
              <a:ext cx="167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Emergencies Handling</a:t>
              </a:r>
              <a:endParaRPr lang="en-US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7182" name="Oval 155"/>
            <p:cNvSpPr>
              <a:spLocks noChangeArrowheads="1"/>
            </p:cNvSpPr>
            <p:nvPr/>
          </p:nvSpPr>
          <p:spPr bwMode="gray">
            <a:xfrm flipH="1">
              <a:off x="1379" y="2815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16" name="Oval 156"/>
            <p:cNvSpPr>
              <a:spLocks noChangeArrowheads="1"/>
            </p:cNvSpPr>
            <p:nvPr/>
          </p:nvSpPr>
          <p:spPr bwMode="gray">
            <a:xfrm flipH="1">
              <a:off x="1357" y="2571"/>
              <a:ext cx="266" cy="266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184" name="Oval 157"/>
            <p:cNvSpPr>
              <a:spLocks noChangeArrowheads="1"/>
            </p:cNvSpPr>
            <p:nvPr/>
          </p:nvSpPr>
          <p:spPr bwMode="gray">
            <a:xfrm flipH="1">
              <a:off x="1440" y="2592"/>
              <a:ext cx="166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E689A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5" name="Text Box 158"/>
            <p:cNvSpPr txBox="1">
              <a:spLocks noChangeArrowheads="1"/>
            </p:cNvSpPr>
            <p:nvPr/>
          </p:nvSpPr>
          <p:spPr bwMode="auto">
            <a:xfrm>
              <a:off x="1392" y="259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b="1">
                  <a:solidFill>
                    <a:schemeClr val="bg1"/>
                  </a:solidFill>
                </a:rPr>
                <a:t>4</a:t>
              </a:r>
            </a:p>
          </p:txBody>
        </p:sp>
      </p:grpSp>
      <p:pic>
        <p:nvPicPr>
          <p:cNvPr id="7175" name="Picture 9" descr="http://www.ssru.ac.th/upload/news/pic/090720153359_ssru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0"/>
            <a:ext cx="12573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1" descr="fms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0"/>
            <a:ext cx="1876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Date Placeholder 40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F3A9517-CFAB-4177-933B-EDA62D35655C}" type="datetime3">
              <a:rPr lang="en-US" smtClean="0">
                <a:solidFill>
                  <a:srgbClr val="002060"/>
                </a:solidFill>
              </a:rPr>
              <a:t>31 May 2019</a:t>
            </a:fld>
            <a:endParaRPr lang="en-US">
              <a:solidFill>
                <a:srgbClr val="002060"/>
              </a:solidFill>
            </a:endParaRPr>
          </a:p>
        </p:txBody>
      </p:sp>
      <p:sp>
        <p:nvSpPr>
          <p:cNvPr id="7178" name="Slide Number Placeholder 4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6F3522-3CFB-4EF7-824C-39015302AA17}" type="slidenum">
              <a:rPr lang="en-US" smtClean="0">
                <a:solidFill>
                  <a:srgbClr val="002060"/>
                </a:solidFill>
              </a:rPr>
              <a:pPr eaLnBrk="1" hangingPunct="1"/>
              <a:t>5</a:t>
            </a:fld>
            <a:endParaRPr lang="en-US" smtClean="0">
              <a:solidFill>
                <a:srgbClr val="002060"/>
              </a:solidFill>
            </a:endParaRPr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324600"/>
            <a:ext cx="5562600" cy="762000"/>
          </a:xfrm>
        </p:spPr>
        <p:txBody>
          <a:bodyPr/>
          <a:lstStyle/>
          <a:p>
            <a:pPr>
              <a:defRPr/>
            </a:pPr>
            <a:r>
              <a:rPr lang="en-US" sz="2000" dirty="0" smtClean="0">
                <a:solidFill>
                  <a:srgbClr val="313193"/>
                </a:solidFill>
              </a:rPr>
              <a:t>Assoc. Prof. </a:t>
            </a:r>
            <a:r>
              <a:rPr lang="en-US" sz="2000" dirty="0" err="1" smtClean="0">
                <a:solidFill>
                  <a:srgbClr val="313193"/>
                </a:solidFill>
              </a:rPr>
              <a:t>Dr.Krisada</a:t>
            </a:r>
            <a:r>
              <a:rPr lang="en-US" sz="2000" dirty="0" smtClean="0">
                <a:solidFill>
                  <a:srgbClr val="313193"/>
                </a:solidFill>
              </a:rPr>
              <a:t> </a:t>
            </a:r>
            <a:r>
              <a:rPr lang="en-US" sz="2000" dirty="0" err="1" smtClean="0">
                <a:solidFill>
                  <a:srgbClr val="313193"/>
                </a:solidFill>
              </a:rPr>
              <a:t>Sungkhamanee</a:t>
            </a:r>
            <a:endParaRPr lang="en-US" sz="2000" dirty="0">
              <a:solidFill>
                <a:srgbClr val="3131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5638800" cy="533400"/>
          </a:xfrm>
        </p:spPr>
        <p:txBody>
          <a:bodyPr/>
          <a:lstStyle/>
          <a:p>
            <a:pPr algn="ctr">
              <a:defRPr/>
            </a:pP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Cash Management Techniques</a:t>
            </a:r>
            <a:endParaRPr lang="en-US" sz="4000" dirty="0"/>
          </a:p>
        </p:txBody>
      </p:sp>
      <p:grpSp>
        <p:nvGrpSpPr>
          <p:cNvPr id="2" name="Group 171"/>
          <p:cNvGrpSpPr>
            <a:grpSpLocks/>
          </p:cNvGrpSpPr>
          <p:nvPr/>
        </p:nvGrpSpPr>
        <p:grpSpPr bwMode="auto">
          <a:xfrm>
            <a:off x="1143000" y="1676400"/>
            <a:ext cx="5130804" cy="657225"/>
            <a:chOff x="1344" y="1104"/>
            <a:chExt cx="3232" cy="414"/>
          </a:xfrm>
        </p:grpSpPr>
        <p:sp>
          <p:nvSpPr>
            <p:cNvPr id="8222" name="AutoShape 114"/>
            <p:cNvSpPr>
              <a:spLocks noChangeArrowheads="1"/>
            </p:cNvSpPr>
            <p:nvPr/>
          </p:nvSpPr>
          <p:spPr bwMode="gray">
            <a:xfrm>
              <a:off x="1536" y="1104"/>
              <a:ext cx="3040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3" name="Text Box 115"/>
            <p:cNvSpPr txBox="1">
              <a:spLocks noChangeArrowheads="1"/>
            </p:cNvSpPr>
            <p:nvPr/>
          </p:nvSpPr>
          <p:spPr bwMode="auto">
            <a:xfrm>
              <a:off x="1639" y="1150"/>
              <a:ext cx="272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Cash Flow Management  Consistently</a:t>
              </a:r>
              <a:endParaRPr lang="en-US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8224" name="Oval 117"/>
            <p:cNvSpPr>
              <a:spLocks noChangeArrowheads="1"/>
            </p:cNvSpPr>
            <p:nvPr/>
          </p:nvSpPr>
          <p:spPr bwMode="gray">
            <a:xfrm flipH="1">
              <a:off x="1366" y="1376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78" name="Oval 118"/>
            <p:cNvSpPr>
              <a:spLocks noChangeArrowheads="1"/>
            </p:cNvSpPr>
            <p:nvPr/>
          </p:nvSpPr>
          <p:spPr bwMode="gray">
            <a:xfrm flipH="1">
              <a:off x="1344" y="1132"/>
              <a:ext cx="266" cy="26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26" name="Oval 120"/>
            <p:cNvSpPr>
              <a:spLocks noChangeArrowheads="1"/>
            </p:cNvSpPr>
            <p:nvPr/>
          </p:nvSpPr>
          <p:spPr bwMode="gray">
            <a:xfrm flipH="1">
              <a:off x="1433" y="1154"/>
              <a:ext cx="166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27900E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7" name="Text Box 140"/>
            <p:cNvSpPr txBox="1">
              <a:spLocks noChangeArrowheads="1"/>
            </p:cNvSpPr>
            <p:nvPr/>
          </p:nvSpPr>
          <p:spPr bwMode="auto">
            <a:xfrm>
              <a:off x="1388" y="115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3" name="Group 172"/>
          <p:cNvGrpSpPr>
            <a:grpSpLocks/>
          </p:cNvGrpSpPr>
          <p:nvPr/>
        </p:nvGrpSpPr>
        <p:grpSpPr bwMode="auto">
          <a:xfrm>
            <a:off x="1143000" y="2514600"/>
            <a:ext cx="5119688" cy="660400"/>
            <a:chOff x="1351" y="1584"/>
            <a:chExt cx="3225" cy="416"/>
          </a:xfrm>
        </p:grpSpPr>
        <p:sp>
          <p:nvSpPr>
            <p:cNvPr id="8216" name="AutoShape 111"/>
            <p:cNvSpPr>
              <a:spLocks noChangeArrowheads="1"/>
            </p:cNvSpPr>
            <p:nvPr/>
          </p:nvSpPr>
          <p:spPr bwMode="gray">
            <a:xfrm>
              <a:off x="1536" y="1584"/>
              <a:ext cx="3040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7" name="Text Box 144"/>
            <p:cNvSpPr txBox="1">
              <a:spLocks noChangeArrowheads="1"/>
            </p:cNvSpPr>
            <p:nvPr/>
          </p:nvSpPr>
          <p:spPr bwMode="auto">
            <a:xfrm>
              <a:off x="1639" y="1632"/>
              <a:ext cx="202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Speeding Up Cash Receipts</a:t>
              </a:r>
              <a:endParaRPr lang="en-US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8218" name="Oval 147"/>
            <p:cNvSpPr>
              <a:spLocks noChangeArrowheads="1"/>
            </p:cNvSpPr>
            <p:nvPr/>
          </p:nvSpPr>
          <p:spPr bwMode="gray">
            <a:xfrm flipH="1">
              <a:off x="1373" y="1855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08" name="Oval 148"/>
            <p:cNvSpPr>
              <a:spLocks noChangeArrowheads="1"/>
            </p:cNvSpPr>
            <p:nvPr/>
          </p:nvSpPr>
          <p:spPr bwMode="gray">
            <a:xfrm flipH="1">
              <a:off x="1351" y="1611"/>
              <a:ext cx="266" cy="266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20" name="Oval 149"/>
            <p:cNvSpPr>
              <a:spLocks noChangeArrowheads="1"/>
            </p:cNvSpPr>
            <p:nvPr/>
          </p:nvSpPr>
          <p:spPr bwMode="gray">
            <a:xfrm flipH="1">
              <a:off x="1440" y="1633"/>
              <a:ext cx="166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1A015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1" name="Text Box 150"/>
            <p:cNvSpPr txBox="1">
              <a:spLocks noChangeArrowheads="1"/>
            </p:cNvSpPr>
            <p:nvPr/>
          </p:nvSpPr>
          <p:spPr bwMode="auto">
            <a:xfrm>
              <a:off x="1388" y="163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4" name="Group 173"/>
          <p:cNvGrpSpPr>
            <a:grpSpLocks/>
          </p:cNvGrpSpPr>
          <p:nvPr/>
        </p:nvGrpSpPr>
        <p:grpSpPr bwMode="auto">
          <a:xfrm>
            <a:off x="1143000" y="3352800"/>
            <a:ext cx="5130800" cy="660400"/>
            <a:chOff x="1344" y="2064"/>
            <a:chExt cx="3232" cy="416"/>
          </a:xfrm>
        </p:grpSpPr>
        <p:sp>
          <p:nvSpPr>
            <p:cNvPr id="8210" name="AutoShape 112"/>
            <p:cNvSpPr>
              <a:spLocks noChangeArrowheads="1"/>
            </p:cNvSpPr>
            <p:nvPr/>
          </p:nvSpPr>
          <p:spPr bwMode="gray">
            <a:xfrm>
              <a:off x="1536" y="2064"/>
              <a:ext cx="3040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1" name="Text Box 145"/>
            <p:cNvSpPr txBox="1">
              <a:spLocks noChangeArrowheads="1"/>
            </p:cNvSpPr>
            <p:nvPr/>
          </p:nvSpPr>
          <p:spPr bwMode="auto">
            <a:xfrm>
              <a:off x="1639" y="2112"/>
              <a:ext cx="211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Slowing Down Cash Payouts</a:t>
              </a:r>
              <a:endParaRPr lang="en-US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8212" name="Oval 151"/>
            <p:cNvSpPr>
              <a:spLocks noChangeArrowheads="1"/>
            </p:cNvSpPr>
            <p:nvPr/>
          </p:nvSpPr>
          <p:spPr bwMode="gray">
            <a:xfrm flipH="1">
              <a:off x="1366" y="2343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12" name="Oval 152"/>
            <p:cNvSpPr>
              <a:spLocks noChangeArrowheads="1"/>
            </p:cNvSpPr>
            <p:nvPr/>
          </p:nvSpPr>
          <p:spPr bwMode="gray">
            <a:xfrm flipH="1">
              <a:off x="1344" y="2099"/>
              <a:ext cx="266" cy="266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14" name="Oval 153"/>
            <p:cNvSpPr>
              <a:spLocks noChangeArrowheads="1"/>
            </p:cNvSpPr>
            <p:nvPr/>
          </p:nvSpPr>
          <p:spPr bwMode="gray">
            <a:xfrm flipH="1">
              <a:off x="1433" y="2121"/>
              <a:ext cx="166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AC6E08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5" name="Text Box 154"/>
            <p:cNvSpPr txBox="1">
              <a:spLocks noChangeArrowheads="1"/>
            </p:cNvSpPr>
            <p:nvPr/>
          </p:nvSpPr>
          <p:spPr bwMode="auto">
            <a:xfrm>
              <a:off x="1392" y="212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b="1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5" name="Group 174"/>
          <p:cNvGrpSpPr>
            <a:grpSpLocks/>
          </p:cNvGrpSpPr>
          <p:nvPr/>
        </p:nvGrpSpPr>
        <p:grpSpPr bwMode="auto">
          <a:xfrm>
            <a:off x="1143000" y="4114800"/>
            <a:ext cx="5768978" cy="660400"/>
            <a:chOff x="1357" y="2544"/>
            <a:chExt cx="3634" cy="416"/>
          </a:xfrm>
        </p:grpSpPr>
        <p:sp>
          <p:nvSpPr>
            <p:cNvPr id="8204" name="AutoShape 113"/>
            <p:cNvSpPr>
              <a:spLocks noChangeArrowheads="1"/>
            </p:cNvSpPr>
            <p:nvPr/>
          </p:nvSpPr>
          <p:spPr bwMode="gray">
            <a:xfrm>
              <a:off x="1536" y="2544"/>
              <a:ext cx="3040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5" name="Text Box 146"/>
            <p:cNvSpPr txBox="1">
              <a:spLocks noChangeArrowheads="1"/>
            </p:cNvSpPr>
            <p:nvPr/>
          </p:nvSpPr>
          <p:spPr bwMode="auto">
            <a:xfrm>
              <a:off x="1639" y="2592"/>
              <a:ext cx="335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Cash Exceed to Invest in Marketable Securities</a:t>
              </a:r>
              <a:endParaRPr lang="en-US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8206" name="Oval 155"/>
            <p:cNvSpPr>
              <a:spLocks noChangeArrowheads="1"/>
            </p:cNvSpPr>
            <p:nvPr/>
          </p:nvSpPr>
          <p:spPr bwMode="gray">
            <a:xfrm flipH="1">
              <a:off x="1379" y="2815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16" name="Oval 156"/>
            <p:cNvSpPr>
              <a:spLocks noChangeArrowheads="1"/>
            </p:cNvSpPr>
            <p:nvPr/>
          </p:nvSpPr>
          <p:spPr bwMode="gray">
            <a:xfrm flipH="1">
              <a:off x="1357" y="2571"/>
              <a:ext cx="266" cy="266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08" name="Oval 157"/>
            <p:cNvSpPr>
              <a:spLocks noChangeArrowheads="1"/>
            </p:cNvSpPr>
            <p:nvPr/>
          </p:nvSpPr>
          <p:spPr bwMode="gray">
            <a:xfrm flipH="1">
              <a:off x="1440" y="2592"/>
              <a:ext cx="166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E689A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9" name="Text Box 158"/>
            <p:cNvSpPr txBox="1">
              <a:spLocks noChangeArrowheads="1"/>
            </p:cNvSpPr>
            <p:nvPr/>
          </p:nvSpPr>
          <p:spPr bwMode="auto">
            <a:xfrm>
              <a:off x="1392" y="259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b="1">
                  <a:solidFill>
                    <a:schemeClr val="bg1"/>
                  </a:solidFill>
                </a:rPr>
                <a:t>4</a:t>
              </a:r>
            </a:p>
          </p:txBody>
        </p:sp>
      </p:grpSp>
      <p:pic>
        <p:nvPicPr>
          <p:cNvPr id="8199" name="Picture 9" descr="http://www.ssru.ac.th/upload/news/pic/090720153359_ssru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0"/>
            <a:ext cx="12573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1" descr="fms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0"/>
            <a:ext cx="1876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Date Placeholder 40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B6A8FFB-03C9-4AC9-BD7F-8A70473499F8}" type="datetime3">
              <a:rPr lang="en-US" smtClean="0">
                <a:solidFill>
                  <a:srgbClr val="002060"/>
                </a:solidFill>
              </a:rPr>
              <a:t>31 May 2019</a:t>
            </a:fld>
            <a:endParaRPr lang="en-US">
              <a:solidFill>
                <a:srgbClr val="002060"/>
              </a:solidFill>
            </a:endParaRPr>
          </a:p>
        </p:txBody>
      </p:sp>
      <p:sp>
        <p:nvSpPr>
          <p:cNvPr id="8202" name="Slide Number Placeholder 4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F9F1472-353E-42AA-B1D0-329AD62588B5}" type="slidenum">
              <a:rPr lang="en-US" smtClean="0">
                <a:solidFill>
                  <a:srgbClr val="002060"/>
                </a:solidFill>
              </a:rPr>
              <a:pPr eaLnBrk="1" hangingPunct="1"/>
              <a:t>6</a:t>
            </a:fld>
            <a:endParaRPr lang="en-US" smtClean="0">
              <a:solidFill>
                <a:srgbClr val="002060"/>
              </a:solidFill>
            </a:endParaRPr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324600"/>
            <a:ext cx="5562600" cy="762000"/>
          </a:xfrm>
        </p:spPr>
        <p:txBody>
          <a:bodyPr/>
          <a:lstStyle/>
          <a:p>
            <a:pPr>
              <a:defRPr/>
            </a:pPr>
            <a:r>
              <a:rPr lang="en-US" sz="2000" dirty="0" smtClean="0">
                <a:solidFill>
                  <a:srgbClr val="313193"/>
                </a:solidFill>
              </a:rPr>
              <a:t>Assoc. Prof. </a:t>
            </a:r>
            <a:r>
              <a:rPr lang="en-US" sz="2000" dirty="0" err="1" smtClean="0">
                <a:solidFill>
                  <a:srgbClr val="313193"/>
                </a:solidFill>
              </a:rPr>
              <a:t>Dr.Krisada</a:t>
            </a:r>
            <a:r>
              <a:rPr lang="en-US" sz="2000" dirty="0" smtClean="0">
                <a:solidFill>
                  <a:srgbClr val="313193"/>
                </a:solidFill>
              </a:rPr>
              <a:t> </a:t>
            </a:r>
            <a:r>
              <a:rPr lang="en-US" sz="2000" dirty="0" err="1" smtClean="0">
                <a:solidFill>
                  <a:srgbClr val="313193"/>
                </a:solidFill>
              </a:rPr>
              <a:t>Sungkhamanee</a:t>
            </a:r>
            <a:endParaRPr lang="en-US" sz="2000" dirty="0">
              <a:solidFill>
                <a:srgbClr val="3131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5638800" cy="533400"/>
          </a:xfrm>
        </p:spPr>
        <p:txBody>
          <a:bodyPr/>
          <a:lstStyle/>
          <a:p>
            <a:pPr algn="ctr">
              <a:defRPr/>
            </a:pP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Budgeting</a:t>
            </a:r>
            <a:endParaRPr lang="en-US" sz="4000" dirty="0"/>
          </a:p>
        </p:txBody>
      </p:sp>
      <p:grpSp>
        <p:nvGrpSpPr>
          <p:cNvPr id="2" name="Group 171"/>
          <p:cNvGrpSpPr>
            <a:grpSpLocks/>
          </p:cNvGrpSpPr>
          <p:nvPr/>
        </p:nvGrpSpPr>
        <p:grpSpPr bwMode="auto">
          <a:xfrm>
            <a:off x="1143000" y="1676400"/>
            <a:ext cx="5130800" cy="657225"/>
            <a:chOff x="1344" y="1104"/>
            <a:chExt cx="3232" cy="414"/>
          </a:xfrm>
        </p:grpSpPr>
        <p:sp>
          <p:nvSpPr>
            <p:cNvPr id="9246" name="AutoShape 114"/>
            <p:cNvSpPr>
              <a:spLocks noChangeArrowheads="1"/>
            </p:cNvSpPr>
            <p:nvPr/>
          </p:nvSpPr>
          <p:spPr bwMode="gray">
            <a:xfrm>
              <a:off x="1536" y="1104"/>
              <a:ext cx="3040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7" name="Text Box 115"/>
            <p:cNvSpPr txBox="1">
              <a:spLocks noChangeArrowheads="1"/>
            </p:cNvSpPr>
            <p:nvPr/>
          </p:nvSpPr>
          <p:spPr bwMode="auto">
            <a:xfrm>
              <a:off x="1639" y="1150"/>
              <a:ext cx="116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Sale Budgeting</a:t>
              </a:r>
              <a:endParaRPr lang="en-US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9248" name="Oval 117"/>
            <p:cNvSpPr>
              <a:spLocks noChangeArrowheads="1"/>
            </p:cNvSpPr>
            <p:nvPr/>
          </p:nvSpPr>
          <p:spPr bwMode="gray">
            <a:xfrm flipH="1">
              <a:off x="1366" y="1376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78" name="Oval 118"/>
            <p:cNvSpPr>
              <a:spLocks noChangeArrowheads="1"/>
            </p:cNvSpPr>
            <p:nvPr/>
          </p:nvSpPr>
          <p:spPr bwMode="gray">
            <a:xfrm flipH="1">
              <a:off x="1344" y="1132"/>
              <a:ext cx="266" cy="26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250" name="Oval 120"/>
            <p:cNvSpPr>
              <a:spLocks noChangeArrowheads="1"/>
            </p:cNvSpPr>
            <p:nvPr/>
          </p:nvSpPr>
          <p:spPr bwMode="gray">
            <a:xfrm flipH="1">
              <a:off x="1433" y="1154"/>
              <a:ext cx="166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27900E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1" name="Text Box 140"/>
            <p:cNvSpPr txBox="1">
              <a:spLocks noChangeArrowheads="1"/>
            </p:cNvSpPr>
            <p:nvPr/>
          </p:nvSpPr>
          <p:spPr bwMode="auto">
            <a:xfrm>
              <a:off x="1388" y="115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3" name="Group 172"/>
          <p:cNvGrpSpPr>
            <a:grpSpLocks/>
          </p:cNvGrpSpPr>
          <p:nvPr/>
        </p:nvGrpSpPr>
        <p:grpSpPr bwMode="auto">
          <a:xfrm>
            <a:off x="1143000" y="2514600"/>
            <a:ext cx="5297491" cy="660400"/>
            <a:chOff x="1351" y="1584"/>
            <a:chExt cx="3337" cy="416"/>
          </a:xfrm>
        </p:grpSpPr>
        <p:sp>
          <p:nvSpPr>
            <p:cNvPr id="9240" name="AutoShape 111"/>
            <p:cNvSpPr>
              <a:spLocks noChangeArrowheads="1"/>
            </p:cNvSpPr>
            <p:nvPr/>
          </p:nvSpPr>
          <p:spPr bwMode="gray">
            <a:xfrm>
              <a:off x="1536" y="1584"/>
              <a:ext cx="3040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1" name="Text Box 144"/>
            <p:cNvSpPr txBox="1">
              <a:spLocks noChangeArrowheads="1"/>
            </p:cNvSpPr>
            <p:nvPr/>
          </p:nvSpPr>
          <p:spPr bwMode="auto">
            <a:xfrm>
              <a:off x="1639" y="1632"/>
              <a:ext cx="304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Production Budgeting</a:t>
              </a:r>
              <a:r>
                <a:rPr lang="th-TH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,  </a:t>
              </a:r>
              <a:r>
                <a:rPr lang="en-US" sz="3200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Trading </a:t>
              </a:r>
              <a:r>
                <a:rPr lang="en-US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Budgeting</a:t>
              </a:r>
              <a:endParaRPr lang="en-US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9242" name="Oval 147"/>
            <p:cNvSpPr>
              <a:spLocks noChangeArrowheads="1"/>
            </p:cNvSpPr>
            <p:nvPr/>
          </p:nvSpPr>
          <p:spPr bwMode="gray">
            <a:xfrm flipH="1">
              <a:off x="1373" y="1855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08" name="Oval 148"/>
            <p:cNvSpPr>
              <a:spLocks noChangeArrowheads="1"/>
            </p:cNvSpPr>
            <p:nvPr/>
          </p:nvSpPr>
          <p:spPr bwMode="gray">
            <a:xfrm flipH="1">
              <a:off x="1351" y="1611"/>
              <a:ext cx="266" cy="266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244" name="Oval 149"/>
            <p:cNvSpPr>
              <a:spLocks noChangeArrowheads="1"/>
            </p:cNvSpPr>
            <p:nvPr/>
          </p:nvSpPr>
          <p:spPr bwMode="gray">
            <a:xfrm flipH="1">
              <a:off x="1440" y="1633"/>
              <a:ext cx="166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1A015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5" name="Text Box 150"/>
            <p:cNvSpPr txBox="1">
              <a:spLocks noChangeArrowheads="1"/>
            </p:cNvSpPr>
            <p:nvPr/>
          </p:nvSpPr>
          <p:spPr bwMode="auto">
            <a:xfrm>
              <a:off x="1388" y="163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4" name="Group 173"/>
          <p:cNvGrpSpPr>
            <a:grpSpLocks/>
          </p:cNvGrpSpPr>
          <p:nvPr/>
        </p:nvGrpSpPr>
        <p:grpSpPr bwMode="auto">
          <a:xfrm>
            <a:off x="1143000" y="3352800"/>
            <a:ext cx="5130801" cy="660400"/>
            <a:chOff x="1344" y="2064"/>
            <a:chExt cx="3232" cy="416"/>
          </a:xfrm>
        </p:grpSpPr>
        <p:sp>
          <p:nvSpPr>
            <p:cNvPr id="9234" name="AutoShape 112"/>
            <p:cNvSpPr>
              <a:spLocks noChangeArrowheads="1"/>
            </p:cNvSpPr>
            <p:nvPr/>
          </p:nvSpPr>
          <p:spPr bwMode="gray">
            <a:xfrm>
              <a:off x="1536" y="2064"/>
              <a:ext cx="3040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5" name="Text Box 145"/>
            <p:cNvSpPr txBox="1">
              <a:spLocks noChangeArrowheads="1"/>
            </p:cNvSpPr>
            <p:nvPr/>
          </p:nvSpPr>
          <p:spPr bwMode="auto">
            <a:xfrm>
              <a:off x="1639" y="2112"/>
              <a:ext cx="211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3200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Material Purchase </a:t>
              </a:r>
              <a:r>
                <a:rPr lang="en-US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Budgeting</a:t>
              </a:r>
              <a:endParaRPr lang="en-US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9236" name="Oval 151"/>
            <p:cNvSpPr>
              <a:spLocks noChangeArrowheads="1"/>
            </p:cNvSpPr>
            <p:nvPr/>
          </p:nvSpPr>
          <p:spPr bwMode="gray">
            <a:xfrm flipH="1">
              <a:off x="1366" y="2343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12" name="Oval 152"/>
            <p:cNvSpPr>
              <a:spLocks noChangeArrowheads="1"/>
            </p:cNvSpPr>
            <p:nvPr/>
          </p:nvSpPr>
          <p:spPr bwMode="gray">
            <a:xfrm flipH="1">
              <a:off x="1344" y="2099"/>
              <a:ext cx="266" cy="266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238" name="Oval 153"/>
            <p:cNvSpPr>
              <a:spLocks noChangeArrowheads="1"/>
            </p:cNvSpPr>
            <p:nvPr/>
          </p:nvSpPr>
          <p:spPr bwMode="gray">
            <a:xfrm flipH="1">
              <a:off x="1433" y="2121"/>
              <a:ext cx="166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AC6E08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9" name="Text Box 154"/>
            <p:cNvSpPr txBox="1">
              <a:spLocks noChangeArrowheads="1"/>
            </p:cNvSpPr>
            <p:nvPr/>
          </p:nvSpPr>
          <p:spPr bwMode="auto">
            <a:xfrm>
              <a:off x="1392" y="212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b="1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5" name="Group 174"/>
          <p:cNvGrpSpPr>
            <a:grpSpLocks/>
          </p:cNvGrpSpPr>
          <p:nvPr/>
        </p:nvGrpSpPr>
        <p:grpSpPr bwMode="auto">
          <a:xfrm>
            <a:off x="1143000" y="4114800"/>
            <a:ext cx="5110163" cy="660400"/>
            <a:chOff x="1357" y="2544"/>
            <a:chExt cx="3219" cy="416"/>
          </a:xfrm>
        </p:grpSpPr>
        <p:sp>
          <p:nvSpPr>
            <p:cNvPr id="9228" name="AutoShape 113"/>
            <p:cNvSpPr>
              <a:spLocks noChangeArrowheads="1"/>
            </p:cNvSpPr>
            <p:nvPr/>
          </p:nvSpPr>
          <p:spPr bwMode="gray">
            <a:xfrm>
              <a:off x="1536" y="2544"/>
              <a:ext cx="3040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9" name="Text Box 146"/>
            <p:cNvSpPr txBox="1">
              <a:spLocks noChangeArrowheads="1"/>
            </p:cNvSpPr>
            <p:nvPr/>
          </p:nvSpPr>
          <p:spPr bwMode="auto">
            <a:xfrm>
              <a:off x="1639" y="2592"/>
              <a:ext cx="258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3200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Administrative Expenses </a:t>
              </a:r>
              <a:r>
                <a:rPr lang="en-US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Budgeting</a:t>
              </a:r>
              <a:endParaRPr lang="en-US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9230" name="Oval 155"/>
            <p:cNvSpPr>
              <a:spLocks noChangeArrowheads="1"/>
            </p:cNvSpPr>
            <p:nvPr/>
          </p:nvSpPr>
          <p:spPr bwMode="gray">
            <a:xfrm flipH="1">
              <a:off x="1379" y="2815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16" name="Oval 156"/>
            <p:cNvSpPr>
              <a:spLocks noChangeArrowheads="1"/>
            </p:cNvSpPr>
            <p:nvPr/>
          </p:nvSpPr>
          <p:spPr bwMode="gray">
            <a:xfrm flipH="1">
              <a:off x="1357" y="2571"/>
              <a:ext cx="266" cy="266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232" name="Oval 157"/>
            <p:cNvSpPr>
              <a:spLocks noChangeArrowheads="1"/>
            </p:cNvSpPr>
            <p:nvPr/>
          </p:nvSpPr>
          <p:spPr bwMode="gray">
            <a:xfrm flipH="1">
              <a:off x="1440" y="2592"/>
              <a:ext cx="166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E689A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3" name="Text Box 158"/>
            <p:cNvSpPr txBox="1">
              <a:spLocks noChangeArrowheads="1"/>
            </p:cNvSpPr>
            <p:nvPr/>
          </p:nvSpPr>
          <p:spPr bwMode="auto">
            <a:xfrm>
              <a:off x="1392" y="259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b="1">
                  <a:solidFill>
                    <a:schemeClr val="bg1"/>
                  </a:solidFill>
                </a:rPr>
                <a:t>4</a:t>
              </a:r>
            </a:p>
          </p:txBody>
        </p:sp>
      </p:grpSp>
      <p:pic>
        <p:nvPicPr>
          <p:cNvPr id="9223" name="Picture 9" descr="http://www.ssru.ac.th/upload/news/pic/090720153359_ssru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0"/>
            <a:ext cx="12573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1" descr="fms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0"/>
            <a:ext cx="1876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Date Placeholder 40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9F676C2-191C-435A-B9D3-76FA58758593}" type="datetime3">
              <a:rPr lang="en-US" smtClean="0">
                <a:solidFill>
                  <a:srgbClr val="002060"/>
                </a:solidFill>
              </a:rPr>
              <a:t>31 May 2019</a:t>
            </a:fld>
            <a:endParaRPr lang="en-US">
              <a:solidFill>
                <a:srgbClr val="002060"/>
              </a:solidFill>
            </a:endParaRPr>
          </a:p>
        </p:txBody>
      </p:sp>
      <p:sp>
        <p:nvSpPr>
          <p:cNvPr id="9226" name="Slide Number Placeholder 4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8ABB65-53A0-4CDD-A085-9D781FB51644}" type="slidenum">
              <a:rPr lang="en-US" smtClean="0">
                <a:solidFill>
                  <a:srgbClr val="002060"/>
                </a:solidFill>
              </a:rPr>
              <a:pPr eaLnBrk="1" hangingPunct="1"/>
              <a:t>7</a:t>
            </a:fld>
            <a:endParaRPr lang="en-US" smtClean="0">
              <a:solidFill>
                <a:srgbClr val="002060"/>
              </a:solidFill>
            </a:endParaRPr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324600"/>
            <a:ext cx="5562600" cy="762000"/>
          </a:xfrm>
        </p:spPr>
        <p:txBody>
          <a:bodyPr/>
          <a:lstStyle/>
          <a:p>
            <a:pPr>
              <a:defRPr/>
            </a:pPr>
            <a:r>
              <a:rPr lang="en-US" sz="2000" dirty="0" smtClean="0">
                <a:solidFill>
                  <a:srgbClr val="313193"/>
                </a:solidFill>
              </a:rPr>
              <a:t>Assoc. Prof. </a:t>
            </a:r>
            <a:r>
              <a:rPr lang="en-US" sz="2000" dirty="0" err="1" smtClean="0">
                <a:solidFill>
                  <a:srgbClr val="313193"/>
                </a:solidFill>
              </a:rPr>
              <a:t>Dr.Krisada</a:t>
            </a:r>
            <a:r>
              <a:rPr lang="en-US" sz="2000" dirty="0" smtClean="0">
                <a:solidFill>
                  <a:srgbClr val="313193"/>
                </a:solidFill>
              </a:rPr>
              <a:t> </a:t>
            </a:r>
            <a:r>
              <a:rPr lang="en-US" sz="2000" dirty="0" err="1" smtClean="0">
                <a:solidFill>
                  <a:srgbClr val="313193"/>
                </a:solidFill>
              </a:rPr>
              <a:t>Sungkhamanee</a:t>
            </a:r>
            <a:endParaRPr lang="en-US" sz="2000" dirty="0">
              <a:solidFill>
                <a:srgbClr val="3131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5638800" cy="533400"/>
          </a:xfrm>
        </p:spPr>
        <p:txBody>
          <a:bodyPr/>
          <a:lstStyle/>
          <a:p>
            <a:pPr algn="ctr">
              <a:defRPr/>
            </a:pP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4000" dirty="0" smtClean="0">
                <a:latin typeface="Angsana New" pitchFamily="18" charset="-34"/>
                <a:cs typeface="Angsana New" pitchFamily="18" charset="-34"/>
              </a:rPr>
            </a:b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Marketable </a:t>
            </a:r>
            <a:r>
              <a:rPr lang="en-US" sz="4000" dirty="0">
                <a:latin typeface="Angsana New" pitchFamily="18" charset="-34"/>
                <a:cs typeface="Angsana New" pitchFamily="18" charset="-34"/>
              </a:rPr>
              <a:t>Securities 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Management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4000" dirty="0" smtClean="0">
                <a:latin typeface="Angsana New" pitchFamily="18" charset="-34"/>
                <a:cs typeface="Angsana New" pitchFamily="18" charset="-34"/>
              </a:rPr>
            </a:br>
            <a:endParaRPr lang="en-US" sz="4000" dirty="0"/>
          </a:p>
        </p:txBody>
      </p:sp>
      <p:grpSp>
        <p:nvGrpSpPr>
          <p:cNvPr id="2" name="Group 171"/>
          <p:cNvGrpSpPr>
            <a:grpSpLocks/>
          </p:cNvGrpSpPr>
          <p:nvPr/>
        </p:nvGrpSpPr>
        <p:grpSpPr bwMode="auto">
          <a:xfrm>
            <a:off x="2133600" y="1143000"/>
            <a:ext cx="6911983" cy="657225"/>
            <a:chOff x="1344" y="1104"/>
            <a:chExt cx="4354" cy="414"/>
          </a:xfrm>
        </p:grpSpPr>
        <p:sp>
          <p:nvSpPr>
            <p:cNvPr id="10291" name="AutoShape 114"/>
            <p:cNvSpPr>
              <a:spLocks noChangeArrowheads="1"/>
            </p:cNvSpPr>
            <p:nvPr/>
          </p:nvSpPr>
          <p:spPr bwMode="gray">
            <a:xfrm>
              <a:off x="1536" y="1104"/>
              <a:ext cx="3040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2" name="Text Box 115"/>
            <p:cNvSpPr txBox="1">
              <a:spLocks noChangeArrowheads="1"/>
            </p:cNvSpPr>
            <p:nvPr/>
          </p:nvSpPr>
          <p:spPr bwMode="auto">
            <a:xfrm>
              <a:off x="1639" y="1150"/>
              <a:ext cx="405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Government Securities: </a:t>
              </a:r>
              <a:r>
                <a:rPr lang="en-US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treasury bills</a:t>
              </a:r>
              <a:r>
                <a:rPr lang="th-TH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 </a:t>
              </a:r>
              <a:r>
                <a:rPr lang="th-TH" sz="3200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, </a:t>
              </a:r>
              <a:r>
                <a:rPr lang="en-US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Government Bond</a:t>
              </a:r>
              <a:endParaRPr lang="en-US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0293" name="Oval 117"/>
            <p:cNvSpPr>
              <a:spLocks noChangeArrowheads="1"/>
            </p:cNvSpPr>
            <p:nvPr/>
          </p:nvSpPr>
          <p:spPr bwMode="gray">
            <a:xfrm flipH="1">
              <a:off x="1366" y="1376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78" name="Oval 118"/>
            <p:cNvSpPr>
              <a:spLocks noChangeArrowheads="1"/>
            </p:cNvSpPr>
            <p:nvPr/>
          </p:nvSpPr>
          <p:spPr bwMode="gray">
            <a:xfrm flipH="1">
              <a:off x="1344" y="1132"/>
              <a:ext cx="266" cy="26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295" name="Oval 120"/>
            <p:cNvSpPr>
              <a:spLocks noChangeArrowheads="1"/>
            </p:cNvSpPr>
            <p:nvPr/>
          </p:nvSpPr>
          <p:spPr bwMode="gray">
            <a:xfrm flipH="1">
              <a:off x="1433" y="1154"/>
              <a:ext cx="166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27900E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6" name="Text Box 140"/>
            <p:cNvSpPr txBox="1">
              <a:spLocks noChangeArrowheads="1"/>
            </p:cNvSpPr>
            <p:nvPr/>
          </p:nvSpPr>
          <p:spPr bwMode="auto">
            <a:xfrm>
              <a:off x="1388" y="115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3" name="Group 172"/>
          <p:cNvGrpSpPr>
            <a:grpSpLocks/>
          </p:cNvGrpSpPr>
          <p:nvPr/>
        </p:nvGrpSpPr>
        <p:grpSpPr bwMode="auto">
          <a:xfrm>
            <a:off x="2133600" y="1905000"/>
            <a:ext cx="5119688" cy="660400"/>
            <a:chOff x="1351" y="1584"/>
            <a:chExt cx="3225" cy="416"/>
          </a:xfrm>
        </p:grpSpPr>
        <p:sp>
          <p:nvSpPr>
            <p:cNvPr id="10285" name="AutoShape 111"/>
            <p:cNvSpPr>
              <a:spLocks noChangeArrowheads="1"/>
            </p:cNvSpPr>
            <p:nvPr/>
          </p:nvSpPr>
          <p:spPr bwMode="gray">
            <a:xfrm>
              <a:off x="1536" y="1584"/>
              <a:ext cx="3040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6" name="Text Box 144"/>
            <p:cNvSpPr txBox="1">
              <a:spLocks noChangeArrowheads="1"/>
            </p:cNvSpPr>
            <p:nvPr/>
          </p:nvSpPr>
          <p:spPr bwMode="auto">
            <a:xfrm>
              <a:off x="1639" y="1632"/>
              <a:ext cx="128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3200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Private </a:t>
              </a:r>
              <a:r>
                <a:rPr lang="en-US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securities</a:t>
              </a:r>
              <a:endParaRPr lang="en-US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0287" name="Oval 147"/>
            <p:cNvSpPr>
              <a:spLocks noChangeArrowheads="1"/>
            </p:cNvSpPr>
            <p:nvPr/>
          </p:nvSpPr>
          <p:spPr bwMode="gray">
            <a:xfrm flipH="1">
              <a:off x="1373" y="1855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08" name="Oval 148"/>
            <p:cNvSpPr>
              <a:spLocks noChangeArrowheads="1"/>
            </p:cNvSpPr>
            <p:nvPr/>
          </p:nvSpPr>
          <p:spPr bwMode="gray">
            <a:xfrm flipH="1">
              <a:off x="1351" y="1611"/>
              <a:ext cx="266" cy="266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289" name="Oval 149"/>
            <p:cNvSpPr>
              <a:spLocks noChangeArrowheads="1"/>
            </p:cNvSpPr>
            <p:nvPr/>
          </p:nvSpPr>
          <p:spPr bwMode="gray">
            <a:xfrm flipH="1">
              <a:off x="1440" y="1633"/>
              <a:ext cx="166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1A015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0" name="Text Box 150"/>
            <p:cNvSpPr txBox="1">
              <a:spLocks noChangeArrowheads="1"/>
            </p:cNvSpPr>
            <p:nvPr/>
          </p:nvSpPr>
          <p:spPr bwMode="auto">
            <a:xfrm>
              <a:off x="1388" y="163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4" name="Group 173"/>
          <p:cNvGrpSpPr>
            <a:grpSpLocks/>
          </p:cNvGrpSpPr>
          <p:nvPr/>
        </p:nvGrpSpPr>
        <p:grpSpPr bwMode="auto">
          <a:xfrm>
            <a:off x="2743200" y="2590800"/>
            <a:ext cx="5130800" cy="660400"/>
            <a:chOff x="1344" y="2064"/>
            <a:chExt cx="3232" cy="416"/>
          </a:xfrm>
        </p:grpSpPr>
        <p:sp>
          <p:nvSpPr>
            <p:cNvPr id="10279" name="AutoShape 112"/>
            <p:cNvSpPr>
              <a:spLocks noChangeArrowheads="1"/>
            </p:cNvSpPr>
            <p:nvPr/>
          </p:nvSpPr>
          <p:spPr bwMode="gray">
            <a:xfrm>
              <a:off x="1536" y="2064"/>
              <a:ext cx="3040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0" name="Text Box 145"/>
            <p:cNvSpPr txBox="1">
              <a:spLocks noChangeArrowheads="1"/>
            </p:cNvSpPr>
            <p:nvPr/>
          </p:nvSpPr>
          <p:spPr bwMode="auto">
            <a:xfrm>
              <a:off x="1639" y="2112"/>
              <a:ext cx="127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Bill of Exchange</a:t>
              </a:r>
              <a:endParaRPr lang="en-US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0281" name="Oval 151"/>
            <p:cNvSpPr>
              <a:spLocks noChangeArrowheads="1"/>
            </p:cNvSpPr>
            <p:nvPr/>
          </p:nvSpPr>
          <p:spPr bwMode="gray">
            <a:xfrm flipH="1">
              <a:off x="1366" y="2343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12" name="Oval 152"/>
            <p:cNvSpPr>
              <a:spLocks noChangeArrowheads="1"/>
            </p:cNvSpPr>
            <p:nvPr/>
          </p:nvSpPr>
          <p:spPr bwMode="gray">
            <a:xfrm flipH="1">
              <a:off x="1344" y="2099"/>
              <a:ext cx="266" cy="266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283" name="Oval 153"/>
            <p:cNvSpPr>
              <a:spLocks noChangeArrowheads="1"/>
            </p:cNvSpPr>
            <p:nvPr/>
          </p:nvSpPr>
          <p:spPr bwMode="gray">
            <a:xfrm flipH="1">
              <a:off x="1433" y="2121"/>
              <a:ext cx="166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AC6E08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4" name="Text Box 154"/>
            <p:cNvSpPr txBox="1">
              <a:spLocks noChangeArrowheads="1"/>
            </p:cNvSpPr>
            <p:nvPr/>
          </p:nvSpPr>
          <p:spPr bwMode="auto">
            <a:xfrm>
              <a:off x="1392" y="2126"/>
              <a:ext cx="11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174"/>
          <p:cNvGrpSpPr>
            <a:grpSpLocks/>
          </p:cNvGrpSpPr>
          <p:nvPr/>
        </p:nvGrpSpPr>
        <p:grpSpPr bwMode="auto">
          <a:xfrm>
            <a:off x="2743200" y="3276600"/>
            <a:ext cx="5110163" cy="660400"/>
            <a:chOff x="1357" y="2544"/>
            <a:chExt cx="3219" cy="416"/>
          </a:xfrm>
        </p:grpSpPr>
        <p:sp>
          <p:nvSpPr>
            <p:cNvPr id="10273" name="AutoShape 113"/>
            <p:cNvSpPr>
              <a:spLocks noChangeArrowheads="1"/>
            </p:cNvSpPr>
            <p:nvPr/>
          </p:nvSpPr>
          <p:spPr bwMode="gray">
            <a:xfrm>
              <a:off x="1536" y="2544"/>
              <a:ext cx="3040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4" name="Text Box 146"/>
            <p:cNvSpPr txBox="1">
              <a:spLocks noChangeArrowheads="1"/>
            </p:cNvSpPr>
            <p:nvPr/>
          </p:nvSpPr>
          <p:spPr bwMode="auto">
            <a:xfrm>
              <a:off x="1639" y="2592"/>
              <a:ext cx="126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Promissory Note</a:t>
              </a:r>
              <a:endParaRPr lang="en-US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0275" name="Oval 155"/>
            <p:cNvSpPr>
              <a:spLocks noChangeArrowheads="1"/>
            </p:cNvSpPr>
            <p:nvPr/>
          </p:nvSpPr>
          <p:spPr bwMode="gray">
            <a:xfrm flipH="1">
              <a:off x="1379" y="2815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16" name="Oval 156"/>
            <p:cNvSpPr>
              <a:spLocks noChangeArrowheads="1"/>
            </p:cNvSpPr>
            <p:nvPr/>
          </p:nvSpPr>
          <p:spPr bwMode="gray">
            <a:xfrm flipH="1">
              <a:off x="1357" y="2571"/>
              <a:ext cx="266" cy="266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277" name="Oval 157"/>
            <p:cNvSpPr>
              <a:spLocks noChangeArrowheads="1"/>
            </p:cNvSpPr>
            <p:nvPr/>
          </p:nvSpPr>
          <p:spPr bwMode="gray">
            <a:xfrm flipH="1">
              <a:off x="1440" y="2592"/>
              <a:ext cx="166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E689A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8" name="Text Box 158"/>
            <p:cNvSpPr txBox="1">
              <a:spLocks noChangeArrowheads="1"/>
            </p:cNvSpPr>
            <p:nvPr/>
          </p:nvSpPr>
          <p:spPr bwMode="auto">
            <a:xfrm>
              <a:off x="1392" y="2598"/>
              <a:ext cx="11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176"/>
          <p:cNvGrpSpPr>
            <a:grpSpLocks/>
          </p:cNvGrpSpPr>
          <p:nvPr/>
        </p:nvGrpSpPr>
        <p:grpSpPr bwMode="auto">
          <a:xfrm>
            <a:off x="2743200" y="4038600"/>
            <a:ext cx="5110163" cy="660400"/>
            <a:chOff x="1365" y="3024"/>
            <a:chExt cx="3219" cy="416"/>
          </a:xfrm>
        </p:grpSpPr>
        <p:sp>
          <p:nvSpPr>
            <p:cNvPr id="10267" name="AutoShape 164"/>
            <p:cNvSpPr>
              <a:spLocks noChangeArrowheads="1"/>
            </p:cNvSpPr>
            <p:nvPr/>
          </p:nvSpPr>
          <p:spPr bwMode="gray">
            <a:xfrm>
              <a:off x="1544" y="3024"/>
              <a:ext cx="3040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8" name="Text Box 165"/>
            <p:cNvSpPr txBox="1">
              <a:spLocks noChangeArrowheads="1"/>
            </p:cNvSpPr>
            <p:nvPr/>
          </p:nvSpPr>
          <p:spPr bwMode="auto">
            <a:xfrm>
              <a:off x="1647" y="3072"/>
              <a:ext cx="139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Commercial Paper</a:t>
              </a:r>
              <a:endParaRPr lang="en-US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0269" name="Oval 166"/>
            <p:cNvSpPr>
              <a:spLocks noChangeArrowheads="1"/>
            </p:cNvSpPr>
            <p:nvPr/>
          </p:nvSpPr>
          <p:spPr bwMode="gray">
            <a:xfrm flipH="1">
              <a:off x="1387" y="3295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0" name="Oval 167"/>
            <p:cNvSpPr>
              <a:spLocks noChangeArrowheads="1"/>
            </p:cNvSpPr>
            <p:nvPr/>
          </p:nvSpPr>
          <p:spPr bwMode="gray">
            <a:xfrm flipH="1">
              <a:off x="1365" y="3051"/>
              <a:ext cx="266" cy="266"/>
            </a:xfrm>
            <a:prstGeom prst="ellipse">
              <a:avLst/>
            </a:prstGeom>
            <a:gradFill rotWithShape="1">
              <a:gsLst>
                <a:gs pos="0">
                  <a:srgbClr val="692AA2"/>
                </a:gs>
                <a:gs pos="100000">
                  <a:srgbClr val="3C185D"/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1" name="Oval 168"/>
            <p:cNvSpPr>
              <a:spLocks noChangeArrowheads="1"/>
            </p:cNvSpPr>
            <p:nvPr/>
          </p:nvSpPr>
          <p:spPr bwMode="gray">
            <a:xfrm flipH="1">
              <a:off x="1440" y="3072"/>
              <a:ext cx="166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31319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2" name="Text Box 169"/>
            <p:cNvSpPr txBox="1">
              <a:spLocks noChangeArrowheads="1"/>
            </p:cNvSpPr>
            <p:nvPr/>
          </p:nvSpPr>
          <p:spPr bwMode="auto">
            <a:xfrm>
              <a:off x="1398" y="3078"/>
              <a:ext cx="11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</p:grpSp>
      <p:pic>
        <p:nvPicPr>
          <p:cNvPr id="10248" name="Picture 9" descr="http://www.ssru.ac.th/upload/news/pic/090720153359_ssru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0"/>
            <a:ext cx="12573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1" descr="fms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0"/>
            <a:ext cx="1876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Date Placeholder 40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18D9FD2-4F8A-4BA6-9F21-F0BFDB4FE10F}" type="datetime3">
              <a:rPr lang="en-US" smtClean="0">
                <a:solidFill>
                  <a:srgbClr val="002060"/>
                </a:solidFill>
              </a:rPr>
              <a:t>31 May 2019</a:t>
            </a:fld>
            <a:endParaRPr lang="en-US">
              <a:solidFill>
                <a:srgbClr val="002060"/>
              </a:solidFill>
            </a:endParaRPr>
          </a:p>
        </p:txBody>
      </p:sp>
      <p:sp>
        <p:nvSpPr>
          <p:cNvPr id="10251" name="Slide Number Placeholder 4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1690715-2EDB-4755-98EC-420E8D4B4E2E}" type="slidenum">
              <a:rPr lang="en-US" smtClean="0">
                <a:solidFill>
                  <a:srgbClr val="002060"/>
                </a:solidFill>
              </a:rPr>
              <a:pPr eaLnBrk="1" hangingPunct="1"/>
              <a:t>8</a:t>
            </a:fld>
            <a:endParaRPr lang="en-US" smtClean="0">
              <a:solidFill>
                <a:srgbClr val="002060"/>
              </a:solidFill>
            </a:endParaRPr>
          </a:p>
        </p:txBody>
      </p:sp>
      <p:grpSp>
        <p:nvGrpSpPr>
          <p:cNvPr id="7" name="Group 171"/>
          <p:cNvGrpSpPr>
            <a:grpSpLocks/>
          </p:cNvGrpSpPr>
          <p:nvPr/>
        </p:nvGrpSpPr>
        <p:grpSpPr bwMode="auto">
          <a:xfrm>
            <a:off x="2743200" y="4724400"/>
            <a:ext cx="5130802" cy="657225"/>
            <a:chOff x="1344" y="1104"/>
            <a:chExt cx="3232" cy="414"/>
          </a:xfrm>
        </p:grpSpPr>
        <p:sp>
          <p:nvSpPr>
            <p:cNvPr id="10261" name="AutoShape 114"/>
            <p:cNvSpPr>
              <a:spLocks noChangeArrowheads="1"/>
            </p:cNvSpPr>
            <p:nvPr/>
          </p:nvSpPr>
          <p:spPr bwMode="gray">
            <a:xfrm>
              <a:off x="1536" y="1104"/>
              <a:ext cx="3040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2" name="Text Box 115"/>
            <p:cNvSpPr txBox="1">
              <a:spLocks noChangeArrowheads="1"/>
            </p:cNvSpPr>
            <p:nvPr/>
          </p:nvSpPr>
          <p:spPr bwMode="auto">
            <a:xfrm>
              <a:off x="1639" y="1150"/>
              <a:ext cx="157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Banker’s Acceptance</a:t>
              </a:r>
              <a:endParaRPr lang="en-US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0263" name="Oval 117"/>
            <p:cNvSpPr>
              <a:spLocks noChangeArrowheads="1"/>
            </p:cNvSpPr>
            <p:nvPr/>
          </p:nvSpPr>
          <p:spPr bwMode="gray">
            <a:xfrm flipH="1">
              <a:off x="1366" y="1376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118"/>
            <p:cNvSpPr>
              <a:spLocks noChangeArrowheads="1"/>
            </p:cNvSpPr>
            <p:nvPr/>
          </p:nvSpPr>
          <p:spPr bwMode="gray">
            <a:xfrm flipH="1">
              <a:off x="1344" y="1132"/>
              <a:ext cx="266" cy="26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265" name="Oval 120"/>
            <p:cNvSpPr>
              <a:spLocks noChangeArrowheads="1"/>
            </p:cNvSpPr>
            <p:nvPr/>
          </p:nvSpPr>
          <p:spPr bwMode="gray">
            <a:xfrm flipH="1">
              <a:off x="1433" y="1154"/>
              <a:ext cx="166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27900E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6" name="Text Box 140"/>
            <p:cNvSpPr txBox="1">
              <a:spLocks noChangeArrowheads="1"/>
            </p:cNvSpPr>
            <p:nvPr/>
          </p:nvSpPr>
          <p:spPr bwMode="auto">
            <a:xfrm>
              <a:off x="1388" y="1152"/>
              <a:ext cx="11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172"/>
          <p:cNvGrpSpPr>
            <a:grpSpLocks/>
          </p:cNvGrpSpPr>
          <p:nvPr/>
        </p:nvGrpSpPr>
        <p:grpSpPr bwMode="auto">
          <a:xfrm>
            <a:off x="2743200" y="5410200"/>
            <a:ext cx="5119691" cy="660400"/>
            <a:chOff x="1351" y="1584"/>
            <a:chExt cx="3225" cy="416"/>
          </a:xfrm>
        </p:grpSpPr>
        <p:sp>
          <p:nvSpPr>
            <p:cNvPr id="10255" name="AutoShape 111"/>
            <p:cNvSpPr>
              <a:spLocks noChangeArrowheads="1"/>
            </p:cNvSpPr>
            <p:nvPr/>
          </p:nvSpPr>
          <p:spPr bwMode="gray">
            <a:xfrm>
              <a:off x="1536" y="1584"/>
              <a:ext cx="3040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6" name="Text Box 144"/>
            <p:cNvSpPr txBox="1">
              <a:spLocks noChangeArrowheads="1"/>
            </p:cNvSpPr>
            <p:nvPr/>
          </p:nvSpPr>
          <p:spPr bwMode="auto">
            <a:xfrm>
              <a:off x="1639" y="1632"/>
              <a:ext cx="245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Negotiable Certificates of Deposit</a:t>
              </a:r>
              <a:endParaRPr lang="en-US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0257" name="Oval 147"/>
            <p:cNvSpPr>
              <a:spLocks noChangeArrowheads="1"/>
            </p:cNvSpPr>
            <p:nvPr/>
          </p:nvSpPr>
          <p:spPr bwMode="gray">
            <a:xfrm flipH="1">
              <a:off x="1373" y="1855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Oval 148"/>
            <p:cNvSpPr>
              <a:spLocks noChangeArrowheads="1"/>
            </p:cNvSpPr>
            <p:nvPr/>
          </p:nvSpPr>
          <p:spPr bwMode="gray">
            <a:xfrm flipH="1">
              <a:off x="1351" y="1611"/>
              <a:ext cx="266" cy="266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259" name="Oval 149"/>
            <p:cNvSpPr>
              <a:spLocks noChangeArrowheads="1"/>
            </p:cNvSpPr>
            <p:nvPr/>
          </p:nvSpPr>
          <p:spPr bwMode="gray">
            <a:xfrm flipH="1">
              <a:off x="1440" y="1633"/>
              <a:ext cx="166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1A015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0" name="Text Box 150"/>
            <p:cNvSpPr txBox="1">
              <a:spLocks noChangeArrowheads="1"/>
            </p:cNvSpPr>
            <p:nvPr/>
          </p:nvSpPr>
          <p:spPr bwMode="auto">
            <a:xfrm>
              <a:off x="1388" y="1638"/>
              <a:ext cx="11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</p:grpSp>
      <p:sp>
        <p:nvSpPr>
          <p:cNvPr id="5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324600"/>
            <a:ext cx="5562600" cy="762000"/>
          </a:xfrm>
        </p:spPr>
        <p:txBody>
          <a:bodyPr/>
          <a:lstStyle/>
          <a:p>
            <a:pPr>
              <a:defRPr/>
            </a:pPr>
            <a:r>
              <a:rPr lang="en-US" sz="2000" dirty="0" smtClean="0">
                <a:solidFill>
                  <a:srgbClr val="313193"/>
                </a:solidFill>
              </a:rPr>
              <a:t>Assoc. Prof. </a:t>
            </a:r>
            <a:r>
              <a:rPr lang="en-US" sz="2000" dirty="0" err="1" smtClean="0">
                <a:solidFill>
                  <a:srgbClr val="313193"/>
                </a:solidFill>
              </a:rPr>
              <a:t>Dr.Krisada</a:t>
            </a:r>
            <a:r>
              <a:rPr lang="en-US" sz="2000" dirty="0" smtClean="0">
                <a:solidFill>
                  <a:srgbClr val="313193"/>
                </a:solidFill>
              </a:rPr>
              <a:t> </a:t>
            </a:r>
            <a:r>
              <a:rPr lang="en-US" sz="2000" dirty="0" err="1" smtClean="0">
                <a:solidFill>
                  <a:srgbClr val="313193"/>
                </a:solidFill>
              </a:rPr>
              <a:t>Sungkhamanee</a:t>
            </a:r>
            <a:endParaRPr lang="en-US" sz="2000" dirty="0">
              <a:solidFill>
                <a:srgbClr val="3131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5638800" cy="533400"/>
          </a:xfrm>
        </p:spPr>
        <p:txBody>
          <a:bodyPr/>
          <a:lstStyle/>
          <a:p>
            <a:pPr algn="ctr">
              <a:defRPr/>
            </a:pPr>
            <a:r>
              <a:rPr lang="en-US" sz="4000" dirty="0">
                <a:latin typeface="Angsana New" pitchFamily="18" charset="-34"/>
                <a:cs typeface="Angsana New" pitchFamily="18" charset="-34"/>
              </a:rPr>
              <a:t>Marketable 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Securities Concerning</a:t>
            </a:r>
            <a:endParaRPr lang="en-US" sz="4000" dirty="0"/>
          </a:p>
        </p:txBody>
      </p:sp>
      <p:grpSp>
        <p:nvGrpSpPr>
          <p:cNvPr id="2" name="Group 171"/>
          <p:cNvGrpSpPr>
            <a:grpSpLocks/>
          </p:cNvGrpSpPr>
          <p:nvPr/>
        </p:nvGrpSpPr>
        <p:grpSpPr bwMode="auto">
          <a:xfrm>
            <a:off x="2133600" y="1752600"/>
            <a:ext cx="5130800" cy="657225"/>
            <a:chOff x="1344" y="1104"/>
            <a:chExt cx="3232" cy="414"/>
          </a:xfrm>
        </p:grpSpPr>
        <p:sp>
          <p:nvSpPr>
            <p:cNvPr id="11301" name="AutoShape 114"/>
            <p:cNvSpPr>
              <a:spLocks noChangeArrowheads="1"/>
            </p:cNvSpPr>
            <p:nvPr/>
          </p:nvSpPr>
          <p:spPr bwMode="gray">
            <a:xfrm>
              <a:off x="1536" y="1104"/>
              <a:ext cx="3040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2" name="Text Box 115"/>
            <p:cNvSpPr txBox="1">
              <a:spLocks noChangeArrowheads="1"/>
            </p:cNvSpPr>
            <p:nvPr/>
          </p:nvSpPr>
          <p:spPr bwMode="auto">
            <a:xfrm>
              <a:off x="1639" y="1150"/>
              <a:ext cx="753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Liquidity</a:t>
              </a:r>
              <a:endParaRPr lang="en-US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1303" name="Oval 117"/>
            <p:cNvSpPr>
              <a:spLocks noChangeArrowheads="1"/>
            </p:cNvSpPr>
            <p:nvPr/>
          </p:nvSpPr>
          <p:spPr bwMode="gray">
            <a:xfrm flipH="1">
              <a:off x="1366" y="1376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78" name="Oval 118"/>
            <p:cNvSpPr>
              <a:spLocks noChangeArrowheads="1"/>
            </p:cNvSpPr>
            <p:nvPr/>
          </p:nvSpPr>
          <p:spPr bwMode="gray">
            <a:xfrm flipH="1">
              <a:off x="1344" y="1132"/>
              <a:ext cx="266" cy="26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305" name="Oval 120"/>
            <p:cNvSpPr>
              <a:spLocks noChangeArrowheads="1"/>
            </p:cNvSpPr>
            <p:nvPr/>
          </p:nvSpPr>
          <p:spPr bwMode="gray">
            <a:xfrm flipH="1">
              <a:off x="1433" y="1154"/>
              <a:ext cx="166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27900E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6" name="Text Box 140"/>
            <p:cNvSpPr txBox="1">
              <a:spLocks noChangeArrowheads="1"/>
            </p:cNvSpPr>
            <p:nvPr/>
          </p:nvSpPr>
          <p:spPr bwMode="auto">
            <a:xfrm>
              <a:off x="1388" y="115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3" name="Group 172"/>
          <p:cNvGrpSpPr>
            <a:grpSpLocks/>
          </p:cNvGrpSpPr>
          <p:nvPr/>
        </p:nvGrpSpPr>
        <p:grpSpPr bwMode="auto">
          <a:xfrm>
            <a:off x="2144713" y="2514600"/>
            <a:ext cx="5119687" cy="660400"/>
            <a:chOff x="1351" y="1584"/>
            <a:chExt cx="3225" cy="416"/>
          </a:xfrm>
        </p:grpSpPr>
        <p:sp>
          <p:nvSpPr>
            <p:cNvPr id="11295" name="AutoShape 111"/>
            <p:cNvSpPr>
              <a:spLocks noChangeArrowheads="1"/>
            </p:cNvSpPr>
            <p:nvPr/>
          </p:nvSpPr>
          <p:spPr bwMode="gray">
            <a:xfrm>
              <a:off x="1536" y="1584"/>
              <a:ext cx="3040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6" name="Text Box 144"/>
            <p:cNvSpPr txBox="1">
              <a:spLocks noChangeArrowheads="1"/>
            </p:cNvSpPr>
            <p:nvPr/>
          </p:nvSpPr>
          <p:spPr bwMode="auto">
            <a:xfrm>
              <a:off x="1639" y="1632"/>
              <a:ext cx="123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Pricing Stability</a:t>
              </a:r>
              <a:endParaRPr lang="en-US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1297" name="Oval 147"/>
            <p:cNvSpPr>
              <a:spLocks noChangeArrowheads="1"/>
            </p:cNvSpPr>
            <p:nvPr/>
          </p:nvSpPr>
          <p:spPr bwMode="gray">
            <a:xfrm flipH="1">
              <a:off x="1373" y="1855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08" name="Oval 148"/>
            <p:cNvSpPr>
              <a:spLocks noChangeArrowheads="1"/>
            </p:cNvSpPr>
            <p:nvPr/>
          </p:nvSpPr>
          <p:spPr bwMode="gray">
            <a:xfrm flipH="1">
              <a:off x="1351" y="1611"/>
              <a:ext cx="266" cy="266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299" name="Oval 149"/>
            <p:cNvSpPr>
              <a:spLocks noChangeArrowheads="1"/>
            </p:cNvSpPr>
            <p:nvPr/>
          </p:nvSpPr>
          <p:spPr bwMode="gray">
            <a:xfrm flipH="1">
              <a:off x="1440" y="1633"/>
              <a:ext cx="166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1A015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0" name="Text Box 150"/>
            <p:cNvSpPr txBox="1">
              <a:spLocks noChangeArrowheads="1"/>
            </p:cNvSpPr>
            <p:nvPr/>
          </p:nvSpPr>
          <p:spPr bwMode="auto">
            <a:xfrm>
              <a:off x="1388" y="163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4" name="Group 173"/>
          <p:cNvGrpSpPr>
            <a:grpSpLocks/>
          </p:cNvGrpSpPr>
          <p:nvPr/>
        </p:nvGrpSpPr>
        <p:grpSpPr bwMode="auto">
          <a:xfrm>
            <a:off x="2133600" y="3276600"/>
            <a:ext cx="5130800" cy="660400"/>
            <a:chOff x="1344" y="2064"/>
            <a:chExt cx="3232" cy="416"/>
          </a:xfrm>
        </p:grpSpPr>
        <p:sp>
          <p:nvSpPr>
            <p:cNvPr id="11289" name="AutoShape 112"/>
            <p:cNvSpPr>
              <a:spLocks noChangeArrowheads="1"/>
            </p:cNvSpPr>
            <p:nvPr/>
          </p:nvSpPr>
          <p:spPr bwMode="gray">
            <a:xfrm>
              <a:off x="1536" y="2064"/>
              <a:ext cx="3040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0" name="Text Box 145"/>
            <p:cNvSpPr txBox="1">
              <a:spLocks noChangeArrowheads="1"/>
            </p:cNvSpPr>
            <p:nvPr/>
          </p:nvSpPr>
          <p:spPr bwMode="auto">
            <a:xfrm>
              <a:off x="1639" y="2112"/>
              <a:ext cx="164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Safety of the Principal</a:t>
              </a:r>
              <a:endParaRPr lang="en-US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1291" name="Oval 151"/>
            <p:cNvSpPr>
              <a:spLocks noChangeArrowheads="1"/>
            </p:cNvSpPr>
            <p:nvPr/>
          </p:nvSpPr>
          <p:spPr bwMode="gray">
            <a:xfrm flipH="1">
              <a:off x="1366" y="2343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12" name="Oval 152"/>
            <p:cNvSpPr>
              <a:spLocks noChangeArrowheads="1"/>
            </p:cNvSpPr>
            <p:nvPr/>
          </p:nvSpPr>
          <p:spPr bwMode="gray">
            <a:xfrm flipH="1">
              <a:off x="1344" y="2099"/>
              <a:ext cx="266" cy="266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293" name="Oval 153"/>
            <p:cNvSpPr>
              <a:spLocks noChangeArrowheads="1"/>
            </p:cNvSpPr>
            <p:nvPr/>
          </p:nvSpPr>
          <p:spPr bwMode="gray">
            <a:xfrm flipH="1">
              <a:off x="1433" y="2121"/>
              <a:ext cx="166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AC6E08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4" name="Text Box 154"/>
            <p:cNvSpPr txBox="1">
              <a:spLocks noChangeArrowheads="1"/>
            </p:cNvSpPr>
            <p:nvPr/>
          </p:nvSpPr>
          <p:spPr bwMode="auto">
            <a:xfrm>
              <a:off x="1392" y="2126"/>
              <a:ext cx="1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b="1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5" name="Group 174"/>
          <p:cNvGrpSpPr>
            <a:grpSpLocks/>
          </p:cNvGrpSpPr>
          <p:nvPr/>
        </p:nvGrpSpPr>
        <p:grpSpPr bwMode="auto">
          <a:xfrm>
            <a:off x="2154238" y="4038600"/>
            <a:ext cx="5110161" cy="660400"/>
            <a:chOff x="1357" y="2544"/>
            <a:chExt cx="3219" cy="416"/>
          </a:xfrm>
        </p:grpSpPr>
        <p:sp>
          <p:nvSpPr>
            <p:cNvPr id="11283" name="AutoShape 113"/>
            <p:cNvSpPr>
              <a:spLocks noChangeArrowheads="1"/>
            </p:cNvSpPr>
            <p:nvPr/>
          </p:nvSpPr>
          <p:spPr bwMode="gray">
            <a:xfrm>
              <a:off x="1536" y="2544"/>
              <a:ext cx="3040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4" name="Text Box 146"/>
            <p:cNvSpPr txBox="1">
              <a:spLocks noChangeArrowheads="1"/>
            </p:cNvSpPr>
            <p:nvPr/>
          </p:nvSpPr>
          <p:spPr bwMode="auto">
            <a:xfrm>
              <a:off x="1639" y="2592"/>
              <a:ext cx="159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Return on Investment</a:t>
              </a:r>
              <a:endParaRPr lang="en-US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1285" name="Oval 155"/>
            <p:cNvSpPr>
              <a:spLocks noChangeArrowheads="1"/>
            </p:cNvSpPr>
            <p:nvPr/>
          </p:nvSpPr>
          <p:spPr bwMode="gray">
            <a:xfrm flipH="1">
              <a:off x="1379" y="2815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16" name="Oval 156"/>
            <p:cNvSpPr>
              <a:spLocks noChangeArrowheads="1"/>
            </p:cNvSpPr>
            <p:nvPr/>
          </p:nvSpPr>
          <p:spPr bwMode="gray">
            <a:xfrm flipH="1">
              <a:off x="1357" y="2571"/>
              <a:ext cx="266" cy="266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287" name="Oval 157"/>
            <p:cNvSpPr>
              <a:spLocks noChangeArrowheads="1"/>
            </p:cNvSpPr>
            <p:nvPr/>
          </p:nvSpPr>
          <p:spPr bwMode="gray">
            <a:xfrm flipH="1">
              <a:off x="1440" y="2592"/>
              <a:ext cx="166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E689A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8" name="Text Box 158"/>
            <p:cNvSpPr txBox="1">
              <a:spLocks noChangeArrowheads="1"/>
            </p:cNvSpPr>
            <p:nvPr/>
          </p:nvSpPr>
          <p:spPr bwMode="auto">
            <a:xfrm>
              <a:off x="1392" y="2598"/>
              <a:ext cx="1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b="1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6" name="Group 176"/>
          <p:cNvGrpSpPr>
            <a:grpSpLocks/>
          </p:cNvGrpSpPr>
          <p:nvPr/>
        </p:nvGrpSpPr>
        <p:grpSpPr bwMode="auto">
          <a:xfrm>
            <a:off x="2166938" y="4800600"/>
            <a:ext cx="5110162" cy="660400"/>
            <a:chOff x="1365" y="3024"/>
            <a:chExt cx="3219" cy="416"/>
          </a:xfrm>
        </p:grpSpPr>
        <p:sp>
          <p:nvSpPr>
            <p:cNvPr id="11277" name="AutoShape 164"/>
            <p:cNvSpPr>
              <a:spLocks noChangeArrowheads="1"/>
            </p:cNvSpPr>
            <p:nvPr/>
          </p:nvSpPr>
          <p:spPr bwMode="gray">
            <a:xfrm>
              <a:off x="1544" y="3024"/>
              <a:ext cx="3040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8" name="Text Box 165"/>
            <p:cNvSpPr txBox="1">
              <a:spLocks noChangeArrowheads="1"/>
            </p:cNvSpPr>
            <p:nvPr/>
          </p:nvSpPr>
          <p:spPr bwMode="auto">
            <a:xfrm>
              <a:off x="1647" y="3072"/>
              <a:ext cx="129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Time to Maturity</a:t>
              </a:r>
              <a:endParaRPr lang="en-US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1279" name="Oval 166"/>
            <p:cNvSpPr>
              <a:spLocks noChangeArrowheads="1"/>
            </p:cNvSpPr>
            <p:nvPr/>
          </p:nvSpPr>
          <p:spPr bwMode="gray">
            <a:xfrm flipH="1">
              <a:off x="1387" y="3295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0" name="Oval 167"/>
            <p:cNvSpPr>
              <a:spLocks noChangeArrowheads="1"/>
            </p:cNvSpPr>
            <p:nvPr/>
          </p:nvSpPr>
          <p:spPr bwMode="gray">
            <a:xfrm flipH="1">
              <a:off x="1365" y="3051"/>
              <a:ext cx="266" cy="266"/>
            </a:xfrm>
            <a:prstGeom prst="ellipse">
              <a:avLst/>
            </a:prstGeom>
            <a:gradFill rotWithShape="1">
              <a:gsLst>
                <a:gs pos="0">
                  <a:srgbClr val="692AA2"/>
                </a:gs>
                <a:gs pos="100000">
                  <a:srgbClr val="3C185D"/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1" name="Oval 168"/>
            <p:cNvSpPr>
              <a:spLocks noChangeArrowheads="1"/>
            </p:cNvSpPr>
            <p:nvPr/>
          </p:nvSpPr>
          <p:spPr bwMode="gray">
            <a:xfrm flipH="1">
              <a:off x="1440" y="3072"/>
              <a:ext cx="166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31319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2" name="Text Box 169"/>
            <p:cNvSpPr txBox="1">
              <a:spLocks noChangeArrowheads="1"/>
            </p:cNvSpPr>
            <p:nvPr/>
          </p:nvSpPr>
          <p:spPr bwMode="auto">
            <a:xfrm>
              <a:off x="1398" y="3078"/>
              <a:ext cx="1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b="1">
                  <a:solidFill>
                    <a:schemeClr val="bg1"/>
                  </a:solidFill>
                </a:rPr>
                <a:t>5</a:t>
              </a:r>
            </a:p>
          </p:txBody>
        </p:sp>
      </p:grpSp>
      <p:pic>
        <p:nvPicPr>
          <p:cNvPr id="11272" name="Picture 9" descr="http://www.ssru.ac.th/upload/news/pic/090720153359_ssru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0"/>
            <a:ext cx="12573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1" descr="fms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0"/>
            <a:ext cx="1876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Date Placeholder 40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DBAA909-1A07-4A5D-99D7-C4519133E4E2}" type="datetime3">
              <a:rPr lang="en-US" smtClean="0">
                <a:solidFill>
                  <a:srgbClr val="002060"/>
                </a:solidFill>
              </a:rPr>
              <a:t>31 May 2019</a:t>
            </a:fld>
            <a:endParaRPr lang="en-US">
              <a:solidFill>
                <a:srgbClr val="002060"/>
              </a:solidFill>
            </a:endParaRPr>
          </a:p>
        </p:txBody>
      </p:sp>
      <p:sp>
        <p:nvSpPr>
          <p:cNvPr id="11275" name="Slide Number Placeholder 4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33831C-BC48-4BFD-88B8-38E7444CF655}" type="slidenum">
              <a:rPr lang="en-US" smtClean="0">
                <a:solidFill>
                  <a:srgbClr val="002060"/>
                </a:solidFill>
              </a:rPr>
              <a:pPr eaLnBrk="1" hangingPunct="1"/>
              <a:t>9</a:t>
            </a:fld>
            <a:endParaRPr lang="en-US" smtClean="0">
              <a:solidFill>
                <a:srgbClr val="002060"/>
              </a:solidFill>
            </a:endParaRPr>
          </a:p>
        </p:txBody>
      </p:sp>
      <p:sp>
        <p:nvSpPr>
          <p:cNvPr id="4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324600"/>
            <a:ext cx="5562600" cy="762000"/>
          </a:xfrm>
        </p:spPr>
        <p:txBody>
          <a:bodyPr/>
          <a:lstStyle/>
          <a:p>
            <a:pPr>
              <a:defRPr/>
            </a:pPr>
            <a:r>
              <a:rPr lang="en-US" sz="2000" dirty="0" smtClean="0">
                <a:solidFill>
                  <a:srgbClr val="313193"/>
                </a:solidFill>
              </a:rPr>
              <a:t>Assoc. Prof. </a:t>
            </a:r>
            <a:r>
              <a:rPr lang="en-US" sz="2000" dirty="0" err="1" smtClean="0">
                <a:solidFill>
                  <a:srgbClr val="313193"/>
                </a:solidFill>
              </a:rPr>
              <a:t>Dr.Krisada</a:t>
            </a:r>
            <a:r>
              <a:rPr lang="en-US" sz="2000" dirty="0" smtClean="0">
                <a:solidFill>
                  <a:srgbClr val="313193"/>
                </a:solidFill>
              </a:rPr>
              <a:t> </a:t>
            </a:r>
            <a:r>
              <a:rPr lang="en-US" sz="2000" dirty="0" err="1" smtClean="0">
                <a:solidFill>
                  <a:srgbClr val="313193"/>
                </a:solidFill>
              </a:rPr>
              <a:t>Sungkhamanee</a:t>
            </a:r>
            <a:endParaRPr lang="en-US" sz="2000" dirty="0">
              <a:solidFill>
                <a:srgbClr val="3131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s-04">
  <a:themeElements>
    <a:clrScheme name="170Gp_natural_light 3">
      <a:dk1>
        <a:srgbClr val="000000"/>
      </a:dk1>
      <a:lt1>
        <a:srgbClr val="FFFFFF"/>
      </a:lt1>
      <a:dk2>
        <a:srgbClr val="006699"/>
      </a:dk2>
      <a:lt2>
        <a:srgbClr val="DDDDDD"/>
      </a:lt2>
      <a:accent1>
        <a:srgbClr val="35C313"/>
      </a:accent1>
      <a:accent2>
        <a:srgbClr val="ECCE4C"/>
      </a:accent2>
      <a:accent3>
        <a:srgbClr val="FFFFFF"/>
      </a:accent3>
      <a:accent4>
        <a:srgbClr val="000000"/>
      </a:accent4>
      <a:accent5>
        <a:srgbClr val="AEDEAA"/>
      </a:accent5>
      <a:accent6>
        <a:srgbClr val="D6BA44"/>
      </a:accent6>
      <a:hlink>
        <a:srgbClr val="DC7314"/>
      </a:hlink>
      <a:folHlink>
        <a:srgbClr val="1392D9"/>
      </a:folHlink>
    </a:clrScheme>
    <a:fontScheme name="170Gp_natural_light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70Gp_natural_light 1">
        <a:dk1>
          <a:srgbClr val="000000"/>
        </a:dk1>
        <a:lt1>
          <a:srgbClr val="FFFFFF"/>
        </a:lt1>
        <a:dk2>
          <a:srgbClr val="17407D"/>
        </a:dk2>
        <a:lt2>
          <a:srgbClr val="DDDDDD"/>
        </a:lt2>
        <a:accent1>
          <a:srgbClr val="5DC5B9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B6DFD9"/>
        </a:accent5>
        <a:accent6>
          <a:srgbClr val="8AB9E7"/>
        </a:accent6>
        <a:hlink>
          <a:srgbClr val="5D99DB"/>
        </a:hlink>
        <a:folHlink>
          <a:srgbClr val="F1CA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0Gp_natural_light 2">
        <a:dk1>
          <a:srgbClr val="000000"/>
        </a:dk1>
        <a:lt1>
          <a:srgbClr val="FFFFFF"/>
        </a:lt1>
        <a:dk2>
          <a:srgbClr val="511550"/>
        </a:dk2>
        <a:lt2>
          <a:srgbClr val="DDDDDD"/>
        </a:lt2>
        <a:accent1>
          <a:srgbClr val="8B8DE1"/>
        </a:accent1>
        <a:accent2>
          <a:srgbClr val="CABDF5"/>
        </a:accent2>
        <a:accent3>
          <a:srgbClr val="FFFFFF"/>
        </a:accent3>
        <a:accent4>
          <a:srgbClr val="000000"/>
        </a:accent4>
        <a:accent5>
          <a:srgbClr val="C4C5EE"/>
        </a:accent5>
        <a:accent6>
          <a:srgbClr val="B7ABDE"/>
        </a:accent6>
        <a:hlink>
          <a:srgbClr val="58AFD2"/>
        </a:hlink>
        <a:folHlink>
          <a:srgbClr val="BFDF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0Gp_natural_light 3">
        <a:dk1>
          <a:srgbClr val="000000"/>
        </a:dk1>
        <a:lt1>
          <a:srgbClr val="FFFFFF"/>
        </a:lt1>
        <a:dk2>
          <a:srgbClr val="006699"/>
        </a:dk2>
        <a:lt2>
          <a:srgbClr val="DDDDDD"/>
        </a:lt2>
        <a:accent1>
          <a:srgbClr val="35C313"/>
        </a:accent1>
        <a:accent2>
          <a:srgbClr val="ECCE4C"/>
        </a:accent2>
        <a:accent3>
          <a:srgbClr val="FFFFFF"/>
        </a:accent3>
        <a:accent4>
          <a:srgbClr val="000000"/>
        </a:accent4>
        <a:accent5>
          <a:srgbClr val="AEDEAA"/>
        </a:accent5>
        <a:accent6>
          <a:srgbClr val="D6BA44"/>
        </a:accent6>
        <a:hlink>
          <a:srgbClr val="DC7314"/>
        </a:hlink>
        <a:folHlink>
          <a:srgbClr val="1392D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powerpoint-templates-04</Template>
  <TotalTime>234</TotalTime>
  <Words>242</Words>
  <Application>Microsoft Office PowerPoint</Application>
  <PresentationFormat>นำเสนอทางหน้าจอ (4:3)</PresentationFormat>
  <Paragraphs>104</Paragraphs>
  <Slides>10</Slides>
  <Notes>1</Notes>
  <HiddenSlides>0</HiddenSlides>
  <MMClips>0</MMClips>
  <ScaleCrop>false</ScaleCrop>
  <HeadingPairs>
    <vt:vector size="6" baseType="variant">
      <vt:variant>
        <vt:lpstr>ชุดรูปแบบ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ชื่อเรื่องภาพนิ่ง</vt:lpstr>
      </vt:variant>
      <vt:variant>
        <vt:i4>10</vt:i4>
      </vt:variant>
    </vt:vector>
  </HeadingPairs>
  <TitlesOfParts>
    <vt:vector size="12" baseType="lpstr">
      <vt:lpstr>powerpoint-templates-04</vt:lpstr>
      <vt:lpstr>Image</vt:lpstr>
      <vt:lpstr>BUSINESS FINANCE</vt:lpstr>
      <vt:lpstr>    Chapter 6  Cash and Marketable Securities Management</vt:lpstr>
      <vt:lpstr>Cash Management Objectives</vt:lpstr>
      <vt:lpstr>Cause to Carry Cash</vt:lpstr>
      <vt:lpstr>The Advantage of Carrying Cash</vt:lpstr>
      <vt:lpstr>Cash Management Techniques</vt:lpstr>
      <vt:lpstr>Budgeting</vt:lpstr>
      <vt:lpstr> Marketable Securities Management </vt:lpstr>
      <vt:lpstr>Marketable Securities Concerning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FINANCE</dc:title>
  <dc:creator>user</dc:creator>
  <cp:lastModifiedBy>Admin</cp:lastModifiedBy>
  <cp:revision>30</cp:revision>
  <dcterms:created xsi:type="dcterms:W3CDTF">2009-09-08T08:46:51Z</dcterms:created>
  <dcterms:modified xsi:type="dcterms:W3CDTF">2019-05-31T09:20:42Z</dcterms:modified>
</cp:coreProperties>
</file>