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Crimson Pro Semi Bold" panose="020B0604020202020204" charset="0"/>
      <p:regular r:id="rId11"/>
    </p:embeddedFont>
    <p:embeddedFont>
      <p:font typeface="Heebo" pitchFamily="2" charset="-79"/>
      <p:regular r:id="rId12"/>
      <p:bold r:id="rId13"/>
    </p:embeddedFont>
    <p:embeddedFont>
      <p:font typeface="Heebo Bold" pitchFamily="2" charset="-79"/>
      <p:bold r:id="rId14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2" d="100"/>
          <a:sy n="62" d="100"/>
        </p:scale>
        <p:origin x="7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7820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0F0F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788438"/>
            <a:ext cx="7556421" cy="29346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7700"/>
              </a:lnSpc>
              <a:buNone/>
            </a:pPr>
            <a:r>
              <a:rPr lang="en-US" sz="61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แนวคิดหลักปรัชญาเศรษฐกิจพอเพียงสำหรับเด็กปฐมวัย</a:t>
            </a:r>
            <a:endParaRPr lang="en-US" sz="6150" dirty="0"/>
          </a:p>
        </p:txBody>
      </p:sp>
      <p:sp>
        <p:nvSpPr>
          <p:cNvPr id="4" name="Text 1"/>
          <p:cNvSpPr/>
          <p:nvPr/>
        </p:nvSpPr>
        <p:spPr>
          <a:xfrm>
            <a:off x="793790" y="5063252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ปรัชญาเศรษฐกิจพอเพียงเป็นแนวคิดสำคัญที่ช่วยให้เด็กปฐมวัยพัฒนาคุณภาพชีวิตที่ดีทั้งในปัจจุบันและอนาคต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6061115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410" y="6068735"/>
            <a:ext cx="347663" cy="34766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270040" y="6044208"/>
            <a:ext cx="2386489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4C4C4D"/>
                </a:solidFill>
                <a:latin typeface="Heebo Bold" pitchFamily="34" charset="0"/>
                <a:ea typeface="Heebo Bold" pitchFamily="34" charset="-122"/>
                <a:cs typeface="Heebo Bold" pitchFamily="34" charset="-120"/>
              </a:rPr>
              <a:t>by นันทิยา น้อยจันทร์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114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1644" y="606266"/>
            <a:ext cx="7600712" cy="13780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430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ความเป็นมาและความสำคัญของปรัชญาเศรษฐกิจพอเพียง</a:t>
            </a:r>
            <a:endParaRPr lang="en-US" sz="4300" dirty="0"/>
          </a:p>
        </p:txBody>
      </p:sp>
      <p:sp>
        <p:nvSpPr>
          <p:cNvPr id="4" name="Shape 1"/>
          <p:cNvSpPr/>
          <p:nvPr/>
        </p:nvSpPr>
        <p:spPr>
          <a:xfrm>
            <a:off x="1019651" y="2314932"/>
            <a:ext cx="30480" cy="5309949"/>
          </a:xfrm>
          <a:prstGeom prst="roundRect">
            <a:avLst>
              <a:gd name="adj" fmla="val 108513"/>
            </a:avLst>
          </a:prstGeom>
          <a:solidFill>
            <a:srgbClr val="D8D4D4"/>
          </a:solidFill>
          <a:ln/>
        </p:spPr>
      </p:sp>
      <p:sp>
        <p:nvSpPr>
          <p:cNvPr id="5" name="Shape 2"/>
          <p:cNvSpPr/>
          <p:nvPr/>
        </p:nvSpPr>
        <p:spPr>
          <a:xfrm>
            <a:off x="1237178" y="2795707"/>
            <a:ext cx="661392" cy="30480"/>
          </a:xfrm>
          <a:prstGeom prst="roundRect">
            <a:avLst>
              <a:gd name="adj" fmla="val 108513"/>
            </a:avLst>
          </a:prstGeom>
          <a:solidFill>
            <a:srgbClr val="D8D4D4"/>
          </a:solidFill>
          <a:ln/>
        </p:spPr>
      </p:sp>
      <p:sp>
        <p:nvSpPr>
          <p:cNvPr id="6" name="Shape 3"/>
          <p:cNvSpPr/>
          <p:nvPr/>
        </p:nvSpPr>
        <p:spPr>
          <a:xfrm>
            <a:off x="771644" y="2562939"/>
            <a:ext cx="496014" cy="496014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</p:sp>
      <p:sp>
        <p:nvSpPr>
          <p:cNvPr id="7" name="Text 4"/>
          <p:cNvSpPr/>
          <p:nvPr/>
        </p:nvSpPr>
        <p:spPr>
          <a:xfrm>
            <a:off x="854333" y="2604254"/>
            <a:ext cx="330637" cy="4133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1</a:t>
            </a:r>
            <a:endParaRPr lang="en-US" sz="2600" dirty="0"/>
          </a:p>
        </p:txBody>
      </p:sp>
      <p:sp>
        <p:nvSpPr>
          <p:cNvPr id="8" name="Text 5"/>
          <p:cNvSpPr/>
          <p:nvPr/>
        </p:nvSpPr>
        <p:spPr>
          <a:xfrm>
            <a:off x="2122170" y="2535317"/>
            <a:ext cx="2756178" cy="344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จุดเริ่มต้น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2122170" y="3012043"/>
            <a:ext cx="6250186" cy="7055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พระบาทสมเด็จพระเจ้าอยู่หัวภูมิพลอดุลยเดช ทรงมีพระราชดำรัสเกี่ยวกับแนวคิดเศรษฐกิจพอเพียง ตั้งแต่ปี พ.ศ. 2511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1237178" y="4639151"/>
            <a:ext cx="661392" cy="30480"/>
          </a:xfrm>
          <a:prstGeom prst="roundRect">
            <a:avLst>
              <a:gd name="adj" fmla="val 108513"/>
            </a:avLst>
          </a:prstGeom>
          <a:solidFill>
            <a:srgbClr val="D8D4D4"/>
          </a:solidFill>
          <a:ln/>
        </p:spPr>
      </p:sp>
      <p:sp>
        <p:nvSpPr>
          <p:cNvPr id="11" name="Shape 8"/>
          <p:cNvSpPr/>
          <p:nvPr/>
        </p:nvSpPr>
        <p:spPr>
          <a:xfrm>
            <a:off x="771644" y="4406384"/>
            <a:ext cx="496014" cy="496014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</p:sp>
      <p:sp>
        <p:nvSpPr>
          <p:cNvPr id="12" name="Text 9"/>
          <p:cNvSpPr/>
          <p:nvPr/>
        </p:nvSpPr>
        <p:spPr>
          <a:xfrm>
            <a:off x="854333" y="4447699"/>
            <a:ext cx="330637" cy="4133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2</a:t>
            </a:r>
            <a:endParaRPr lang="en-US" sz="2600" dirty="0"/>
          </a:p>
        </p:txBody>
      </p:sp>
      <p:sp>
        <p:nvSpPr>
          <p:cNvPr id="13" name="Text 10"/>
          <p:cNvSpPr/>
          <p:nvPr/>
        </p:nvSpPr>
        <p:spPr>
          <a:xfrm>
            <a:off x="2122170" y="4378762"/>
            <a:ext cx="2756178" cy="344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การเผยแพร่</a:t>
            </a:r>
            <a:endParaRPr lang="en-US" sz="2150" dirty="0"/>
          </a:p>
        </p:txBody>
      </p:sp>
      <p:sp>
        <p:nvSpPr>
          <p:cNvPr id="14" name="Text 11"/>
          <p:cNvSpPr/>
          <p:nvPr/>
        </p:nvSpPr>
        <p:spPr>
          <a:xfrm>
            <a:off x="2122170" y="4855488"/>
            <a:ext cx="6250186" cy="7055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แนวคิดเศรษฐกิจพอเพียงถูกนำมาเผยแพร่เป็นนโยบายหลักของประเทศไทย ตั้งแต่ปี พ.ศ. 2540</a:t>
            </a:r>
            <a:endParaRPr lang="en-US" sz="1700" dirty="0"/>
          </a:p>
        </p:txBody>
      </p:sp>
      <p:sp>
        <p:nvSpPr>
          <p:cNvPr id="15" name="Shape 12"/>
          <p:cNvSpPr/>
          <p:nvPr/>
        </p:nvSpPr>
        <p:spPr>
          <a:xfrm>
            <a:off x="1237178" y="6482596"/>
            <a:ext cx="661392" cy="30480"/>
          </a:xfrm>
          <a:prstGeom prst="roundRect">
            <a:avLst>
              <a:gd name="adj" fmla="val 108513"/>
            </a:avLst>
          </a:prstGeom>
          <a:solidFill>
            <a:srgbClr val="D8D4D4"/>
          </a:solidFill>
          <a:ln/>
        </p:spPr>
      </p:sp>
      <p:sp>
        <p:nvSpPr>
          <p:cNvPr id="16" name="Shape 13"/>
          <p:cNvSpPr/>
          <p:nvPr/>
        </p:nvSpPr>
        <p:spPr>
          <a:xfrm>
            <a:off x="771644" y="6249829"/>
            <a:ext cx="496014" cy="496014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</p:sp>
      <p:sp>
        <p:nvSpPr>
          <p:cNvPr id="17" name="Text 14"/>
          <p:cNvSpPr/>
          <p:nvPr/>
        </p:nvSpPr>
        <p:spPr>
          <a:xfrm>
            <a:off x="854333" y="6291143"/>
            <a:ext cx="330637" cy="4133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3</a:t>
            </a:r>
            <a:endParaRPr lang="en-US" sz="2600" dirty="0"/>
          </a:p>
        </p:txBody>
      </p:sp>
      <p:sp>
        <p:nvSpPr>
          <p:cNvPr id="18" name="Text 15"/>
          <p:cNvSpPr/>
          <p:nvPr/>
        </p:nvSpPr>
        <p:spPr>
          <a:xfrm>
            <a:off x="2122170" y="6222206"/>
            <a:ext cx="2756178" cy="344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ความสำคัญ</a:t>
            </a:r>
            <a:endParaRPr lang="en-US" sz="2150" dirty="0"/>
          </a:p>
        </p:txBody>
      </p:sp>
      <p:sp>
        <p:nvSpPr>
          <p:cNvPr id="19" name="Text 16"/>
          <p:cNvSpPr/>
          <p:nvPr/>
        </p:nvSpPr>
        <p:spPr>
          <a:xfrm>
            <a:off x="2122170" y="6698933"/>
            <a:ext cx="6250186" cy="7055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แนวคิดเศรษฐกิจพอเพียงช่วยแก้ปัญหาความยากจนและความเหลื่อมล้ำในสังคมไทย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634133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หลักการสำคัญของปรัชญาเศรษฐกิจพอเพียง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391853"/>
            <a:ext cx="3664863" cy="1669852"/>
          </a:xfrm>
          <a:prstGeom prst="roundRect">
            <a:avLst>
              <a:gd name="adj" fmla="val 2038"/>
            </a:avLst>
          </a:prstGeom>
          <a:solidFill>
            <a:srgbClr val="F2EEEE"/>
          </a:solidFill>
          <a:ln/>
        </p:spPr>
      </p:sp>
      <p:sp>
        <p:nvSpPr>
          <p:cNvPr id="5" name="Text 2"/>
          <p:cNvSpPr/>
          <p:nvPr/>
        </p:nvSpPr>
        <p:spPr>
          <a:xfrm>
            <a:off x="6507004" y="361866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ความพอประมาณ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07004" y="4109085"/>
            <a:ext cx="32112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รู้จักใช้ทรัพยากรอย่างพอเพียง ไม่ฟุ่มเฟือย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1867" y="3391853"/>
            <a:ext cx="3664863" cy="1669852"/>
          </a:xfrm>
          <a:prstGeom prst="roundRect">
            <a:avLst>
              <a:gd name="adj" fmla="val 2038"/>
            </a:avLst>
          </a:prstGeom>
          <a:solidFill>
            <a:srgbClr val="F2EEEE"/>
          </a:solidFill>
          <a:ln/>
        </p:spPr>
      </p:sp>
      <p:sp>
        <p:nvSpPr>
          <p:cNvPr id="8" name="Text 5"/>
          <p:cNvSpPr/>
          <p:nvPr/>
        </p:nvSpPr>
        <p:spPr>
          <a:xfrm>
            <a:off x="10398681" y="361866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ความมีเหตุผล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398681" y="4109085"/>
            <a:ext cx="32112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ตัดสินใจอย่างรอบคอบ พิจารณาผลกระทบทั้งด้านบวกและด้านลบ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90" y="5288518"/>
            <a:ext cx="7556421" cy="1306949"/>
          </a:xfrm>
          <a:prstGeom prst="roundRect">
            <a:avLst>
              <a:gd name="adj" fmla="val 2603"/>
            </a:avLst>
          </a:prstGeom>
          <a:solidFill>
            <a:srgbClr val="F2EEEE"/>
          </a:solidFill>
          <a:ln/>
        </p:spPr>
      </p:sp>
      <p:sp>
        <p:nvSpPr>
          <p:cNvPr id="11" name="Text 8"/>
          <p:cNvSpPr/>
          <p:nvPr/>
        </p:nvSpPr>
        <p:spPr>
          <a:xfrm>
            <a:off x="6507004" y="551533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ภูมิคุ้มกัน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507004" y="6005751"/>
            <a:ext cx="71027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มีการวางแผนและเตรียมพร้อมรับมือกับความเปลี่ยนแปลงต่างๆ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721412"/>
            <a:ext cx="1229153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การประยุกต์ใช้ปรัชญาเศรษฐกิจพอเพียงในชีวิตประจำวัน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997166"/>
            <a:ext cx="299239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การใช้ทรัพยากรอย่างคุ้มค่า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578310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เช่น การประหยัดน้ำ ประหยัดไฟ ใช้ของเก่าให้เกิดประโยชน์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9971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การปลูกผักสวนครัว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578310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สร้างความรับผิดชอบต่อตนเองและสิ่งแวดล้อม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997166"/>
            <a:ext cx="289500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การแบ่งปันสิ่งของกับผู้อื่น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578310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ส่งเสริมความเอื้ออาทรและความร่วมมือในชุมชน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651159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การส่งเสริมปรัชญาเศรษฐกิจพอเพียงในการศึกษาปฐมวัย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664029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5" name="Text 2"/>
          <p:cNvSpPr/>
          <p:nvPr/>
        </p:nvSpPr>
        <p:spPr>
          <a:xfrm>
            <a:off x="878860" y="3706535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530906" y="366402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กิจกรรมการเรียนรู้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530906" y="4154448"/>
            <a:ext cx="29277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เช่น การปลูกต้นไม้ การเลี้ยงสัตว์ การทำอาหาร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4685467" y="3664029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9" name="Text 6"/>
          <p:cNvSpPr/>
          <p:nvPr/>
        </p:nvSpPr>
        <p:spPr>
          <a:xfrm>
            <a:off x="4770537" y="3706535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5422583" y="366402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การจัดกิจกรรม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5422583" y="4154448"/>
            <a:ext cx="29277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เช่น การทำของเล่นจากวัสดุเหลือใช้ การนำของเหลือทิ้งมาใช้ประโยชน์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793790" y="5725120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13" name="Text 10"/>
          <p:cNvSpPr/>
          <p:nvPr/>
        </p:nvSpPr>
        <p:spPr>
          <a:xfrm>
            <a:off x="878860" y="5767626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1530906" y="572512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การสอนเรื่องราว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530906" y="6215539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เกี่ยวกับปรัชญาเศรษฐกิจพอเพียงผ่านนิทาน เรื่องเล่า และเพลง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35184" y="589240"/>
            <a:ext cx="7646432" cy="20056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250"/>
              </a:lnSpc>
              <a:buNone/>
            </a:pPr>
            <a:r>
              <a:rPr lang="en-US" sz="420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กรณีศึกษาประสบการณ์ในการจัดการเรียนการสอนแนวคิดปรัชญาเศรษฐกิจพอเพียง</a:t>
            </a:r>
            <a:endParaRPr lang="en-US" sz="42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184" y="2915722"/>
            <a:ext cx="1069658" cy="157484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625715" y="3129558"/>
            <a:ext cx="2674382" cy="3342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โรงเรียนอนุบาล</a:t>
            </a:r>
            <a:endParaRPr lang="en-US" sz="2100" dirty="0"/>
          </a:p>
        </p:txBody>
      </p:sp>
      <p:sp>
        <p:nvSpPr>
          <p:cNvPr id="6" name="Text 2"/>
          <p:cNvSpPr/>
          <p:nvPr/>
        </p:nvSpPr>
        <p:spPr>
          <a:xfrm>
            <a:off x="7625715" y="3592116"/>
            <a:ext cx="6255901" cy="684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โรงเรียนอนุบาลแห่งหนึ่งได้จัดกิจกรรมการเรียนรู้เกี่ยวกับการปลูกผักสวนครัว</a:t>
            </a:r>
            <a:endParaRPr lang="en-US" sz="16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5184" y="4490561"/>
            <a:ext cx="1069658" cy="157484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625715" y="4704398"/>
            <a:ext cx="2674382" cy="3342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ผลลัพธ์</a:t>
            </a:r>
            <a:endParaRPr lang="en-US" sz="2100" dirty="0"/>
          </a:p>
        </p:txBody>
      </p:sp>
      <p:sp>
        <p:nvSpPr>
          <p:cNvPr id="9" name="Text 4"/>
          <p:cNvSpPr/>
          <p:nvPr/>
        </p:nvSpPr>
        <p:spPr>
          <a:xfrm>
            <a:off x="7625715" y="5166955"/>
            <a:ext cx="6255901" cy="684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เด็กๆ เรียนรู้การใช้ทรัพยากรอย่างคุ้มค่า และมีส่วนร่วมในการดูแลสิ่งแวดล้อม</a:t>
            </a:r>
            <a:endParaRPr lang="en-US" sz="16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5184" y="6065401"/>
            <a:ext cx="1069658" cy="157484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625715" y="6279237"/>
            <a:ext cx="2674382" cy="3342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การประเมิน</a:t>
            </a:r>
            <a:endParaRPr lang="en-US" sz="2100" dirty="0"/>
          </a:p>
        </p:txBody>
      </p:sp>
      <p:sp>
        <p:nvSpPr>
          <p:cNvPr id="12" name="Text 6"/>
          <p:cNvSpPr/>
          <p:nvPr/>
        </p:nvSpPr>
        <p:spPr>
          <a:xfrm>
            <a:off x="7625715" y="6741795"/>
            <a:ext cx="6255901" cy="684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เด็กๆ มีความสุขในการเรียนรู้และมีความตระหนักถึงความสำคัญของการใช้ชีวิตอย่างพอเพียง</a:t>
            </a:r>
            <a:endParaRPr lang="en-US" sz="16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042160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ผลลัพธ์และประโยชน์ที่เด็กปฐมวัยได้รับจากการเรียนรู้ปรัชญาเศรษฐกิจพอเพียง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4508659"/>
            <a:ext cx="7556421" cy="1678781"/>
          </a:xfrm>
          <a:prstGeom prst="roundRect">
            <a:avLst>
              <a:gd name="adj" fmla="val 2027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6287810" y="4516279"/>
            <a:ext cx="75411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6514862" y="4659987"/>
            <a:ext cx="142779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ความรับผิดชอบ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8403908" y="4659987"/>
            <a:ext cx="142398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ความมีเหตุผล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10289143" y="4659987"/>
            <a:ext cx="142398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ความเอื้ออาทร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12174379" y="4659987"/>
            <a:ext cx="142779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ความยั่งยืน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7810" y="5166598"/>
            <a:ext cx="7541181" cy="101322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1" name="Text 8"/>
          <p:cNvSpPr/>
          <p:nvPr/>
        </p:nvSpPr>
        <p:spPr>
          <a:xfrm>
            <a:off x="6514862" y="5310307"/>
            <a:ext cx="1427798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เรียนรู้การดูแลตนเอง</a:t>
            </a: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8403908" y="5310307"/>
            <a:ext cx="142398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ตัดสินใจอย่างรอบคอบ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10289143" y="5310307"/>
            <a:ext cx="142398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แบ่งปันกับผู้อื่น</a:t>
            </a:r>
            <a:endParaRPr lang="en-US" sz="1750" dirty="0"/>
          </a:p>
        </p:txBody>
      </p:sp>
      <p:sp>
        <p:nvSpPr>
          <p:cNvPr id="14" name="Text 11"/>
          <p:cNvSpPr/>
          <p:nvPr/>
        </p:nvSpPr>
        <p:spPr>
          <a:xfrm>
            <a:off x="12174379" y="5310307"/>
            <a:ext cx="1427798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อนุรักษ์ทรัพยากร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240036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สรุปและข้อเสนอแนะ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2288977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80190" y="30827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การส่งเสริม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6280190" y="3573185"/>
            <a:ext cx="360807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การเรียนรู้ปรัชญาเศรษฐกิจพอเพียงในเด็กปฐมวัยเป็นสิ่งสำคัญ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8421" y="2288977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0228421" y="30827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การสนับสนุน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10228421" y="3573185"/>
            <a:ext cx="3608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ควรมีการสนับสนุนจากครอบครัว โรงเรียน และชุมชน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0190" y="4979432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280190" y="577322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C4C4D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การพัฒนา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6280190" y="6263640"/>
            <a:ext cx="360807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การพัฒนาหลักสูตรและกิจกรรมที่เหมาะสมกับเด็ก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390</Words>
  <Application>Microsoft Office PowerPoint</Application>
  <PresentationFormat>Custom</PresentationFormat>
  <Paragraphs>68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Crimson Pro Semi Bold</vt:lpstr>
      <vt:lpstr>Heebo</vt:lpstr>
      <vt:lpstr>Heebo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SSRU-PC</cp:lastModifiedBy>
  <cp:revision>1</cp:revision>
  <dcterms:created xsi:type="dcterms:W3CDTF">2025-03-21T04:04:34Z</dcterms:created>
  <dcterms:modified xsi:type="dcterms:W3CDTF">2025-03-21T04:05:07Z</dcterms:modified>
</cp:coreProperties>
</file>