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65" r:id="rId5"/>
    <p:sldId id="26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3505-9C03-4FAA-808C-722AFE07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There are two types of football agent.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C604-9A3E-4B41-ADF4-3A4228B5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Registered</a:t>
            </a:r>
          </a:p>
          <a:p>
            <a:pPr marL="578358" lvl="1" indent="-285750"/>
            <a:r>
              <a:rPr lang="en-US" sz="3200" dirty="0">
                <a:solidFill>
                  <a:srgbClr val="FF0000"/>
                </a:solidFill>
              </a:rPr>
              <a:t>With FIFA</a:t>
            </a:r>
          </a:p>
          <a:p>
            <a:pPr marL="578358" lvl="1" indent="-285750"/>
            <a:r>
              <a:rPr lang="en-US" sz="3200" dirty="0">
                <a:solidFill>
                  <a:srgbClr val="FF0000"/>
                </a:solidFill>
              </a:rPr>
              <a:t>With domestic Football Association.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Non- registered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90356-DB43-4249-808B-76C5ACFC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4" y="4045717"/>
            <a:ext cx="5732929" cy="21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A213-2FF3-4215-A3B0-195DB248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36730"/>
            <a:ext cx="10058400" cy="1450757"/>
          </a:xfrm>
        </p:spPr>
        <p:txBody>
          <a:bodyPr/>
          <a:lstStyle/>
          <a:p>
            <a:pPr algn="ctr"/>
            <a:r>
              <a: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เงินในกระบวนการซื้อขายนักกีฬาฟุตบอล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005758B-71D8-44EB-B567-94A87F01D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8" y="1314027"/>
            <a:ext cx="11815823" cy="4934373"/>
          </a:xfrm>
        </p:spPr>
      </p:pic>
    </p:spTree>
    <p:extLst>
      <p:ext uri="{BB962C8B-B14F-4D97-AF65-F5344CB8AC3E}">
        <p14:creationId xmlns:p14="http://schemas.microsoft.com/office/powerpoint/2010/main" val="91023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212E-8D71-43B0-AC66-765A5236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15632"/>
            <a:ext cx="10058400" cy="1450757"/>
          </a:xfrm>
        </p:spPr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เอเจ้นท์ที่ได้รับใบอนุญาต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0C15-C073-41A1-B8D1-1F9E77973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Registered Football Agent (often called a “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licensed football agent” or “intermediary</a:t>
            </a:r>
            <a:r>
              <a:rPr lang="en-US" sz="2800" dirty="0"/>
              <a:t>”)</a:t>
            </a:r>
            <a:r>
              <a:rPr lang="th-TH" sz="2800" dirty="0"/>
              <a:t> คือบุคคลที่ได้รับอนุญาตอย่างเป็นทางการ โดยองค์กรที่กำกับดูแล เช่น </a:t>
            </a:r>
            <a:r>
              <a:rPr lang="en-US" sz="2800" dirty="0"/>
              <a:t>FIFA </a:t>
            </a:r>
            <a:r>
              <a:rPr lang="th-TH" sz="2800" dirty="0"/>
              <a:t>หรือ สมาคมฟุตบอลแห่งประเทศนั้นๆ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4B0B0-3191-4F13-8962-A162188CD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34" y="3475333"/>
            <a:ext cx="2895600" cy="3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1562-4407-4854-AADA-189FDB7E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Who is FIFA Players’ Agent?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C03CF-7FE1-4E1A-BF86-EEA27186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555653" cy="376089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3200" dirty="0"/>
              <a:t>Pass an examination </a:t>
            </a:r>
            <a:r>
              <a:rPr lang="en-US" sz="3200" dirty="0">
                <a:solidFill>
                  <a:srgbClr val="FF0000"/>
                </a:solidFill>
              </a:rPr>
              <a:t>75% </a:t>
            </a:r>
            <a:r>
              <a:rPr lang="en-US" sz="3200" dirty="0"/>
              <a:t>from </a:t>
            </a:r>
            <a:r>
              <a:rPr lang="en-US" sz="3200" dirty="0">
                <a:solidFill>
                  <a:srgbClr val="FFC000"/>
                </a:solidFill>
              </a:rPr>
              <a:t>20 multiple-choice questions.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3200" dirty="0"/>
              <a:t>Guarantee by Local football association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3200" dirty="0"/>
              <a:t>Bank guarantee </a:t>
            </a:r>
            <a:r>
              <a:rPr lang="en-US" sz="3200" dirty="0">
                <a:solidFill>
                  <a:srgbClr val="00B050"/>
                </a:solidFill>
              </a:rPr>
              <a:t>CHF100,000</a:t>
            </a:r>
            <a:r>
              <a:rPr lang="th-TH" sz="3200" dirty="0">
                <a:solidFill>
                  <a:srgbClr val="00B050"/>
                </a:solidFill>
              </a:rPr>
              <a:t> </a:t>
            </a:r>
            <a:r>
              <a:rPr lang="th-TH" sz="3200" dirty="0">
                <a:solidFill>
                  <a:schemeClr val="tx1"/>
                </a:solidFill>
              </a:rPr>
              <a:t>หรือ</a:t>
            </a:r>
            <a:r>
              <a:rPr lang="th-TH" sz="3200" dirty="0">
                <a:solidFill>
                  <a:srgbClr val="00B050"/>
                </a:solidFill>
              </a:rPr>
              <a:t> </a:t>
            </a:r>
            <a:r>
              <a:rPr lang="th-TH" sz="3200" dirty="0">
                <a:solidFill>
                  <a:schemeClr val="tx1"/>
                </a:solidFill>
              </a:rPr>
              <a:t>ประมาณ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th-TH" sz="3200" b="1" dirty="0">
                <a:solidFill>
                  <a:srgbClr val="7030A0"/>
                </a:solidFill>
              </a:rPr>
              <a:t>3,716,000 บาท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21488-402B-4A77-9063-D882CD390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069" y="2624669"/>
            <a:ext cx="3615264" cy="36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971C-A17E-4FA4-87E1-B664ED0F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คุณสมบัติของผู้ที่ต้องการขอใบอนุญาต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FIFA Agent (Eligibility Requirement)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9DAC-0BCC-4E5F-91F7-816A245A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292599"/>
          </a:xfrm>
        </p:spPr>
        <p:txBody>
          <a:bodyPr>
            <a:normAutofit fontScale="77500" lnSpcReduction="20000"/>
          </a:bodyPr>
          <a:lstStyle/>
          <a:p>
            <a:pPr algn="l" fontAlgn="base">
              <a:lnSpc>
                <a:spcPct val="150000"/>
              </a:lnSpc>
            </a:pPr>
            <a:r>
              <a:rPr lang="en-US" sz="3400" b="1" dirty="0">
                <a:solidFill>
                  <a:srgbClr val="00B050"/>
                </a:solidFill>
                <a:latin typeface="cs_prajadregular"/>
              </a:rPr>
              <a:t>A</a:t>
            </a:r>
            <a:r>
              <a:rPr lang="en-US" sz="3400" b="1" i="0" dirty="0">
                <a:solidFill>
                  <a:srgbClr val="00B050"/>
                </a:solidFill>
                <a:effectLst/>
                <a:latin typeface="cs_prajadregular"/>
              </a:rPr>
              <a:t>) </a:t>
            </a:r>
            <a:r>
              <a:rPr lang="th-TH" sz="3400" b="1" i="0" dirty="0">
                <a:solidFill>
                  <a:srgbClr val="00B050"/>
                </a:solidFill>
                <a:effectLst/>
                <a:latin typeface="cs_prajadregular"/>
              </a:rPr>
              <a:t>คุณสมบัติ ณ วันที่ยื่นใบสมัคร</a:t>
            </a:r>
            <a:br>
              <a:rPr lang="th-TH" sz="3400" b="0" i="0" dirty="0">
                <a:solidFill>
                  <a:srgbClr val="0C3B5D"/>
                </a:solidFill>
                <a:effectLst/>
                <a:latin typeface="cs_prajadregular"/>
              </a:rPr>
            </a:br>
            <a: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  <a:t>- ไม่เคยได้รับโทษในคดีอาญา</a:t>
            </a:r>
            <a:b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</a:br>
            <a: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  <a:t>- ไม่เคยถูกลงโทษห้ามยุ่งเกี่ยวกับกิจกรรมกีฬาจากองค์กรกีฬาใดเป็นเวลามากกว่า 2 ปี อันเนื่องมาจากละเมิดกฎระเบียบและจริยธรรมทางวิชาชีพ</a:t>
            </a:r>
            <a:b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</a:br>
            <a: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  <a:t>- ไม่เป็นพนักงานของ 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cs_prajadregular"/>
              </a:rPr>
              <a:t>FIFA, </a:t>
            </a:r>
            <a: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  <a:t>สหพันธ์ฟุตบอลของทวีป, สมาคมกีฬาฟุตบอลของประเทศต่างๆ, ฟุตบอลลีก, สโมสรฟุตบอล รวมถึง องค์กรใดๆก็ตามที่เกี่ยวข้องกับหน่วยงานข้างต้นทั้งทางตรงและทางอ้อม</a:t>
            </a:r>
            <a:b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</a:br>
            <a: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  <a:t>- ไม่เป็นผู้ที่มีผลประโยชน์ใดๆ ที่เกี่ยวข้องกับ สโมสร, อคาเดมี</a:t>
            </a:r>
            <a:r>
              <a:rPr lang="th-TH" sz="3600" dirty="0">
                <a:solidFill>
                  <a:schemeClr val="tx1"/>
                </a:solidFill>
                <a:latin typeface="cs_prajadregular"/>
              </a:rPr>
              <a:t>่</a:t>
            </a:r>
            <a:r>
              <a:rPr lang="th-TH" sz="3600" b="0" i="0" dirty="0">
                <a:solidFill>
                  <a:schemeClr val="tx1"/>
                </a:solidFill>
                <a:effectLst/>
                <a:latin typeface="cs_prajadregular"/>
              </a:rPr>
              <a:t> และ ฟุตบอลลีก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8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971C-A17E-4FA4-87E1-B664ED0F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คุณสมบัติของผู้ที่ต้องการขอใบอนุญาต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FIFA Agent (Eligibility Requirement)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99DAC-0BCC-4E5F-91F7-816A245A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0"/>
            <a:ext cx="7640320" cy="4292599"/>
          </a:xfrm>
        </p:spPr>
        <p:txBody>
          <a:bodyPr>
            <a:normAutofit fontScale="77500" lnSpcReduction="20000"/>
          </a:bodyPr>
          <a:lstStyle/>
          <a:p>
            <a:pPr algn="l" fontAlgn="base">
              <a:lnSpc>
                <a:spcPct val="120000"/>
              </a:lnSpc>
            </a:pPr>
            <a:r>
              <a:rPr lang="en-US" sz="4000" dirty="0">
                <a:solidFill>
                  <a:srgbClr val="7030A0"/>
                </a:solidFill>
                <a:latin typeface="cs_prajadregular"/>
              </a:rPr>
              <a:t>B</a:t>
            </a:r>
            <a:r>
              <a:rPr lang="en-US" sz="4000" b="0" i="0" dirty="0">
                <a:solidFill>
                  <a:srgbClr val="7030A0"/>
                </a:solidFill>
                <a:effectLst/>
                <a:latin typeface="cs_prajadregular"/>
              </a:rPr>
              <a:t>) </a:t>
            </a:r>
            <a:r>
              <a:rPr lang="th-TH" sz="4000" b="0" i="0" dirty="0">
                <a:solidFill>
                  <a:srgbClr val="7030A0"/>
                </a:solidFill>
                <a:effectLst/>
                <a:latin typeface="cs_prajadregular"/>
              </a:rPr>
              <a:t>ไม่เคยตรวจพบว่าทำหน้าที่เอเจ้นท์โดยไม่มีใบอนุญาตในช่วง 24 เดือนที่ผ่านมาก่อนยื่นใบสมัคร</a:t>
            </a:r>
          </a:p>
          <a:p>
            <a:pPr algn="l" fontAlgn="base">
              <a:lnSpc>
                <a:spcPct val="120000"/>
              </a:lnSpc>
            </a:pPr>
            <a:r>
              <a:rPr lang="en-US" sz="4000" b="0" i="0" dirty="0">
                <a:solidFill>
                  <a:srgbClr val="0C3B5D"/>
                </a:solidFill>
                <a:effectLst/>
                <a:latin typeface="cs_prajadregular"/>
              </a:rPr>
              <a:t>C) </a:t>
            </a:r>
            <a:r>
              <a:rPr lang="th-TH" sz="4000" b="0" i="0" dirty="0">
                <a:solidFill>
                  <a:srgbClr val="0C3B5D"/>
                </a:solidFill>
                <a:effectLst/>
                <a:latin typeface="cs_prajadregular"/>
              </a:rPr>
              <a:t>ไม่เป็นบุคคลล้มละลาย หรือ เป็นผู้ถือหุ้นใหญ่ หรือ กรรมการของบริษัทในองค์กรที่ถูกฟ้องล้มละลาย ในช่วง 5 ปีที่ผ่านมา</a:t>
            </a:r>
          </a:p>
          <a:p>
            <a:pPr algn="l" fontAlgn="base">
              <a:lnSpc>
                <a:spcPct val="120000"/>
              </a:lnSpc>
            </a:pPr>
            <a:r>
              <a:rPr lang="en-US" sz="4000" b="0" i="0" dirty="0">
                <a:solidFill>
                  <a:schemeClr val="accent3"/>
                </a:solidFill>
                <a:effectLst/>
                <a:latin typeface="cs_prajadregular"/>
              </a:rPr>
              <a:t>D) </a:t>
            </a:r>
            <a:r>
              <a:rPr lang="th-TH" sz="4000" b="0" i="0" dirty="0">
                <a:solidFill>
                  <a:schemeClr val="accent3"/>
                </a:solidFill>
                <a:effectLst/>
                <a:latin typeface="cs_prajadregular"/>
              </a:rPr>
              <a:t>ไม่เป็นผู้ที่มีผลประโยชน์หรือส่วนเกี่ยวข้องกับการพนันกีฬาทุกชนิดในช่วง 12 เดือนที่ผ่านมา</a:t>
            </a:r>
          </a:p>
          <a:p>
            <a:pPr algn="l" fontAlgn="base">
              <a:lnSpc>
                <a:spcPct val="150000"/>
              </a:lnSpc>
            </a:pPr>
            <a:br>
              <a:rPr lang="th-TH" sz="3400" b="0" i="0" dirty="0">
                <a:solidFill>
                  <a:srgbClr val="0C3B5D"/>
                </a:solidFill>
                <a:effectLst/>
                <a:latin typeface="cs_prajadregular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99225-495C-4D71-9F46-ED517A24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0" y="2832013"/>
            <a:ext cx="3318933" cy="24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3505-9C03-4FAA-808C-722AFE07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There are two types of football agent.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C604-9A3E-4B41-ADF4-3A4228B5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Registered</a:t>
            </a:r>
          </a:p>
          <a:p>
            <a:pPr marL="578358" lvl="1" indent="-285750"/>
            <a:r>
              <a:rPr lang="en-US" sz="3200" dirty="0"/>
              <a:t>With FIFA</a:t>
            </a:r>
          </a:p>
          <a:p>
            <a:pPr marL="578358" lvl="1" indent="-285750"/>
            <a:r>
              <a:rPr lang="en-US" sz="3200" dirty="0"/>
              <a:t>With domestic Football Association.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Non- registered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90356-DB43-4249-808B-76C5ACFC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4" y="4045717"/>
            <a:ext cx="5732929" cy="21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E5B3-C7FC-4C3E-80A3-DF9B24DA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marR="0" lvl="0" indent="-45720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Non- registered football agent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E96A-A0C9-40A5-B9F3-8993E5FDF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dirty="0"/>
              <a:t>ครอบครัว คู่สมรส พี่น้อง พ่อแม่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dirty="0"/>
              <a:t>นักกฏหมาย ทนาย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dirty="0"/>
              <a:t>นักบัญชี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BB686-016E-41DC-9A78-7E24BA8C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143" y="2760133"/>
            <a:ext cx="6181224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8C39C-145F-4898-B07E-FBC1D03A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7" y="267026"/>
            <a:ext cx="11075699" cy="2120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3AE1F-37A4-48C0-B4AE-AA59E6DC0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6" y="2300835"/>
            <a:ext cx="11266600" cy="1128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90FA5-9A80-4A94-BFBD-FBF452D61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8" y="3678354"/>
            <a:ext cx="11513063" cy="1128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2BBDF0-27E8-4946-A88E-5D0657C72A22}"/>
              </a:ext>
            </a:extLst>
          </p:cNvPr>
          <p:cNvSpPr txBox="1"/>
          <p:nvPr/>
        </p:nvSpPr>
        <p:spPr>
          <a:xfrm>
            <a:off x="1024465" y="5055873"/>
            <a:ext cx="10143067" cy="95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Previously, anyone could act as an agent, but FIFA reintroduced the licensing system in January 2023 to ensure agents meet professional and ethical standards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5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C10A-4F3C-4084-B57A-B72B8975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n-lt"/>
              </a:rPr>
              <a:t>Capping the commission on transfer fees and salaries</a:t>
            </a:r>
            <a:r>
              <a:rPr lang="th-TH" sz="3200" dirty="0">
                <a:latin typeface="+mn-lt"/>
              </a:rPr>
              <a:t>.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2D372-A643-4108-8388-057262C71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200" dirty="0"/>
              <a:t>      ก่อนหน้านี้ เอเจ้นท์สามารถเรียกเก็บค่าธรรมเนียมในอัตราสูง และบางครั้งได้รับค่าคอมมิชชั่นจำนวนมากจากเงินเดือนของนักเตะและค่าธรรมเนียมการย้ายทีม</a:t>
            </a:r>
            <a:br>
              <a:rPr lang="th-TH" sz="3200" dirty="0"/>
            </a:br>
            <a:r>
              <a:rPr lang="th-TH" sz="3200" dirty="0"/>
              <a:t>แต่ปัจจุบัน </a:t>
            </a:r>
            <a:r>
              <a:rPr lang="en-US" sz="3200" dirty="0"/>
              <a:t>FIFA </a:t>
            </a:r>
            <a:r>
              <a:rPr lang="th-TH" sz="3200" dirty="0"/>
              <a:t>ได้กำหนดเพดานค่าคอมมิชชั่นไว้ เช่น: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B050"/>
                </a:solidFill>
              </a:rPr>
              <a:t>สูงสุด 3%</a:t>
            </a:r>
            <a:r>
              <a:rPr lang="th-TH" sz="3200" dirty="0"/>
              <a:t> ของเงินเดือนนักเตะ (หากเอเจ้นท์เป็นตัวแทนของนักเตะ)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/>
                </a:solidFill>
              </a:rPr>
              <a:t>สูงสุด 5%</a:t>
            </a:r>
            <a:r>
              <a:rPr lang="th-TH" sz="3200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ของเงินเดือนนักเตะ (หากนักเตะมีรายได้ต่ำกว่า 200,000 ดอลลาร์ต่อปี)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B0F0"/>
                </a:solidFill>
              </a:rPr>
              <a:t>สูงสุด 10%</a:t>
            </a:r>
            <a:r>
              <a:rPr lang="th-TH" sz="3200" dirty="0">
                <a:solidFill>
                  <a:srgbClr val="00B0F0"/>
                </a:solidFill>
              </a:rPr>
              <a:t> </a:t>
            </a:r>
            <a:r>
              <a:rPr lang="th-TH" sz="3200" dirty="0"/>
              <a:t>ของค่าธรรมเนียมการย้ายทีม (หากเอเจ้นท์เป็นตัวแทนของสโมสรที่ขายนักเตะ)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071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{2EE75235-A94D-47C0-9742-4383DA84650F}tf56160789_win32</Template>
  <TotalTime>17581</TotalTime>
  <Words>472</Words>
  <Application>Microsoft Office PowerPoint</Application>
  <PresentationFormat>แบบจอกว้าง</PresentationFormat>
  <Paragraphs>34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Century Gothic</vt:lpstr>
      <vt:lpstr>cs_prajadregular</vt:lpstr>
      <vt:lpstr>Franklin Gothic Book</vt:lpstr>
      <vt:lpstr>Custom</vt:lpstr>
      <vt:lpstr>There are two types of football agent.</vt:lpstr>
      <vt:lpstr>เอเจ้นท์ที่ได้รับใบอนุญาต </vt:lpstr>
      <vt:lpstr>Who is FIFA Players’ Agent?</vt:lpstr>
      <vt:lpstr>คุณสมบัติของผู้ที่ต้องการขอใบอนุญาต FIFA Agent (Eligibility Requirement)</vt:lpstr>
      <vt:lpstr>คุณสมบัติของผู้ที่ต้องการขอใบอนุญาต FIFA Agent (Eligibility Requirement)</vt:lpstr>
      <vt:lpstr>There are two types of football agent.</vt:lpstr>
      <vt:lpstr>Non- registered football agent</vt:lpstr>
      <vt:lpstr>งานนำเสนอ PowerPoint</vt:lpstr>
      <vt:lpstr>Capping the commission on transfer fees and salaries.</vt:lpstr>
      <vt:lpstr>เงินในกระบวนการซื้อขายนักกีฬาฟุตบอล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Parinya Kwanmuangvanich</dc:creator>
  <cp:lastModifiedBy>Admin</cp:lastModifiedBy>
  <cp:revision>44</cp:revision>
  <dcterms:created xsi:type="dcterms:W3CDTF">2025-01-30T09:24:27Z</dcterms:created>
  <dcterms:modified xsi:type="dcterms:W3CDTF">2025-09-05T08:19:54Z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