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2" r:id="rId2"/>
    <p:sldId id="303" r:id="rId3"/>
    <p:sldId id="311" r:id="rId4"/>
    <p:sldId id="257" r:id="rId5"/>
    <p:sldId id="258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2" r:id="rId20"/>
    <p:sldId id="287" r:id="rId21"/>
    <p:sldId id="305" r:id="rId22"/>
    <p:sldId id="306" r:id="rId23"/>
    <p:sldId id="304" r:id="rId24"/>
    <p:sldId id="307" r:id="rId25"/>
    <p:sldId id="308" r:id="rId26"/>
    <p:sldId id="310" r:id="rId27"/>
    <p:sldId id="309" r:id="rId28"/>
    <p:sldId id="271" r:id="rId29"/>
    <p:sldId id="273" r:id="rId3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32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704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707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215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792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7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98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40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75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658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04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F7AE3-96B9-4EB8-8CA3-7E6741D8138C}" type="datetimeFigureOut">
              <a:rPr lang="th-TH" smtClean="0"/>
              <a:t>22/07/67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90AE-9C79-4218-98F0-6A1F5DE972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5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i="1" dirty="0">
                <a:cs typeface="TH SarabunPSK" pitchFamily="34" charset="-34"/>
              </a:rPr>
              <a:t>วาดเส้นพื้นฐานเพื่องานออกแบบ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latin typeface="TH SarabunPSK" pitchFamily="34" charset="-34"/>
                <a:cs typeface="TH SarabunPSK" pitchFamily="34" charset="-34"/>
              </a:rPr>
              <a:t>Basic Drawing for Design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562285235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1.3  หุ่นนิ่งรูปทรงเรขาคณิต</a:t>
            </a:r>
            <a:endParaRPr lang="th-TH" sz="2800" b="1" dirty="0"/>
          </a:p>
        </p:txBody>
      </p:sp>
      <p:pic>
        <p:nvPicPr>
          <p:cNvPr id="3074" name="Picture 2" descr="ผลการค้นหารูปภาพสำหรับ still life draw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98" y="1825625"/>
            <a:ext cx="59878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4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 การเขียนภาพคน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การเขียนภาพคน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human drawing)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หมายถึง การเขียนภาพคนที่มีต้นแบบจากคนจริง จากภาพถ่าย หรือจากจินตนาการ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การเขียนภาพคน จำแนกประเภทตามรูปแบบภายนอกที่ปรากฏ ได้ดังนี้  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การวาดภาพคนเหมือน หรือ การเขียนภาพคนครึ่งตัว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(portrait)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 การวาดเส้นคนเต็มตัว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(figure)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การวาดภาพนู้ด หรือ การวาดภาพคนเปลือย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(nude)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69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2.1 การวาดภาพคนเหมือน หรือ การเขียนภาพคนครึ่งตัว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098" name="Picture 2" descr="ผลการค้นหารูปภาพสำหรับ portrait draw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43" y="1825625"/>
            <a:ext cx="32983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2.2  การวาดเส้นคนเต็มตัว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122" name="Picture 2" descr="ผลการค้นหารูปภาพสำหรับ drawing manga fig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2301081"/>
            <a:ext cx="56864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8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2.3 การวาดภาพนู้ด หรือ การวาดภาพคนเปลือย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146" name="Picture 2" descr="ผลการค้นหารูปภาพสำหรับ drawing nu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64" y="1825625"/>
            <a:ext cx="32618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3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  การวาดภาพทิวทัศน์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การวาดเส้นภาพทิวทัศน์ 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landscape)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 การเขียนภาพบริเวณภายนอกที่อยู่อาศัย สภาพแวดล้อมต่าง ๆ  ไม่ว่าจะเป็น อาคารสถานที่ต่าง ๆ ธรรมชาติรอบตัว เช่น ภูเขา ต้นไม้ ทะเล น้ำตก เป็นต้น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การวาดเส้นภาพทิวทัศน์นั้น ผู้ศึกษาจะต้องเรียนรู้และมีความเข้าใจในหลักของทัศนมิติ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Perspective)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ทัศนียภาพ ให้ดีก่อนจึงจะสามารถถ่ายทอดผลงานออกมาได้อย่างถูกต้อง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เพื่อให้ภาพเขียนเกิดความสมจริง มีมิติ ความลึกอยู่ภายใน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การเขียนภาพทิวทัศน์ โดยทั่วไปแบ่งออกเป็น 3 ประเภท ดังนี้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3.1   การวาดเส้นภาพทิวทัศน์บก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(Landscape)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3.2   การวาดเส้นภาพทิวทัศน์ทะเล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(Seascape)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3.3   การวาดเส้นภาพทิวทัศน์สิ่งก่อสร้าง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(Structural Landscape)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892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3.1   การวาดเส้นภาพทิวทัศน์บก</a:t>
            </a:r>
            <a:endParaRPr lang="th-TH" b="1" dirty="0"/>
          </a:p>
        </p:txBody>
      </p:sp>
      <p:pic>
        <p:nvPicPr>
          <p:cNvPr id="7170" name="Picture 2" descr="ผลการค้นหารูปภาพสำหรับ drawing landsca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74" y="1825625"/>
            <a:ext cx="54482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8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3.2   การวาดเส้นภาพทิวทัศน์ทะเล</a:t>
            </a:r>
            <a:endParaRPr lang="th-TH" sz="2800" b="1" dirty="0"/>
          </a:p>
        </p:txBody>
      </p:sp>
      <p:pic>
        <p:nvPicPr>
          <p:cNvPr id="8194" name="Picture 2" descr="ผลการค้นหารูปภาพสำหรับ drawing seascape art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470944"/>
            <a:ext cx="45593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7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3.3   การวาดเส้นภาพทิวทัศน์สิ่งก่อสร้าง</a:t>
            </a:r>
            <a:endParaRPr lang="th-TH" sz="2800" b="1" dirty="0"/>
          </a:p>
        </p:txBody>
      </p:sp>
      <p:pic>
        <p:nvPicPr>
          <p:cNvPr id="9220" name="Picture 4" descr="ผลการค้นหารูปภาพสำหรับ drawing cityscape art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61" y="1825625"/>
            <a:ext cx="58032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1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  การวาดภาพสัตว์</a:t>
            </a:r>
            <a:endParaRPr lang="th-T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AAD0-64EA-0B47-458A-E3CCE5F7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การวาดภาพสัตว์นั้นถือว่าเป็นเรื่องที่ท้าทายมากสำหรับนักวาดภาพ เพราะต้องมีความเข้าใจในกายวิภาคสัตว์ (โครงสร้างและกล้ามเนื้อ) เป็นอย่างดี รวมถึงต้องสังเกตรายละเอียดและจุดเด่นของสัตว์เหล่านั้น ซึ่งสัตว์แต่ละตัวจะมีเอกลักษณ์เฉพาะตัวที่ไม่เหมือนกัน เพื่อให้ผู้ชมสามารถรับรู้ได้ทันทีว่าเป็นตัวอะไร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การเขียนภาพสัตว์เป็นการถ่ายทอดความงามของสัตว์ชนิดต่างๆ ซึ่งแบ่งออกได้ 4 ประเภท คือ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4.1 สัตว์บก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4.2 สัตว์น้ำ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4.3 สัตว์ครึ่งบกครึ่งน้ำ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4.4 สัตว์ปีก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6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ildren graffiti wall draw drawing">
            <a:extLst>
              <a:ext uri="{FF2B5EF4-FFF2-40B4-BE49-F238E27FC236}">
                <a16:creationId xmlns:a16="http://schemas.microsoft.com/office/drawing/2014/main" id="{02A83032-65A6-0A39-433C-C5D419EC1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90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298" name="Freeform: Shape 1229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300" name="Freeform: Shape 1229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th-TH" sz="3400" b="1" i="1">
                <a:cs typeface="TH SarabunPSK" pitchFamily="34" charset="-34"/>
              </a:rPr>
              <a:t>ความหมาย</a:t>
            </a:r>
          </a:p>
        </p:txBody>
      </p:sp>
      <p:sp>
        <p:nvSpPr>
          <p:cNvPr id="12302" name="Rectangle 1230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04" name="Rectangle 1230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904" y="2522949"/>
            <a:ext cx="5065776" cy="39248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าดเส้นเป็นวิธีการสื่อความหมายทางการเห็นขั้นแรกสุดของมนุษย์โดยใช้เครื่องมือที่สามารถหาได้ใกล้ตัว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วาดเส้น เป็นคำผสมซึ่งพอจะแยกความหมายได้เป็น 2 คำ คือ ๑) วาด เป็นการกระทำให้เกิดภาพ โดยใช้มือจับอุปกรณ์ ขีด เขียน ถู ไถ ฯลฯ และ ๒) เส้น เป็นวัตถุ สิ่งของหรือรอย ที่มีลักษณะยาวมากกว่าความหนา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พจนานุกรมศัพท์ศิลปะ (๒๕๓๐) ให้ความหมาย วาดเส้น คือ ภาพวาดเส้น ภาพซึ่งวาดเป็นเส้น อาจเป็นเพียงเส้นร่าง หรือแต่งเติมด้วยสีเพื่อสร้างแสงเงา การสร้างภาพด้วยวิธีนี้ให้ผลได้หลายลักษณะตามแต่เจตนาหรือจุดประสงค์ของศิลปิน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สุชาติ เถาทอง (๒๕๓๖) ให้ความหมาย วาดเส้น คือ วิธีการสร้างงานศิลปะวิธีหนึ่ง โดยการวาด เขียน ขีด ลาก ปาด ป้าย ฯลฯ เพื่อสร้างมิติลวง (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pictorial space)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บนวัสดุที่มีพื้นผิวระนาบ ๒ มิติ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4.1 สัตว์บก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335B6E-36BA-E12A-8C26-76CDAF7EA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1986756"/>
            <a:ext cx="4762500" cy="402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EB2D0-D720-19FD-D8F1-B93CFAA654E4}"/>
              </a:ext>
            </a:extLst>
          </p:cNvPr>
          <p:cNvSpPr txBox="1"/>
          <p:nvPr/>
        </p:nvSpPr>
        <p:spPr>
          <a:xfrm>
            <a:off x="8847558" y="4384615"/>
            <a:ext cx="25062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ชื่อภาพ</a:t>
            </a:r>
          </a:p>
          <a:p>
            <a:r>
              <a:rPr lang="en-US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Dürer's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Rhinoceros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https://en.wikipedia.org/wiki/D%C3%BCrer%27s_Rhinoceros</a:t>
            </a:r>
          </a:p>
        </p:txBody>
      </p:sp>
    </p:spTree>
    <p:extLst>
      <p:ext uri="{BB962C8B-B14F-4D97-AF65-F5344CB8AC3E}">
        <p14:creationId xmlns:p14="http://schemas.microsoft.com/office/powerpoint/2010/main" val="75524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4.2 สัตว์น้ำ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EB2D0-D720-19FD-D8F1-B93CFAA654E4}"/>
              </a:ext>
            </a:extLst>
          </p:cNvPr>
          <p:cNvSpPr txBox="1"/>
          <p:nvPr/>
        </p:nvSpPr>
        <p:spPr>
          <a:xfrm>
            <a:off x="8847558" y="4545747"/>
            <a:ext cx="25062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ชื่อภาพ </a:t>
            </a:r>
          </a:p>
          <a:p>
            <a:r>
              <a:rPr lang="en-US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kateryna_lysenko_art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https://www.instagram.com/p/CWN_9pdMhIE/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D46AD3-A88C-C89D-32F8-B0C3F1656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4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4.2 สัตว์ครึ่งบกครึ่งน้ำ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EB2D0-D720-19FD-D8F1-B93CFAA654E4}"/>
              </a:ext>
            </a:extLst>
          </p:cNvPr>
          <p:cNvSpPr txBox="1"/>
          <p:nvPr/>
        </p:nvSpPr>
        <p:spPr>
          <a:xfrm>
            <a:off x="8847558" y="4076839"/>
            <a:ext cx="250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ชื่อภาพ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GEORGINA'S DIARY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https://www.darwinfoundation.org/en/news/all-news-stories/georgina-s-diary/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247967-4B07-D195-A374-AF251117B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354" y="1664493"/>
            <a:ext cx="65042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25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4.4 สัตว์ปีก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10CAE2-2BF5-7813-81F1-5229B4A41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041" y="1970607"/>
            <a:ext cx="7092011" cy="3730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419E2-3009-0ED6-D32B-28FBF115AB63}"/>
              </a:ext>
            </a:extLst>
          </p:cNvPr>
          <p:cNvSpPr txBox="1"/>
          <p:nvPr/>
        </p:nvSpPr>
        <p:spPr>
          <a:xfrm>
            <a:off x="8847558" y="3179704"/>
            <a:ext cx="2506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ชื่อภาพ</a:t>
            </a:r>
          </a:p>
          <a:p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Vintage engrave isolated parrot set illustration ink sketch. Parakeet background bird art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https://stock.adobe.com/th/search?k=bird+drawing&amp;asset_id=518057046</a:t>
            </a:r>
          </a:p>
        </p:txBody>
      </p:sp>
    </p:spTree>
    <p:extLst>
      <p:ext uri="{BB962C8B-B14F-4D97-AF65-F5344CB8AC3E}">
        <p14:creationId xmlns:p14="http://schemas.microsoft.com/office/powerpoint/2010/main" val="180725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วัสดุ อุปกรณ์ และเทคนิคงานวาดเส้น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AAD0-64EA-0B47-458A-E3CCE5F7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dirty="0"/>
              <a:t>1.  กระดานรองเขียน (</a:t>
            </a:r>
            <a:r>
              <a:rPr lang="en-US" dirty="0"/>
              <a:t>DRAWING BOARD)</a:t>
            </a:r>
            <a:r>
              <a:rPr lang="th-TH" dirty="0"/>
              <a:t> ขนาดประมาณ 40 </a:t>
            </a:r>
            <a:r>
              <a:rPr lang="en-US" dirty="0"/>
              <a:t>x 60 </a:t>
            </a:r>
            <a:r>
              <a:rPr lang="th-TH" dirty="0"/>
              <a:t>ซม.(</a:t>
            </a:r>
            <a:r>
              <a:rPr lang="en-US" dirty="0"/>
              <a:t>A2) </a:t>
            </a:r>
            <a:r>
              <a:rPr lang="th-TH" dirty="0"/>
              <a:t>ควรเป็นกระดานที่มีพื้นผิวเรียบ มีน้ำหนักเบาสะดวกแก่การพกพา ขนาดใหญ่กว่ากระดาษเล็กน้อย เมื่อหนีบกระดาษติดกับกระดานแล้ว กระดาษไม่ควรเกินออกมานอกกระดาน เพราะกระดาษส่วนที่เกินออกมาจะเกิดการยับ และเสียหายได้ง่าย</a:t>
            </a:r>
          </a:p>
          <a:p>
            <a:pPr marL="0" indent="0">
              <a:buNone/>
            </a:pPr>
            <a:r>
              <a:rPr lang="th-TH" dirty="0"/>
              <a:t>2.  กระดาษ (</a:t>
            </a:r>
            <a:r>
              <a:rPr lang="en-US" dirty="0"/>
              <a:t>PAPER)</a:t>
            </a:r>
            <a:r>
              <a:rPr lang="th-TH" dirty="0"/>
              <a:t> สำหรับวาดเส้น มีหลายชนิดสามารถเลือกใช้ได้ ตามเทคนิคของการวาดเส้นซึ่งต้องดูคุณสมบัติและความเหมาะสม เช่น น้ำหนัก การซึมซับ และผิวสัมผัส</a:t>
            </a:r>
          </a:p>
          <a:p>
            <a:pPr marL="0" indent="0">
              <a:buNone/>
            </a:pPr>
            <a:r>
              <a:rPr lang="th-TH" dirty="0"/>
              <a:t>3. ยางลบ (</a:t>
            </a:r>
            <a:r>
              <a:rPr lang="en-US" dirty="0"/>
              <a:t>ERASER)</a:t>
            </a:r>
            <a:r>
              <a:rPr lang="th-TH" dirty="0"/>
              <a:t>มีทั่งแบบแข็งมาก แข็งน้อย และนิ่มเหมือนดินน้ำมันสามารถปั้นและแต่งรูปแบบได้ แล้วเลือกใช้ตามเทคนิคของภาพที่วาด</a:t>
            </a:r>
          </a:p>
          <a:p>
            <a:pPr marL="0" indent="0">
              <a:buNone/>
            </a:pPr>
            <a:r>
              <a:rPr lang="th-TH" dirty="0"/>
              <a:t>4. ตัวหนีบกระดาษ (</a:t>
            </a:r>
            <a:r>
              <a:rPr lang="en-US" dirty="0"/>
              <a:t>BUILDING CLIP)</a:t>
            </a:r>
            <a:r>
              <a:rPr lang="th-TH" dirty="0"/>
              <a:t> ตัวหนีบกระดาษ ใช้หนีบกระดาษให้ติดกับกระดานรองวาด ไม่ให้ขยับเขยื้อนในเวลาที่ทำการวาดส่วนมากใช้แค่ 2- 4 ตัว</a:t>
            </a:r>
          </a:p>
          <a:p>
            <a:pPr marL="0" indent="0">
              <a:buNone/>
            </a:pPr>
            <a:r>
              <a:rPr lang="th-TH" dirty="0"/>
              <a:t>5.  มีดเหลาดินสอ (</a:t>
            </a:r>
            <a:r>
              <a:rPr lang="en-US" dirty="0"/>
              <a:t>CUTTER)</a:t>
            </a:r>
            <a:r>
              <a:rPr lang="th-TH" dirty="0"/>
              <a:t> มีดเหลาดินสอ นิยมใช้มีดคัตเตอร์ เพราะมีความคมมากกว่ามีดธรรมดาสามารถเปลี่ยนใบมีดได้เมื่อหมดคมและยังสามารถ เลื่อนเก็บใบมีดเข้าใน เพื่อป้องกันอันตรายได้</a:t>
            </a:r>
          </a:p>
          <a:p>
            <a:pPr marL="0" indent="0">
              <a:buNone/>
            </a:pPr>
            <a:r>
              <a:rPr lang="th-TH" dirty="0"/>
              <a:t>6.  ดินสอ (</a:t>
            </a:r>
            <a:r>
              <a:rPr lang="en-US" dirty="0"/>
              <a:t>PENCILS)</a:t>
            </a:r>
            <a:r>
              <a:rPr lang="th-TH" dirty="0"/>
              <a:t> ที่ใช้ในการวาดภาพมีด้วยกันหลากหลายชนิด และหลากหลายเบอร์คงกำหนดไม่ได้ว่าชนิดไหนหรือเบอร์ไหนดีที่สุด ขึ้นอยู่กับผู้วาดที่จะเลือกใช้ให้เหมาะสมกับงานและความต้องการ ดินสอที่นิยมใช้ในการวาดเส้น และเหมาะแก่ผู้ฝึกใหม่ คือ ดินสอ </a:t>
            </a:r>
            <a:r>
              <a:rPr lang="en-US" dirty="0"/>
              <a:t>EE </a:t>
            </a:r>
            <a:r>
              <a:rPr lang="th-TH" dirty="0"/>
              <a:t>ซึ่งมีความดำมากเป็นพิเศษ สามารถลงน้ำหนักบริเวณที่ต้องการความเข้มได้ดี</a:t>
            </a:r>
          </a:p>
          <a:p>
            <a:pPr marL="0" indent="0">
              <a:buNone/>
            </a:pPr>
            <a:r>
              <a:rPr lang="th-TH" dirty="0"/>
              <a:t>7. ที่ต่อดินสอ (</a:t>
            </a:r>
            <a:r>
              <a:rPr lang="en-US" dirty="0"/>
              <a:t>PENCIL EXTENTION)</a:t>
            </a:r>
            <a:r>
              <a:rPr lang="th-TH" dirty="0"/>
              <a:t> ที่ต่อดินสอใช้ต่อดินสอที่ผ่านการใช้งานมาแล้ว จนมีขนาดสั้นลงเรื่ีอยๆ แล้วทำให้ไม่สามารถนำมาใช้งานได้สะดวกนัก จึงมีไว้เพื่ออำนวยความสะดวกในการใช้งานดินสอในขนาดที่เหมาะมือ และเป็นการประหยัดดินสอได้เป็นอย่างดี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3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วัสดุ อุปกรณ์ และเทคนิคงานวาดเส้น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AAD0-64EA-0B47-458A-E3CCE5F7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ดินสอเป็นเครื่องมือหลัก หรือ เป็นเครื่องมือพื้นฐานของการฝึกที่จะได้ผลดีในระยะเริ่มต้นในการจับเพื่อการวาดเส้น จะมีข้อแตกต่างจากการจับเพื่อการเขียนหนังสื่อ เพราะในบางเส้นอาจจะต้องออกแรงกด เพื่อการเน้นน้ำหนักของภาพหรือยกเบาให้เกิดน้ำหนักอ่อน เทคนิคพื้นฐานของการวาดเส้นให้ได้ขนาดต่าง ๆ โดยการวางตำแหน่งของปลายดินสอ บนพื้นกระดาษ ในลักษณะของการจับดินสอเอียง หรือ เฉียง จะเกิดความแตกต่างของขนาดเส้นที่ได้ ถ้าจับวาดในแนวดิ่งจะได้เส้นเล็ก ถ้าเอียงมุมลง เส้นจะโตขึ้น หรือถ้าต้องการให้ได้พื้นที่มากแบบระบาย ก็จับดินสอให้เอียงมากขึ้น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1116736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วัสดุ อุปกรณ์ และเทคนิคงานวาดเส้น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AAD0-64EA-0B47-458A-E3CCE5F7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ในการฝึกวาดเส้นพื้นฐาน การลากเส้นในลักษณะต่างๆ มีความจำเป็นมากในเบื้องต้น เพราะจะช่วยให้มีความคุ้นเคยกับการจับเครื่องมือในการวาด และมีทักษะในการบังคับทิศทางของการลากเส้น ซึ่งพอจะแบ่งในการฝึก ได้ดังนี้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ลากเส้นตรงแนวดิ่ง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จะเป็นการลากเส้นจากบนลงล่าง สลับจากล่างขึ้นบนก็ได้ แต่ต้องบังคับให้เป็นเส้นตรงแนวดิ่งให้มากที่สุด รักษาระยะห่างเท่ากัน ขนาดความยาวเท่ากัน เส้นแนวดิ่งจะให้ความรู้สึก ตั้งมั่นคง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ลากเส้นตรงแนวนอน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เริ่มจากซ้ายไปขวา แล้วสลับ ขวามาซ้ายก็ได้ แต่ต้องบังคับมือเส้นตรงได้แนวนอนให้มากที่สุด รักษาระยะห่างเท่ากัน ขนาดความยาวเท่ากัน เส้นแนวนอน จะให้ความรู้สึกราบเรียบ สงบ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ลากเส้นตรงแนวเฉียง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การบังคับค่อนข้างจะยากกว่าลากเส้นแนวดิ่ง แต่การฝึกเป็นประจำและมีสติรับรู้ขณะลากเส้นก็จะทำให้บังคับได้ดี ลักษณะเส้นโดยรวมดูมีระเบียบ เส้นเฉียงจะให้ความรู้สึกไม่มั่นคง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6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วัสดุ อุปกรณ์ และเทคนิคงานวาดเส้น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AAD0-64EA-0B47-458A-E3CCE5F7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ลากเส้นตรงสลับแนว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การลากเส้นสลับไปมา หรือ ที่เรียกว่า ซิกเซ็ก เป็นการลากเส้นตรง ผสมผสาน ของเส้นเฉียง เป็นการฝึกลากเส้นที่มีความต่อเนื่องไปมา โดยบังคับเส้นให้ขนาดมีระเบียบ มีจังหวะของความยาวของช่วงเท่ากัน จะทำให้เกิดภาพรวม ที่ให้ความรู้สึก เคลื่อนไหว สลับซับซ้อน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ลากเส้นโค้งและวงกลม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ฝึกลากเส้นที่ต้องเปลี่ยนแนวการบังคับในการจับเครื่องเขียนที่ต้องเพิ่มความระมัดระวังมากขึ้น เพื่อให้ได้เส้นขนาน น้ำหนักเส้นคงที่ไม่ซ้อนทับกัน ลักษณะของเส้นให้ความรู้สึก อ่อนไหว ลื่นไหล เคลื่อนไหว เมื่อนำไปร่วมกับเส้นตรงจะให้ความรู้สึกที่นุ่มนวลของภาพ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การลากเส้นรวมผสมผสาน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เป็นการฝึกลากเส้นหลายทิศทาง สลับการใช้ทั้ง เส้นตรง เส้นโค้ง แต่ยังคงรักษา จังหวะระยะห่างของแต่ละเส้นให้สม่ำเสมอ ปลายของทุกเส้นลากชนขอบ มีจุดจบของปลายเส้น เป็นการฝึกที่บังคับมือทั้งระยะสั้นและยาว โดยมีกรอบบังคับอยู่ในตัว ทำให้เกิดความแม่นยำ และสร้างความมั่นใจในการลากเส้นวิธีหนึ่ง ภาพรวมจะให้ความรู้สึกซับซ้อน การประสานมีมิติของการมอง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1213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790328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00000"/>
              </a:lnSpc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การวาดเส้นเป็นผลงานสร้างสรรค์ของมนุษย์ โดยใช้อุปกรณ์ต่างๆ ขีดเขียนเป็นภาพที่มีความหมายตามที่สมองหรือสติปัญญาสั่งการ โดยมีตาเป็นสื่อรับรู้ของการเกิดภาพนั้นๆ การวาดเส้นมีบทบาทต่องานออกแบบเกือบทุกแขนง เป็นสื่อในการถ่ายทอดความคิดสร้างสรรค์ทุกรูปแบบ ซึ่งทำได้สะดวก รวดเร็ว ง่าย และใช้อุปกรณ์พื้นฐานทั่วไป แต่ทั้งนี้ ต้องขึ้นอยู่กับความสามารถทางทักษะฝีมือของผู้วาด ซึ่งจะเป็นองค์ประกอบที่สำคัญที่สุดในการวาดเส้นเพื่อให้ได้ผลงานตามจุดมุ่งหมายที่ตั้งไว้ล่วงหน้า เพื่อให้ง่ายต่อการทำความเข้าใจจึงได้แยกการวาดเส้นออกเป็น 4 ประเภท ได้แก่ ภาพหุ่นนิ่ง ภาพคน ภาพทิวทัศน์ และภาพสัตว์ ซึ่งมีหลักการเขียนภาพในแต่ละประเภทแบ่งเป็นรายละเอียดในแต่ละหัวข้อ ได้แก่ การเขียนภาพหุ่นนิ่งประเภทต่างๆ เพื่อศึกษารูปทรงภายนอกและพื้นผิว การเขียนภาพคนทั้งภาพคนเหมือนและคนเต็มตัว เพื่อศึกษาโครงสร้างสัดส่วนของร่างกายที่มีความแตกต่างกันระหว่างเพศและช่วงอายุ การเขียนภาพทิวทัศน์ประเภทต่าง ๆ เพื่อศึกษามุมมองการสร้างระยะมิติความลึกภายในภาพ และการเขียนภาพสัตว์ประเภทต่างๆ เพื่อศึกษารูปร่างลักษณะเด่นของสัตว์แต่ละประเภท ทั้งนี้ เพื่อเป็นพื้นฐานให้ผู้ศึกษาได้เข้าใจถึงลักษณะโดยรวมของการวาดภาพเบื้องต้นได้</a:t>
            </a:r>
          </a:p>
        </p:txBody>
      </p:sp>
    </p:spTree>
    <p:extLst>
      <p:ext uri="{BB962C8B-B14F-4D97-AF65-F5344CB8AC3E}">
        <p14:creationId xmlns:p14="http://schemas.microsoft.com/office/powerpoint/2010/main" val="3565068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อ้างอิง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http://netra.lpru.ac.th/~weta/n1/n1_print.html</a:t>
            </a:r>
          </a:p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https://sites.google.com/site/chaim432555/kar-wad-e</a:t>
            </a:r>
          </a:p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https://flipartsclassroomthailand.wordpress.com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https://bowcherm.wordpress.com/2014/11/10/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685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drawing on a notebook&#10;&#10;Description automatically generated">
            <a:extLst>
              <a:ext uri="{FF2B5EF4-FFF2-40B4-BE49-F238E27FC236}">
                <a16:creationId xmlns:a16="http://schemas.microsoft.com/office/drawing/2014/main" id="{DB73B835-1C4A-55FD-9A96-068DAC7514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9" r="-2" b="3020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2" descr="Hand Drawing Images | Free Vectors, Stock Photos &amp; PSD">
            <a:extLst>
              <a:ext uri="{FF2B5EF4-FFF2-40B4-BE49-F238E27FC236}">
                <a16:creationId xmlns:a16="http://schemas.microsoft.com/office/drawing/2014/main" id="{9B4C3307-7C98-DAC1-CFDE-AD0D28DF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15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298" name="Freeform: Shape 1229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300" name="Freeform: Shape 1229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th-TH" sz="3400" b="1" i="1">
                <a:cs typeface="TH SarabunPSK" pitchFamily="34" charset="-34"/>
              </a:rPr>
              <a:t>ความหมาย</a:t>
            </a:r>
          </a:p>
        </p:txBody>
      </p:sp>
      <p:sp>
        <p:nvSpPr>
          <p:cNvPr id="12302" name="Rectangle 1230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304" name="Rectangle 1230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06" name="Rectangle 1230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การออกแบบเป็นกระบวนการที่สำคัญต่อการพัฒนาคุณภาพในส่วนต่างๆ ไม่ว่าจะเป็นบ้านเมือง สินค้า บรรจุภัณฑ์ โฆษณา ฯลฯ การวาดเส้นจึงมีบทบาทที่จำเป็นในการสร้างภาพหรือรูปร่างเบื้องต้น เพื่อถ่ายทอดความคิดออกมาให้ปรากฏมากที่สุด เพื่อป้องกันการผิดพลาดในงานจริง โดยเฉพาะธุรกิจในปัจจุบันที่มีการแข่งขันกันทุกรูปแบบ</a:t>
            </a:r>
          </a:p>
        </p:txBody>
      </p:sp>
    </p:spTree>
    <p:extLst>
      <p:ext uri="{BB962C8B-B14F-4D97-AF65-F5344CB8AC3E}">
        <p14:creationId xmlns:p14="http://schemas.microsoft.com/office/powerpoint/2010/main" val="3431747261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ความสำคัญของการวาดเส้น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lnSpc>
                <a:spcPct val="100000"/>
              </a:lnSpc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การออกแบบเป็นกระบวนการที่สำคัญกับการสร้างชิ้นงาน เพราะในทางธุรกิจใด ๆ ก็ต่างมุ่งหวังถึงความสำเร็จจากการลงทุน เช่น การพัฒนาเมือง/ที่อยู่อาศัย การทำงานสิ่งพิมพ์ การทำงานโฆษณา การผลิตสินค้าอุตสาหกรรม การทำบรรจุภัณฑ์ ฯลฯ ทั้งนี้ เพื่อป้องกันการผิดพลาดโดยเฉพาะธุรกิจที่มีการแข่งขันกันรุนแรง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เนื่องจากการออกแบบจะเกี่ยวข้องกับการมีส่วนร่วมของผู้มีหน้าที่ทุกฝ่าย เมื่อได้ข้อสรุปที่ใช้ชี้นำรูปแบบของชิ้นงานแล้ว การวาดเส้นจึงเข้ามามีบทบาทที่จำเป็นต่อนักออกแบบ ในแง่เป็นการสร้างภาพหรือรูปร่างเบื้องต้น เพื่อถ่ายทอดความคิดให้ปรากฏออกมาให้ได้มากที่สุด เพื่อจะได้เลือกดัดแปลงก่อนนำไปเขียนเป็นรายละเอียดที่ถูกต้องก่อนสร้างจริงในลำดับต่อไป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193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บทบาทการวาดเส้น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การวาดเส้น มีบทบาทต่องานออกแบบเกือบทุกแขนงซึ่งพอสรุปได้ ดังนี้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   1. เป็นตัวช่วยในการถ่ายทอดความคิดของนักออกแบบได้ง่าย สะดวกและรวดเร็ว โดยใช้อุปกรณ์เขียนพื้นฐานทั่วไป</a:t>
            </a:r>
          </a:p>
          <a:p>
            <a:pPr marL="0" indent="0" algn="thaiDist">
              <a:buNone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ทำให้เห็นลักษณะของผลงานได้ทั้ง 2 มิติ และ 3 มิติ รวมถึงเป็นตัวช่วยบอกรายะเอียดต่างๆ ทั้งที่เรียบง่ายและ 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ซับซ้อนได้ในมุมมองของงานออกแบบ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3. สามารถถ่ายทอดจินตนาการทุกแนวความคิดทั้งที่ใกล้ตัวหรืออนาคตได้ ไม่มีขอบเขตจำกัด มีความเท่าทัน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กับการสร้างสรรค์ทุกรูปแบบ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   4. ช่วยในการเลือก ดัดแปลง เป็นการกลั่นกรองชิ้นงานที่ดีก่อนสร้างจริง ในเชิงธุรกิจจะเป็นการ ประหยัดเวลา  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ต้นทุนและที่สำคัญคือได้ผลงานที่ดี</a:t>
            </a:r>
          </a:p>
        </p:txBody>
      </p:sp>
    </p:spTree>
    <p:extLst>
      <p:ext uri="{BB962C8B-B14F-4D97-AF65-F5344CB8AC3E}">
        <p14:creationId xmlns:p14="http://schemas.microsoft.com/office/powerpoint/2010/main" val="404337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ประเภทของการวาดเส้น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lnSpc>
                <a:spcPct val="100000"/>
              </a:lnSpc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ภาพเขียนที่รู้จักและพบเห็นโดยทั่วไป  มีความเหมือนและแตกต่างกันอยู่ในแต่ละประเภท  ซึ่งแต่ละภาพล้วนเป็นการนำเสนอแนวความคิด จินตนาการ  และเรื่องราว ที่ศิลปินต้องการถ่ายทอดความรู้สึกของตน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สามารถแยกเป็นประเภทของการเขียนภาพออกเป็น  4  ประเภท  ได้แก่  การเขียนภาพหุ่นนิ่ง  การเขียนภาพคน  การเขียนภาพทิวทัศน์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และการเขียนภาพสัตว์ต่าง ๆ</a:t>
            </a:r>
          </a:p>
          <a:p>
            <a:pPr marL="0" indent="0">
              <a:buNone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186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  การเขียนภาพหุ่นนิ่ง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การเขียนภาพหุ่นนิ่ง 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still life drawing) 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  การเขียนภาพวัตถุสิ่งของต่าง ๆ ที่อยู่รอบตัวในบริเวณจำกัด เช่น ภาพวัตถุสิ่งของและเครื่องใช้ต่าง ๆ ภายในห้อง เป็นต้น หุ่นนิ่งมีหลายรูปแบบ หลายลักษณะ และหลายขนาด แตกต่างกันไป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การเขียนภาพหุ่นนิ่งแบ่งออกเป็นประเภทต่าง ๆ  ดังนี้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1.1  หุ่นนิ่งจากธรรมชาติ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1.2  หุ่นนิ่งจากวัตถุสิ่งของที่มนุษย์ประดิษฐ์ขึ้น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1.3  หุ่นนิ่งรูปทรงเรขาคณิต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14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1.1   หุ่นนิ่งจากธรรมชาติ</a:t>
            </a:r>
          </a:p>
        </p:txBody>
      </p:sp>
      <p:pic>
        <p:nvPicPr>
          <p:cNvPr id="1026" name="Picture 2" descr="ผลการค้นหารูปภาพสำหรับ still life draw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68" y="1825625"/>
            <a:ext cx="61068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6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1.2  หุ่นนิ่งจากวัตถุสิ่งของที่มนุษย์ประดิษฐ์ขึ้น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0" name="Picture 2" descr="ผลการค้นหารูปภาพสำหรับ still life draw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12" y="1825625"/>
            <a:ext cx="52425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2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2372</Words>
  <Application>Microsoft Office PowerPoint</Application>
  <PresentationFormat>Widescreen</PresentationFormat>
  <Paragraphs>101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TH Sarabun New</vt:lpstr>
      <vt:lpstr>TH SarabunPSK</vt:lpstr>
      <vt:lpstr>Office Theme</vt:lpstr>
      <vt:lpstr>วาดเส้นพื้นฐานเพื่องานออกแบบ</vt:lpstr>
      <vt:lpstr>ความหมาย</vt:lpstr>
      <vt:lpstr>ความหมาย</vt:lpstr>
      <vt:lpstr>ความสำคัญของการวาดเส้น</vt:lpstr>
      <vt:lpstr>บทบาทการวาดเส้น</vt:lpstr>
      <vt:lpstr>ประเภทของการวาดเส้น</vt:lpstr>
      <vt:lpstr>1.  การเขียนภาพหุ่นนิ่ง</vt:lpstr>
      <vt:lpstr>1.1   หุ่นนิ่งจากธรรมชาติ</vt:lpstr>
      <vt:lpstr>1.2  หุ่นนิ่งจากวัตถุสิ่งของที่มนุษย์ประดิษฐ์ขึ้น</vt:lpstr>
      <vt:lpstr>1.3  หุ่นนิ่งรูปทรงเรขาคณิต</vt:lpstr>
      <vt:lpstr>2.  การเขียนภาพคน</vt:lpstr>
      <vt:lpstr>2.1 การวาดภาพคนเหมือน หรือ การเขียนภาพคนครึ่งตัว</vt:lpstr>
      <vt:lpstr>2.2  การวาดเส้นคนเต็มตัว</vt:lpstr>
      <vt:lpstr>2.3 การวาดภาพนู้ด หรือ การวาดภาพคนเปลือย</vt:lpstr>
      <vt:lpstr>3.  การวาดภาพทิวทัศน์</vt:lpstr>
      <vt:lpstr>3.1   การวาดเส้นภาพทิวทัศน์บก</vt:lpstr>
      <vt:lpstr>3.2   การวาดเส้นภาพทิวทัศน์ทะเล</vt:lpstr>
      <vt:lpstr>3.3   การวาดเส้นภาพทิวทัศน์สิ่งก่อสร้าง</vt:lpstr>
      <vt:lpstr>4.  การวาดภาพสัตว์</vt:lpstr>
      <vt:lpstr>4.1 สัตว์บก</vt:lpstr>
      <vt:lpstr>4.2 สัตว์น้ำ</vt:lpstr>
      <vt:lpstr>4.2 สัตว์ครึ่งบกครึ่งน้ำ</vt:lpstr>
      <vt:lpstr>4.4 สัตว์ปีก</vt:lpstr>
      <vt:lpstr>วัสดุ อุปกรณ์ และเทคนิคงานวาดเส้น</vt:lpstr>
      <vt:lpstr>วัสดุ อุปกรณ์ และเทคนิคงานวาดเส้น</vt:lpstr>
      <vt:lpstr>วัสดุ อุปกรณ์ และเทคนิคงานวาดเส้น</vt:lpstr>
      <vt:lpstr>วัสดุ อุปกรณ์ และเทคนิคงานวาดเส้น</vt:lpstr>
      <vt:lpstr>สรุป</vt:lpstr>
      <vt:lpstr>อ้างอิง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HP_0001</dc:creator>
  <cp:lastModifiedBy>Kreetha  Thumcharoensathit</cp:lastModifiedBy>
  <cp:revision>74</cp:revision>
  <dcterms:created xsi:type="dcterms:W3CDTF">2016-09-05T23:50:16Z</dcterms:created>
  <dcterms:modified xsi:type="dcterms:W3CDTF">2024-07-22T09:32:25Z</dcterms:modified>
</cp:coreProperties>
</file>