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64" r:id="rId5"/>
    <p:sldId id="263" r:id="rId6"/>
    <p:sldId id="262" r:id="rId7"/>
    <p:sldId id="258" r:id="rId8"/>
    <p:sldId id="261" r:id="rId9"/>
    <p:sldId id="259"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51" d="100"/>
          <a:sy n="51" d="100"/>
        </p:scale>
        <p:origin x="9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Alexandra_Palace" TargetMode="External"/><Relationship Id="rId2" Type="http://schemas.openxmlformats.org/officeDocument/2006/relationships/hyperlink" Target="https://en.wikipedia.org/wiki/BBC" TargetMode="External"/><Relationship Id="rId1" Type="http://schemas.openxmlformats.org/officeDocument/2006/relationships/slideLayout" Target="../slideLayouts/slideLayout2.xml"/><Relationship Id="rId4" Type="http://schemas.openxmlformats.org/officeDocument/2006/relationships/hyperlink" Target="https://en.wikipedia.org/wiki/Minstrels%27_gallery"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en.wikipedia.org/wiki/Central_apparatus_ro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Production_control_room" TargetMode="External"/><Relationship Id="rId2" Type="http://schemas.openxmlformats.org/officeDocument/2006/relationships/hyperlink" Target="https://en.wikipedia.org/wiki/Central_apparatus_room" TargetMode="External"/><Relationship Id="rId1" Type="http://schemas.openxmlformats.org/officeDocument/2006/relationships/slideLayout" Target="../slideLayouts/slideLayout2.xml"/><Relationship Id="rId6" Type="http://schemas.openxmlformats.org/officeDocument/2006/relationships/hyperlink" Target="https://en.wikipedia.org/wiki/Fibre_optic_cable" TargetMode="External"/><Relationship Id="rId5" Type="http://schemas.openxmlformats.org/officeDocument/2006/relationships/hyperlink" Target="https://en.wikipedia.org/wiki/Serial_digital_interface" TargetMode="External"/><Relationship Id="rId4" Type="http://schemas.openxmlformats.org/officeDocument/2006/relationships/hyperlink" Target="https://en.wikipedia.org/wiki/Coax_cable"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VTR" TargetMode="External"/><Relationship Id="rId3" Type="http://schemas.openxmlformats.org/officeDocument/2006/relationships/hyperlink" Target="https://en.wikipedia.org/wiki/Camera_control_unit" TargetMode="External"/><Relationship Id="rId7" Type="http://schemas.openxmlformats.org/officeDocument/2006/relationships/hyperlink" Target="https://en.wikipedia.org/wiki/Vision_mixer" TargetMode="External"/><Relationship Id="rId2" Type="http://schemas.openxmlformats.org/officeDocument/2006/relationships/hyperlink" Target="https://en.wikipedia.org/wiki/Character_generator" TargetMode="External"/><Relationship Id="rId1" Type="http://schemas.openxmlformats.org/officeDocument/2006/relationships/slideLayout" Target="../slideLayouts/slideLayout2.xml"/><Relationship Id="rId6" Type="http://schemas.openxmlformats.org/officeDocument/2006/relationships/hyperlink" Target="https://en.wikipedia.org/wiki/Video_server" TargetMode="External"/><Relationship Id="rId5" Type="http://schemas.openxmlformats.org/officeDocument/2006/relationships/hyperlink" Target="https://en.wikipedia.org/wiki/Video_router" TargetMode="External"/><Relationship Id="rId10" Type="http://schemas.openxmlformats.org/officeDocument/2006/relationships/image" Target="../media/image4.jpeg"/><Relationship Id="rId4" Type="http://schemas.openxmlformats.org/officeDocument/2006/relationships/hyperlink" Target="https://en.wikipedia.org/wiki/Digital_video_effects" TargetMode="External"/><Relationship Id="rId9" Type="http://schemas.openxmlformats.org/officeDocument/2006/relationships/hyperlink" Target="https://en.wikipedia.org/wiki/Patch_pane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Television_station" TargetMode="External"/><Relationship Id="rId2" Type="http://schemas.openxmlformats.org/officeDocument/2006/relationships/hyperlink" Target="https://en.wikipedia.org/wiki/Master_control" TargetMode="External"/><Relationship Id="rId1" Type="http://schemas.openxmlformats.org/officeDocument/2006/relationships/slideLayout" Target="../slideLayouts/slideLayout2.xml"/><Relationship Id="rId6" Type="http://schemas.openxmlformats.org/officeDocument/2006/relationships/hyperlink" Target="https://en.wikipedia.org/wiki/Centralcasting" TargetMode="External"/><Relationship Id="rId5" Type="http://schemas.openxmlformats.org/officeDocument/2006/relationships/hyperlink" Target="https://en.wikipedia.org/wiki/Transmission_control_room" TargetMode="External"/><Relationship Id="rId4" Type="http://schemas.openxmlformats.org/officeDocument/2006/relationships/hyperlink" Target="https://en.wikipedia.org/wiki/Television_network"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Playout" TargetMode="External"/><Relationship Id="rId7" Type="http://schemas.openxmlformats.org/officeDocument/2006/relationships/hyperlink" Target="https://en.wikipedia.org/wiki/Satellite" TargetMode="External"/><Relationship Id="rId2" Type="http://schemas.openxmlformats.org/officeDocument/2006/relationships/hyperlink" Target="https://en.wikipedia.org/wiki/Television_station" TargetMode="External"/><Relationship Id="rId1" Type="http://schemas.openxmlformats.org/officeDocument/2006/relationships/slideLayout" Target="../slideLayouts/slideLayout2.xml"/><Relationship Id="rId6" Type="http://schemas.openxmlformats.org/officeDocument/2006/relationships/hyperlink" Target="https://en.wikipedia.org/wiki/Television_network" TargetMode="External"/><Relationship Id="rId5" Type="http://schemas.openxmlformats.org/officeDocument/2006/relationships/hyperlink" Target="https://en.wikipedia.org/wiki/Television_commercial" TargetMode="External"/><Relationship Id="rId4" Type="http://schemas.openxmlformats.org/officeDocument/2006/relationships/hyperlink" Target="https://en.wikipedia.org/wiki/Television_progra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Studio_monitor" TargetMode="External"/><Relationship Id="rId2" Type="http://schemas.openxmlformats.org/officeDocument/2006/relationships/hyperlink" Target="https://en.wikipedia.org/wiki/Video_monitor"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Changing_room" TargetMode="External"/><Relationship Id="rId2" Type="http://schemas.openxmlformats.org/officeDocument/2006/relationships/hyperlink" Target="https://en.wikipedia.org/wiki/Make-up" TargetMode="External"/><Relationship Id="rId1" Type="http://schemas.openxmlformats.org/officeDocument/2006/relationships/slideLayout" Target="../slideLayouts/slideLayout2.xml"/><Relationship Id="rId4" Type="http://schemas.openxmlformats.org/officeDocument/2006/relationships/hyperlink" Target="https://en.wikipedia.org/wiki/Green_ro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Studio television production</a:t>
            </a:r>
          </a:p>
        </p:txBody>
      </p:sp>
      <p:sp>
        <p:nvSpPr>
          <p:cNvPr id="3" name="Subtitle 2"/>
          <p:cNvSpPr>
            <a:spLocks noGrp="1"/>
          </p:cNvSpPr>
          <p:nvPr>
            <p:ph type="subTitle" idx="1"/>
          </p:nvPr>
        </p:nvSpPr>
        <p:spPr/>
        <p:txBody>
          <a:bodyPr/>
          <a:lstStyle/>
          <a:p>
            <a:r>
              <a:rPr lang="en-US" dirty="0"/>
              <a:t>lectures and </a:t>
            </a:r>
            <a:r>
              <a:rPr lang="en-US" dirty="0" smtClean="0"/>
              <a:t>practice</a:t>
            </a:r>
          </a:p>
          <a:p>
            <a:r>
              <a:rPr lang="en-US" dirty="0"/>
              <a:t>Credit : https://en.wikipedia.org/wiki/Television_studio</a:t>
            </a:r>
            <a:endParaRPr lang="en-US" dirty="0"/>
          </a:p>
        </p:txBody>
      </p:sp>
    </p:spTree>
    <p:extLst>
      <p:ext uri="{BB962C8B-B14F-4D97-AF65-F5344CB8AC3E}">
        <p14:creationId xmlns:p14="http://schemas.microsoft.com/office/powerpoint/2010/main" val="319021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51882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097088"/>
            <a:ext cx="9905999" cy="4627562"/>
          </a:xfrm>
        </p:spPr>
        <p:txBody>
          <a:bodyPr>
            <a:normAutofit/>
          </a:bodyPr>
          <a:lstStyle/>
          <a:p>
            <a:r>
              <a:rPr lang="en-US" sz="2800" dirty="0"/>
              <a:t>Production control room</a:t>
            </a:r>
          </a:p>
          <a:p>
            <a:pPr marL="0" indent="0">
              <a:buNone/>
            </a:pPr>
            <a:r>
              <a:rPr lang="en-US" sz="2800" dirty="0"/>
              <a:t>The production control room is the place in a television studio in which the composition of the outgoing program takes place. The production control room is occasionally also called a studio control room (SCR) or a "gallery" – the latter name comes from the original placement of the director on an ornately carved bridge spanning the </a:t>
            </a:r>
            <a:r>
              <a:rPr lang="en-US" sz="2800" dirty="0">
                <a:hlinkClick r:id="rId2" tooltip="BBC"/>
              </a:rPr>
              <a:t>BBC</a:t>
            </a:r>
            <a:r>
              <a:rPr lang="en-US" sz="2800" dirty="0"/>
              <a:t>'s first studio at </a:t>
            </a:r>
            <a:r>
              <a:rPr lang="en-US" sz="2800" dirty="0">
                <a:hlinkClick r:id="rId3" tooltip="Alexandra Palace"/>
              </a:rPr>
              <a:t>Alexandra Palace</a:t>
            </a:r>
            <a:r>
              <a:rPr lang="en-US" sz="2800" dirty="0"/>
              <a:t>, which was once referred to as like a </a:t>
            </a:r>
            <a:r>
              <a:rPr lang="en-US" sz="2800" dirty="0">
                <a:hlinkClick r:id="rId4" tooltip="Minstrels' gallery"/>
              </a:rPr>
              <a:t>minstrels' gallery</a:t>
            </a:r>
            <a:r>
              <a:rPr lang="en-US" sz="2800" dirty="0"/>
              <a:t>.</a:t>
            </a:r>
            <a:endParaRPr lang="en-US" sz="2800" dirty="0"/>
          </a:p>
        </p:txBody>
      </p:sp>
    </p:spTree>
    <p:extLst>
      <p:ext uri="{BB962C8B-B14F-4D97-AF65-F5344CB8AC3E}">
        <p14:creationId xmlns:p14="http://schemas.microsoft.com/office/powerpoint/2010/main" val="1835925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normAutofit/>
          </a:bodyPr>
          <a:lstStyle/>
          <a:p>
            <a:r>
              <a:rPr lang="en-US" sz="2800" dirty="0"/>
              <a:t>The vast majority of devices in a PCR are interfaces for rack-mounted equipment that is located in the </a:t>
            </a:r>
            <a:r>
              <a:rPr lang="en-US" sz="2800" dirty="0">
                <a:hlinkClick r:id="rId2" tooltip="Central apparatus room"/>
              </a:rPr>
              <a:t>Central Apparatus Room</a:t>
            </a:r>
            <a:r>
              <a:rPr lang="en-US" sz="2800" dirty="0"/>
              <a:t> (CAR).</a:t>
            </a:r>
            <a:endParaRPr lang="en-US" sz="2800" dirty="0"/>
          </a:p>
        </p:txBody>
      </p:sp>
      <p:pic>
        <p:nvPicPr>
          <p:cNvPr id="1026" name="Picture 2" descr="https://upload.wikimedia.org/wikipedia/commons/thumb/5/53/Celebro_Studios_Gallery.jpg/220px-Celebro_Studios_Galler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4780" y="4019549"/>
            <a:ext cx="4294319" cy="2518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7978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3" y="2097088"/>
            <a:ext cx="9905999" cy="4608513"/>
          </a:xfrm>
        </p:spPr>
        <p:txBody>
          <a:bodyPr>
            <a:noAutofit/>
          </a:bodyPr>
          <a:lstStyle/>
          <a:p>
            <a:r>
              <a:rPr lang="en-US" sz="2800" dirty="0"/>
              <a:t>Central apparatus room</a:t>
            </a:r>
          </a:p>
          <a:p>
            <a:pPr marL="0" indent="0">
              <a:buNone/>
            </a:pPr>
            <a:r>
              <a:rPr lang="en-US" sz="2800" dirty="0"/>
              <a:t>The </a:t>
            </a:r>
            <a:r>
              <a:rPr lang="en-US" sz="2800" dirty="0">
                <a:hlinkClick r:id="rId2" tooltip="Central apparatus room"/>
              </a:rPr>
              <a:t>central apparatus room</a:t>
            </a:r>
            <a:r>
              <a:rPr lang="en-US" sz="2800" dirty="0"/>
              <a:t> (CAR) houses equipment that is too noisy or runs too hot to be located in the </a:t>
            </a:r>
            <a:r>
              <a:rPr lang="en-US" sz="2800" dirty="0">
                <a:hlinkClick r:id="rId3" tooltip="Production control room"/>
              </a:rPr>
              <a:t>production control room</a:t>
            </a:r>
            <a:r>
              <a:rPr lang="en-US" sz="2800" dirty="0"/>
              <a:t> (PCR). It also makes sure that </a:t>
            </a:r>
            <a:r>
              <a:rPr lang="en-US" sz="2800" dirty="0">
                <a:hlinkClick r:id="rId4" tooltip="Coax cable"/>
              </a:rPr>
              <a:t>coax cable</a:t>
            </a:r>
            <a:r>
              <a:rPr lang="en-US" sz="2800" dirty="0"/>
              <a:t>, </a:t>
            </a:r>
            <a:r>
              <a:rPr lang="en-US" sz="2800" dirty="0">
                <a:hlinkClick r:id="rId5" tooltip="Serial digital interface"/>
              </a:rPr>
              <a:t>SDI cable</a:t>
            </a:r>
            <a:r>
              <a:rPr lang="en-US" sz="2800" dirty="0"/>
              <a:t>, </a:t>
            </a:r>
            <a:r>
              <a:rPr lang="en-US" sz="2800" dirty="0" err="1">
                <a:hlinkClick r:id="rId6" tooltip="Fibre optic cable"/>
              </a:rPr>
              <a:t>Fibre</a:t>
            </a:r>
            <a:r>
              <a:rPr lang="en-US" sz="2800" dirty="0">
                <a:hlinkClick r:id="rId6" tooltip="Fibre optic cable"/>
              </a:rPr>
              <a:t> optic cable</a:t>
            </a:r>
            <a:r>
              <a:rPr lang="en-US" sz="2800" dirty="0"/>
              <a:t> or other wire lengths and installation requirements keep within manageable lengths, since most high-quality wiring runs only between devices in this room. This can include the actual circuitry and connections between:</a:t>
            </a:r>
            <a:endParaRPr lang="en-US" sz="2800" dirty="0"/>
          </a:p>
        </p:txBody>
      </p:sp>
    </p:spTree>
    <p:extLst>
      <p:ext uri="{BB962C8B-B14F-4D97-AF65-F5344CB8AC3E}">
        <p14:creationId xmlns:p14="http://schemas.microsoft.com/office/powerpoint/2010/main" val="2662476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984376"/>
            <a:ext cx="9905999" cy="4873624"/>
          </a:xfrm>
        </p:spPr>
        <p:txBody>
          <a:bodyPr>
            <a:normAutofit lnSpcReduction="10000"/>
          </a:bodyPr>
          <a:lstStyle/>
          <a:p>
            <a:r>
              <a:rPr lang="en-US" sz="2800" dirty="0">
                <a:hlinkClick r:id="rId2" tooltip="Character generator"/>
              </a:rPr>
              <a:t>character generator</a:t>
            </a:r>
            <a:r>
              <a:rPr lang="en-US" sz="2800" dirty="0"/>
              <a:t> (CG)</a:t>
            </a:r>
          </a:p>
          <a:p>
            <a:r>
              <a:rPr lang="en-US" sz="2800" dirty="0">
                <a:hlinkClick r:id="rId3" tooltip="Camera control unit"/>
              </a:rPr>
              <a:t>camera control units</a:t>
            </a:r>
            <a:r>
              <a:rPr lang="en-US" sz="2800" dirty="0"/>
              <a:t> (CCU)</a:t>
            </a:r>
          </a:p>
          <a:p>
            <a:r>
              <a:rPr lang="en-US" sz="2800" dirty="0">
                <a:hlinkClick r:id="rId4" tooltip="Digital video effects"/>
              </a:rPr>
              <a:t>digital video effects</a:t>
            </a:r>
            <a:r>
              <a:rPr lang="en-US" sz="2800" dirty="0"/>
              <a:t> (DVE)</a:t>
            </a:r>
          </a:p>
          <a:p>
            <a:r>
              <a:rPr lang="en-US" sz="2800" dirty="0">
                <a:hlinkClick r:id="rId5" tooltip="Video router"/>
              </a:rPr>
              <a:t>video routers</a:t>
            </a:r>
            <a:endParaRPr lang="en-US" sz="2800" dirty="0"/>
          </a:p>
          <a:p>
            <a:r>
              <a:rPr lang="en-US" sz="2800" dirty="0">
                <a:hlinkClick r:id="rId6" tooltip="Video server"/>
              </a:rPr>
              <a:t>video servers</a:t>
            </a:r>
            <a:endParaRPr lang="en-US" sz="2800" dirty="0"/>
          </a:p>
          <a:p>
            <a:r>
              <a:rPr lang="en-US" sz="2800" dirty="0">
                <a:hlinkClick r:id="rId7" tooltip="Vision mixer"/>
              </a:rPr>
              <a:t>vision mixer</a:t>
            </a:r>
            <a:r>
              <a:rPr lang="en-US" sz="2800" dirty="0"/>
              <a:t> (video switcher)</a:t>
            </a:r>
          </a:p>
          <a:p>
            <a:r>
              <a:rPr lang="en-US" sz="2800" dirty="0">
                <a:hlinkClick r:id="rId8" tooltip="VTR"/>
              </a:rPr>
              <a:t>VTRs</a:t>
            </a:r>
            <a:endParaRPr lang="en-US" sz="2800" dirty="0"/>
          </a:p>
          <a:p>
            <a:r>
              <a:rPr lang="en-US" sz="2800" dirty="0">
                <a:hlinkClick r:id="rId9" tooltip="Patch panel"/>
              </a:rPr>
              <a:t>patch panels</a:t>
            </a:r>
            <a:endParaRPr lang="en-US" sz="2800" dirty="0"/>
          </a:p>
          <a:p>
            <a:endParaRPr lang="en-US" dirty="0"/>
          </a:p>
        </p:txBody>
      </p:sp>
      <p:pic>
        <p:nvPicPr>
          <p:cNvPr id="2050" name="Picture 2" descr="https://upload.wikimedia.org/wikipedia/commons/thumb/a/af/CurrentNew.jpg/480px-CurrentNew.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4411" y="2706687"/>
            <a:ext cx="457200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5507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normAutofit/>
          </a:bodyPr>
          <a:lstStyle/>
          <a:p>
            <a:r>
              <a:rPr lang="en-US" sz="2800" dirty="0"/>
              <a:t>Master control room</a:t>
            </a:r>
          </a:p>
          <a:p>
            <a:pPr marL="0" indent="0">
              <a:buNone/>
            </a:pPr>
            <a:r>
              <a:rPr lang="en-US" sz="2800" dirty="0">
                <a:hlinkClick r:id="rId2" tooltip="Master control"/>
              </a:rPr>
              <a:t>Master control</a:t>
            </a:r>
            <a:r>
              <a:rPr lang="en-US" sz="2800" dirty="0"/>
              <a:t> is the technical hub of a broadcast operation common among most over-the-air </a:t>
            </a:r>
            <a:r>
              <a:rPr lang="en-US" sz="2800" dirty="0">
                <a:hlinkClick r:id="rId3" tooltip="Television station"/>
              </a:rPr>
              <a:t>television stations</a:t>
            </a:r>
            <a:r>
              <a:rPr lang="en-US" sz="2800" dirty="0"/>
              <a:t> and </a:t>
            </a:r>
            <a:r>
              <a:rPr lang="en-US" sz="2800" dirty="0">
                <a:hlinkClick r:id="rId4" tooltip="Television network"/>
              </a:rPr>
              <a:t>television networks</a:t>
            </a:r>
            <a:r>
              <a:rPr lang="en-US" sz="2800" dirty="0"/>
              <a:t>. Master control is distinct from a PCR in television studios where the activities such as switching from camera to camera are coordinated. A </a:t>
            </a:r>
            <a:r>
              <a:rPr lang="en-US" sz="2800" dirty="0">
                <a:hlinkClick r:id="rId5" tooltip="Transmission control room"/>
              </a:rPr>
              <a:t>transmission control room</a:t>
            </a:r>
            <a:r>
              <a:rPr lang="en-US" sz="2800" dirty="0"/>
              <a:t> (TCR) is usually smaller in size and is a scaled-down version of </a:t>
            </a:r>
            <a:r>
              <a:rPr lang="en-US" sz="2800" dirty="0" err="1">
                <a:hlinkClick r:id="rId6" tooltip="Centralcasting"/>
              </a:rPr>
              <a:t>centralcasting</a:t>
            </a:r>
            <a:r>
              <a:rPr lang="en-US" sz="2800" dirty="0"/>
              <a:t>.</a:t>
            </a:r>
            <a:endParaRPr lang="en-US" sz="2800" dirty="0"/>
          </a:p>
        </p:txBody>
      </p:sp>
    </p:spTree>
    <p:extLst>
      <p:ext uri="{BB962C8B-B14F-4D97-AF65-F5344CB8AC3E}">
        <p14:creationId xmlns:p14="http://schemas.microsoft.com/office/powerpoint/2010/main" val="903314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noAutofit/>
          </a:bodyPr>
          <a:lstStyle/>
          <a:p>
            <a:r>
              <a:rPr lang="en-US" sz="2800" dirty="0"/>
              <a:t>The master control room in a US </a:t>
            </a:r>
            <a:r>
              <a:rPr lang="en-US" sz="2800" dirty="0">
                <a:hlinkClick r:id="rId2" tooltip="Television station"/>
              </a:rPr>
              <a:t>television station</a:t>
            </a:r>
            <a:r>
              <a:rPr lang="en-US" sz="2800" dirty="0"/>
              <a:t> is the place where the on-air signal is controlled. It may include controls to </a:t>
            </a:r>
            <a:r>
              <a:rPr lang="en-US" sz="2800" dirty="0">
                <a:hlinkClick r:id="rId3" tooltip="Playout"/>
              </a:rPr>
              <a:t>playout</a:t>
            </a:r>
            <a:r>
              <a:rPr lang="en-US" sz="2800" dirty="0"/>
              <a:t> pre-recorded </a:t>
            </a:r>
            <a:r>
              <a:rPr lang="en-US" sz="2800" dirty="0">
                <a:hlinkClick r:id="rId4" tooltip="Television program"/>
              </a:rPr>
              <a:t>television programs</a:t>
            </a:r>
            <a:r>
              <a:rPr lang="en-US" sz="2800" dirty="0"/>
              <a:t> and </a:t>
            </a:r>
            <a:r>
              <a:rPr lang="en-US" sz="2800" dirty="0">
                <a:hlinkClick r:id="rId5" tooltip="Television commercial"/>
              </a:rPr>
              <a:t>television commercials</a:t>
            </a:r>
            <a:r>
              <a:rPr lang="en-US" sz="2800" dirty="0"/>
              <a:t>, switch local or </a:t>
            </a:r>
            <a:r>
              <a:rPr lang="en-US" sz="2800" dirty="0">
                <a:hlinkClick r:id="rId6" tooltip="Television network"/>
              </a:rPr>
              <a:t>television network</a:t>
            </a:r>
            <a:r>
              <a:rPr lang="en-US" sz="2800" dirty="0"/>
              <a:t> feeds, record </a:t>
            </a:r>
            <a:r>
              <a:rPr lang="en-US" sz="2800" dirty="0">
                <a:hlinkClick r:id="rId7" tooltip="Satellite"/>
              </a:rPr>
              <a:t>satellite</a:t>
            </a:r>
            <a:r>
              <a:rPr lang="en-US" sz="2800" dirty="0"/>
              <a:t> feeds and monitor the transmitter(s), or these items may be in an adjacent equipment rack room. If the program is broadcast live, the signal goes from the PCR to MCR and then out to the transmitter.</a:t>
            </a:r>
            <a:endParaRPr lang="en-US" sz="2800" dirty="0"/>
          </a:p>
        </p:txBody>
      </p:sp>
    </p:spTree>
    <p:extLst>
      <p:ext uri="{BB962C8B-B14F-4D97-AF65-F5344CB8AC3E}">
        <p14:creationId xmlns:p14="http://schemas.microsoft.com/office/powerpoint/2010/main" val="4212887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lstStyle/>
          <a:p>
            <a:r>
              <a:rPr lang="en-US" dirty="0"/>
              <a:t>Other facilities</a:t>
            </a:r>
          </a:p>
          <a:p>
            <a:pPr marL="0" indent="0">
              <a:buNone/>
            </a:pPr>
            <a:r>
              <a:rPr lang="en-US" dirty="0"/>
              <a:t>A television studio usually has other rooms with no technical requirements beyond </a:t>
            </a:r>
            <a:r>
              <a:rPr lang="en-US" dirty="0">
                <a:hlinkClick r:id="rId2" tooltip="Video monitor"/>
              </a:rPr>
              <a:t>video monitors</a:t>
            </a:r>
            <a:r>
              <a:rPr lang="en-US" dirty="0"/>
              <a:t> and </a:t>
            </a:r>
            <a:r>
              <a:rPr lang="en-US" dirty="0">
                <a:hlinkClick r:id="rId3" tooltip="Studio monitor"/>
              </a:rPr>
              <a:t>studio monitors</a:t>
            </a:r>
            <a:r>
              <a:rPr lang="en-US" dirty="0"/>
              <a:t> for audio. Among them are</a:t>
            </a:r>
            <a:endParaRPr lang="en-US" dirty="0"/>
          </a:p>
        </p:txBody>
      </p:sp>
      <p:pic>
        <p:nvPicPr>
          <p:cNvPr id="3074" name="Picture 2" descr="https://upload.wikimedia.org/wikipedia/commons/thumb/a/a7/Wexford_Theatre_Royal_makeup_room.jpg/180px-Wexford_Theatre_Royal_makeup_roo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0" y="3954462"/>
            <a:ext cx="3506789" cy="2630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8067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endParaRPr lang="en-US" dirty="0"/>
          </a:p>
        </p:txBody>
      </p:sp>
      <p:sp>
        <p:nvSpPr>
          <p:cNvPr id="3" name="Content Placeholder 2"/>
          <p:cNvSpPr>
            <a:spLocks noGrp="1"/>
          </p:cNvSpPr>
          <p:nvPr>
            <p:ph idx="1"/>
          </p:nvPr>
        </p:nvSpPr>
        <p:spPr/>
        <p:txBody>
          <a:bodyPr/>
          <a:lstStyle/>
          <a:p>
            <a:r>
              <a:rPr lang="en-US" sz="2800" dirty="0"/>
              <a:t>one or more </a:t>
            </a:r>
            <a:r>
              <a:rPr lang="en-US" sz="2800" dirty="0">
                <a:hlinkClick r:id="rId2" tooltip="Make-up"/>
              </a:rPr>
              <a:t>make-up</a:t>
            </a:r>
            <a:r>
              <a:rPr lang="en-US" sz="2800" dirty="0"/>
              <a:t> and </a:t>
            </a:r>
            <a:r>
              <a:rPr lang="en-US" sz="2800" dirty="0">
                <a:hlinkClick r:id="rId3" tooltip="Changing room"/>
              </a:rPr>
              <a:t>changing rooms</a:t>
            </a:r>
            <a:endParaRPr lang="en-US" sz="2800" dirty="0"/>
          </a:p>
          <a:p>
            <a:r>
              <a:rPr lang="en-US" sz="2800" dirty="0"/>
              <a:t>a reception area for crew, talent, and visitors, commonly called the </a:t>
            </a:r>
            <a:r>
              <a:rPr lang="en-US" sz="2800" dirty="0">
                <a:hlinkClick r:id="rId4" tooltip="Green room"/>
              </a:rPr>
              <a:t>green room</a:t>
            </a:r>
            <a:endParaRPr lang="en-US" sz="2800" dirty="0"/>
          </a:p>
          <a:p>
            <a:r>
              <a:rPr lang="en-US" sz="2800" dirty="0"/>
              <a:t>an audience handling area</a:t>
            </a:r>
          </a:p>
          <a:p>
            <a:endParaRPr lang="en-US" dirty="0"/>
          </a:p>
        </p:txBody>
      </p:sp>
    </p:spTree>
    <p:extLst>
      <p:ext uri="{BB962C8B-B14F-4D97-AF65-F5344CB8AC3E}">
        <p14:creationId xmlns:p14="http://schemas.microsoft.com/office/powerpoint/2010/main" val="31124214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18</TotalTime>
  <Words>133</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Tw Cen MT</vt:lpstr>
      <vt:lpstr>Circuit</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PowerPoint Presentation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14</cp:revision>
  <dcterms:created xsi:type="dcterms:W3CDTF">2023-02-12T06:18:08Z</dcterms:created>
  <dcterms:modified xsi:type="dcterms:W3CDTF">2023-02-13T13:59:51Z</dcterms:modified>
</cp:coreProperties>
</file>