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9"/>
  </p:notesMasterIdLst>
  <p:handoutMasterIdLst>
    <p:handoutMasterId r:id="rId40"/>
  </p:handoutMasterIdLst>
  <p:sldIdLst>
    <p:sldId id="258" r:id="rId4"/>
    <p:sldId id="312" r:id="rId5"/>
    <p:sldId id="380" r:id="rId6"/>
    <p:sldId id="381" r:id="rId7"/>
    <p:sldId id="382" r:id="rId8"/>
    <p:sldId id="383" r:id="rId9"/>
    <p:sldId id="334" r:id="rId10"/>
    <p:sldId id="385" r:id="rId11"/>
    <p:sldId id="386" r:id="rId12"/>
    <p:sldId id="387" r:id="rId13"/>
    <p:sldId id="388" r:id="rId14"/>
    <p:sldId id="362" r:id="rId15"/>
    <p:sldId id="363" r:id="rId16"/>
    <p:sldId id="364" r:id="rId17"/>
    <p:sldId id="366" r:id="rId18"/>
    <p:sldId id="365" r:id="rId19"/>
    <p:sldId id="369" r:id="rId20"/>
    <p:sldId id="367" r:id="rId21"/>
    <p:sldId id="372" r:id="rId22"/>
    <p:sldId id="357" r:id="rId23"/>
    <p:sldId id="324" r:id="rId24"/>
    <p:sldId id="354" r:id="rId25"/>
    <p:sldId id="328" r:id="rId26"/>
    <p:sldId id="355" r:id="rId27"/>
    <p:sldId id="356" r:id="rId28"/>
    <p:sldId id="389" r:id="rId29"/>
    <p:sldId id="332" r:id="rId30"/>
    <p:sldId id="360" r:id="rId31"/>
    <p:sldId id="358" r:id="rId32"/>
    <p:sldId id="359" r:id="rId33"/>
    <p:sldId id="361" r:id="rId34"/>
    <p:sldId id="410" r:id="rId35"/>
    <p:sldId id="413" r:id="rId36"/>
    <p:sldId id="414" r:id="rId37"/>
    <p:sldId id="412" r:id="rId38"/>
  </p:sldIdLst>
  <p:sldSz cx="12192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5.jpe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jpeg"/><Relationship Id="rId2" Type="http://schemas.openxmlformats.org/officeDocument/2006/relationships/tags" Target="../tags/tag28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2.jpeg"/><Relationship Id="rId2" Type="http://schemas.openxmlformats.org/officeDocument/2006/relationships/tags" Target="../tags/tag36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2.jpeg"/><Relationship Id="rId2" Type="http://schemas.openxmlformats.org/officeDocument/2006/relationships/tags" Target="../tags/tag44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2.jpeg"/><Relationship Id="rId2" Type="http://schemas.openxmlformats.org/officeDocument/2006/relationships/tags" Target="../tags/tag5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jpe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53285" y="2343451"/>
            <a:ext cx="7885836" cy="1626893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800" b="0" i="0" u="none" strike="noStrike" kern="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汉仪粗黑 简" charset="0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3"/>
          <p:cNvSpPr/>
          <p:nvPr>
            <p:ph type="subTitle" idx="2"/>
            <p:custDataLst>
              <p:tags r:id="rId5"/>
            </p:custDataLst>
          </p:nvPr>
        </p:nvSpPr>
        <p:spPr>
          <a:xfrm>
            <a:off x="7181131" y="3994323"/>
            <a:ext cx="2222121" cy="489613"/>
          </a:xfrm>
          <a:noFill/>
        </p:spPr>
        <p:txBody>
          <a:bodyPr vert="horz" wrap="square" lIns="0" tIns="0" rIns="0" bIns="0" rtlCol="0" anchor="ctr">
            <a:normAutofit/>
          </a:bodyPr>
          <a:lstStyle>
            <a:lvl1pPr marL="0" marR="0" indent="-2286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100" b="0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845585" y="2717106"/>
            <a:ext cx="3898366" cy="836235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400" b="1" i="0" u="none" strike="noStrike" kern="1200" cap="none" spc="0" normalizeH="0" baseline="0" noProof="1" dirty="0">
                <a:solidFill>
                  <a:schemeClr val="dk1"/>
                </a:solidFill>
                <a:uFillTx/>
                <a:latin typeface="Arial" charset="0"/>
                <a:ea typeface="汉仪粗黑 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汉仪粗简黑简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汉仪粗简黑简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竖排标题 1"/>
          <p:cNvSpPr/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2"/>
          <p:cNvSpPr/>
          <p:nvPr>
            <p:ph type="title" idx="1" hasCustomPrompt="1"/>
            <p:custDataLst>
              <p:tags r:id="rId4"/>
            </p:custDataLst>
          </p:nvPr>
        </p:nvSpPr>
        <p:spPr>
          <a:xfrm>
            <a:off x="2153285" y="2343451"/>
            <a:ext cx="7885836" cy="1626893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800" b="0" i="0" u="none" strike="noStrike" kern="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汉仪粗黑 简" charset="0"/>
                <a:cs typeface="汉仪粗黑 简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文本占位符 3"/>
          <p:cNvSpPr/>
          <p:nvPr>
            <p:ph type="body" idx="2"/>
            <p:custDataLst>
              <p:tags r:id="rId5"/>
            </p:custDataLst>
          </p:nvPr>
        </p:nvSpPr>
        <p:spPr>
          <a:xfrm>
            <a:off x="7181131" y="3994323"/>
            <a:ext cx="2222121" cy="489613"/>
          </a:xfrm>
          <a:noFill/>
        </p:spPr>
        <p:txBody>
          <a:bodyPr vert="horz" wrap="square" lIns="0" tIns="0" rIns="0" bIns="0" rtlCol="0" anchor="ctr">
            <a:normAutofit/>
          </a:bodyPr>
          <a:lstStyle>
            <a:lvl1pPr marL="0" marR="0" indent="-2286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100" b="0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charset="0"/>
                <a:ea typeface="汉仪粗简黑简" charset="0"/>
                <a:cs typeface="+mj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6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charset="0"/>
          <a:ea typeface="汉仪粗简黑简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粗简黑简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粗简黑简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粗简黑简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粗简黑简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粗简黑简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2431415" y="3221990"/>
            <a:ext cx="6623685" cy="772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000"/>
              </a:lnSpc>
            </a:pPr>
            <a:r>
              <a:rPr lang="en-US" sz="5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Culture</a:t>
            </a:r>
            <a:r>
              <a:rPr lang="zh-CN" altLang="en-US" sz="5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en-US" altLang="zh-CN" sz="54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Ethic and Social Responsibility</a:t>
            </a:r>
            <a:endParaRPr lang="en-US" altLang="zh-CN" sz="54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 rtl="0" eaLnBrk="0">
              <a:lnSpc>
                <a:spcPct val="87000"/>
              </a:lnSpc>
            </a:pPr>
            <a:endParaRPr lang="en-US" altLang="zh-CN" sz="54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 rtl="0" eaLnBrk="0">
              <a:lnSpc>
                <a:spcPct val="87000"/>
              </a:lnSpc>
            </a:pPr>
            <a:r>
              <a:rPr lang="en-US" sz="32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Instructor:  Ms Caimei HU</a:t>
            </a:r>
            <a:endParaRPr lang="en-US" sz="3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45720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1118235" y="657225"/>
            <a:ext cx="10056495" cy="88519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Cultural Iceberg of China 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262380" y="1361440"/>
          <a:ext cx="10057130" cy="5012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425"/>
                <a:gridCol w="7672705"/>
              </a:tblGrid>
              <a:tr h="54864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400" kern="0" spc="-90" dirty="0"/>
                        <a:t>Layer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400" kern="0" spc="-90" dirty="0"/>
                        <a:t>Elements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</a:tr>
              <a:tr h="10972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400" kern="0" spc="-90" dirty="0"/>
                        <a:t>Visible Culture 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Mandarin language, red color in festivals, dragon dance, chopsticks, traditional clothing (e.g., qipao), tea drinking, gift giving</a:t>
                      </a:r>
                      <a:endParaRPr sz="2000" kern="0" spc="-90" dirty="0"/>
                    </a:p>
                  </a:txBody>
                  <a:tcPr marL="68580" marR="68580" marT="0" marB="0" vert="horz" anchor="t" anchorCtr="0"/>
                </a:tc>
              </a:tr>
              <a:tr h="336677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400" kern="0" spc="-90" dirty="0"/>
                        <a:t>Invisible Culture 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400" kern="0" spc="-90" dirty="0"/>
                        <a:t>-</a:t>
                      </a:r>
                      <a:r>
                        <a:rPr sz="2000" kern="0" spc="-90" dirty="0"/>
                        <a:t> Respect for hierarchy and elders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Guanxi (relationship networks and obligations)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Face (mianzi): saving social reputation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Group harmony over individual expression-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000" kern="0" spc="-90" dirty="0"/>
                        <a:t>- </a:t>
                      </a:r>
                      <a:r>
                        <a:rPr sz="2000" kern="0" spc="-90" dirty="0"/>
                        <a:t>Indirect communication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Long-term orientation and pragmatism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Filial piety and family loyalty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High power distance acceptance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000" kern="0" spc="-90" dirty="0"/>
                        <a:t>- </a:t>
                      </a:r>
                      <a:r>
                        <a:rPr sz="2000" kern="0" spc="-90" dirty="0"/>
                        <a:t>Emphasis on education and success</a:t>
                      </a:r>
                      <a:endParaRPr sz="2000" kern="0" spc="-90" dirty="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sz="2000" kern="0" spc="-90" dirty="0"/>
                        <a:t>- Subtle emotional expression</a:t>
                      </a:r>
                      <a:endParaRPr sz="2000" kern="0" spc="-90" dirty="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pic>
        <p:nvPicPr>
          <p:cNvPr id="2" name="图片 1" descr="21597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657225"/>
            <a:ext cx="704215" cy="70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45720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826135" y="2988945"/>
            <a:ext cx="9709785" cy="2672715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Students draw a cultural iceberg of their country and explain how a foreign brand could succeed or fail depending on which layer they adapt to.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 descr="21601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1008380"/>
            <a:ext cx="1459865" cy="1459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5365" y="1277620"/>
            <a:ext cx="68465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3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Cultural Iceberg of Thailand</a:t>
            </a:r>
            <a:endParaRPr lang="en-US" altLang="en-US" sz="3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1310" y="2639695"/>
            <a:ext cx="9930130" cy="685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Trade Routes and Historical Perspective in International Trade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551815"/>
            <a:ext cx="10730230" cy="6114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Trade Routes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In recent years, a number of infrastructural projects have been ongoing. Two major projects stand out: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1.  The European Union's Trans-European Transport Network (TEN-T): Aims to develop a Europe-wide network of roads, railways, inland waterways, maritime shipping routes, ports and airports.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2. China’s Belt and Road Initiative (BRI): Funded mainly by Chinese investments and soft loans, includes two components: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040" y="551815"/>
            <a:ext cx="11088370" cy="6114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Trade Routes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China’s Belt and Road Initiative (BRI): Funded mainly by Chinese investments and soft loans, includes two components: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- The Silk Road Economic Belt (the Belt): Connects China to Central and South Asia, and then to Europe.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- The New Maritime Silk Road (the Road): Connects China to South-east Asia, the Gulf, East and North Africa, and Europe.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7920" y="551815"/>
            <a:ext cx="9551670" cy="6114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Trade Routes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Today, Chinese companies control two-thirds of the world’s shipping capacity.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The scale of BRI is expanding: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65 countries involved in 2017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87 countries by the end of 2019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1560" y="551815"/>
            <a:ext cx="10212705" cy="6114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Trade Routes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According to WTO, a one-day shipping delay reduces global trade by at least 1%.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Improved transport infrastructure supports: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Sustainable business growth (North-South and South-South)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Cost reductions in trade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Emerging markets' competitive advantage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76755" y="2761615"/>
            <a:ext cx="8992870" cy="2503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</a:t>
            </a: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Understanding History &amp; Culture in Global Marketing</a:t>
            </a:r>
            <a:endParaRPr lang="en-US" sz="2600" b="1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551815"/>
            <a:ext cx="10389235" cy="57975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</a:t>
            </a: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Historical Perspective in International Trade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Understanding a country's history helps explain national attitudes, self-image, and relationships with other countries.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It sheds light on: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Role of government and business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Manager-worker relationships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Sources of management authority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• Attitudes toward foreign multinational corporations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130" y="454025"/>
            <a:ext cx="10325735" cy="5909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🌏 Cultural Sensitivity &amp; Tolerance in International Marketing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🧠 What is Cultural Sensitivity?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"Being attuned to the nuances of culture, which can then be viewed objectively, evaluated, and appreciated."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Arial" charset="0"/>
              <a:buChar char="•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Recognizing differences, not judging them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Arial" charset="0"/>
              <a:buChar char="•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Cultures are not better or worse, only different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💬 Examples of Cultural Differences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Arial" charset="0"/>
              <a:buChar char="•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Some Westerners may find it odd that Chinese eat dogs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Arial" charset="0"/>
              <a:buChar char="•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Some Chinese find it strange that Westerners eat rabbits, lambs, but not dogs or cats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➡️ Different perceptions ≠ wrong perceptions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cs typeface="Microsoft YaHei" charset="-122"/>
                <a:sym typeface="+mn-ea"/>
              </a:rPr>
              <a:t>🤝 Key Principles for Marketers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551815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Learning Objectives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1229995"/>
            <a:ext cx="11208385" cy="439801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What you should learn from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Week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: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ct val="150000"/>
              </a:lnSpc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Understanding hidden cultural layers effective global strategy.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ct val="150000"/>
              </a:lnSpc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To know trade routes and historical perspective in international trade.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ct val="150000"/>
              </a:lnSpc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Understanding history &amp; culture in global marketing.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48285" indent="-457200" algn="l" eaLnBrk="0">
              <a:lnSpc>
                <a:spcPct val="150000"/>
              </a:lnSpc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The important of CSR and Ethics in international business.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6110" y="2243455"/>
            <a:ext cx="86213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200" b="1" kern="0" spc="-90" dirty="0">
                <a:solidFill>
                  <a:schemeClr val="tx1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Social Responsibility and Environmental Management</a:t>
            </a:r>
            <a:endParaRPr lang="en-US" altLang="en-US" sz="3200" b="1" kern="0" spc="-90" dirty="0">
              <a:solidFill>
                <a:schemeClr val="tx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sz="2700" b="1" kern="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</a:rPr>
              <a:t> </a:t>
            </a:r>
            <a:r>
              <a:rPr lang="en-US" sz="27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N</a:t>
            </a: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ature environment and international trade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algn="l" rtl="0" eaLnBrk="0">
              <a:lnSpc>
                <a:spcPct val="87000"/>
              </a:lnSpc>
            </a:pPr>
            <a:endParaRPr lang="en-US" sz="3200" b="1" kern="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1735" y="1365250"/>
            <a:ext cx="11846560" cy="5492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🌍 Geographical Challenges and Economic Development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🏗️ Overcoming Natural Barriers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Economic growth drives infrastructural development: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Blip>
                <a:blip r:embed="rId1"/>
              </a:buBlip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Tunnels, bridges, dams constructed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  <p:pic>
        <p:nvPicPr>
          <p:cNvPr id="3" name="图片 2" descr="Screenshot 2025-08-04 at 00.24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5" y="4801235"/>
            <a:ext cx="3027680" cy="1679575"/>
          </a:xfrm>
          <a:prstGeom prst="rect">
            <a:avLst/>
          </a:prstGeom>
        </p:spPr>
      </p:pic>
      <p:pic>
        <p:nvPicPr>
          <p:cNvPr id="4" name="图片 3" descr="Screenshot 2025-08-04 at 00.25.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65" y="4800600"/>
            <a:ext cx="3699510" cy="1680210"/>
          </a:xfrm>
          <a:prstGeom prst="rect">
            <a:avLst/>
          </a:prstGeom>
        </p:spPr>
      </p:pic>
      <p:pic>
        <p:nvPicPr>
          <p:cNvPr id="5" name="图片 4" descr="Screenshot 2025-08-04 at 00.39.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485" y="4800600"/>
            <a:ext cx="39528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Nature environment and international trade</a:t>
            </a:r>
            <a:endParaRPr lang="en-US" sz="27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algn="l" rtl="0" eaLnBrk="0">
              <a:lnSpc>
                <a:spcPct val="87000"/>
              </a:lnSpc>
            </a:pP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84555" y="1365250"/>
            <a:ext cx="12143740" cy="5830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🌱 Success &amp; Limitations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Developed countries: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✅ Effective in minimizing effects of geography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✅ Consistent economic growth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Developing countries: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⚠️ Struggle with geographical and environmental challenges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⚠️ Despite high potential for economic growth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0400" y="694690"/>
            <a:ext cx="11532235" cy="5590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⚠️ Fragile Balance: Subsistence vs. Disaster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Many developing countries live on the edge of survival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Vulnerable to natural and human-made catastrophes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Key Contributing Factors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Climate &amp; Topography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Civil Wars &amp; Poor Governance  Ineffective Environmental Policies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Natural Disasters (e.g., droughts, floods)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457200" indent="-45720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05" y="5715"/>
            <a:ext cx="112998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🌪️ Environmental &amp; Human Challenges in Developing Countries</a:t>
            </a:r>
            <a:endParaRPr lang="en-US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694690"/>
            <a:ext cx="10645775" cy="5534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Char char=""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💧 Agricultural &amp; Land Issues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Lack of irrigation and water management  Soil erosion, creeping deserts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Deforestation, overgrazing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👨‍👩‍👧‍👦 Social Impact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Rising population worsens environmental strain;Leads to malnutrition, poor health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Further reduces problem-solving capacity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05" y="5715"/>
            <a:ext cx="112998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🌪️ Environmental &amp; Human Challenges in Developing Countries</a:t>
            </a:r>
            <a:endParaRPr lang="en-US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694690"/>
            <a:ext cx="10921365" cy="5715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600" b="1" kern="0" spc="-90" dirty="0">
                <a:solidFill>
                  <a:schemeClr val="bg2">
                    <a:alpha val="100000"/>
                  </a:scheme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1. Environmental Focus in the 21st Century</a:t>
            </a:r>
            <a:endParaRPr lang="en-US" sz="3600" b="1" kern="0" spc="-90" dirty="0">
              <a:solidFill>
                <a:schemeClr val="bg2">
                  <a:alpha val="100000"/>
                </a:scheme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</a:t>
            </a:r>
            <a:r>
              <a:rPr lang="en-US" sz="2600" kern="0" spc="-90" dirty="0">
                <a:solidFill>
                  <a:schemeClr val="bg2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The 21st century is recognized as the century of the environment.</a:t>
            </a:r>
            <a:endParaRPr lang="en-US" sz="2600" kern="0" spc="-90" dirty="0">
              <a:solidFill>
                <a:schemeClr val="bg2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bg2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Environmental protection is no longer optional—it's an essential business process.</a:t>
            </a:r>
            <a:endParaRPr lang="en-US" sz="2600" kern="0" spc="-90" dirty="0">
              <a:solidFill>
                <a:schemeClr val="bg2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bg2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Global consensus is forming among nations, businesses, and individuals.</a:t>
            </a:r>
            <a:endParaRPr lang="en-US" sz="2600" kern="0" spc="-90" dirty="0">
              <a:solidFill>
                <a:schemeClr val="bg2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bg2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Focus is shifting from national to global environmental threats.</a:t>
            </a:r>
            <a:endParaRPr lang="en-US" sz="2600" kern="0" spc="-90" dirty="0">
              <a:solidFill>
                <a:schemeClr val="bg2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endParaRPr lang="en-US" sz="2600" kern="0" spc="-90" dirty="0">
              <a:solidFill>
                <a:schemeClr val="bg2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897890"/>
            <a:ext cx="11067415" cy="5562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3600" b="1" kern="0" spc="-90" dirty="0">
                <a:solidFill>
                  <a:schemeClr val="tx1">
                    <a:alpha val="100000"/>
                  </a:scheme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2. Global Activism and Government Action</a:t>
            </a:r>
            <a:endParaRPr lang="en-US" sz="3600" b="1" kern="0" spc="-90" dirty="0">
              <a:solidFill>
                <a:schemeClr val="tx1">
                  <a:alpha val="100000"/>
                </a:scheme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tx1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Green activists and NGOs are pushing for environmental responsibility.</a:t>
            </a:r>
            <a:endParaRPr lang="en-US" sz="2600" kern="0" spc="-90" dirty="0">
              <a:solidFill>
                <a:schemeClr val="tx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tx1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Asian governments are tightening regulations and improving enforcement.</a:t>
            </a:r>
            <a:endParaRPr lang="en-US" sz="2600" kern="0" spc="-90" dirty="0">
              <a:solidFill>
                <a:schemeClr val="tx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tx1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Pollution control is becoming a top priority worldwide.</a:t>
            </a:r>
            <a:endParaRPr lang="en-US" sz="2600" kern="0" spc="-90" dirty="0">
              <a:solidFill>
                <a:schemeClr val="tx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600" kern="0" spc="-90" dirty="0">
                <a:solidFill>
                  <a:schemeClr val="tx1">
                    <a:alpha val="10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Key motivator: Pollution is nearing uncontrollable levels.</a:t>
            </a:r>
            <a:endParaRPr lang="en-US" sz="2600" kern="0" spc="-90" dirty="0">
              <a:solidFill>
                <a:schemeClr val="tx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844550"/>
            <a:ext cx="11745595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32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r>
              <a:rPr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Environmental and Geographic Impact on Marketing</a:t>
            </a:r>
            <a:endParaRPr lang="en-US" sz="3200" b="1" dirty="0">
              <a:latin typeface="Microsoft YaHei Bold" charset="-122"/>
              <a:ea typeface="Microsoft YaHei Bold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711835" y="1413510"/>
            <a:ext cx="9491345" cy="439801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>
                <a:sym typeface="+mn-ea"/>
              </a:rPr>
              <a:t>- </a:t>
            </a: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Climate conditions can damage products (e.g., Rolls-Royce in Canada)</a:t>
            </a:r>
            <a:endParaRPr sz="27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Salted roads corrode vehicles; oil system leaks</a:t>
            </a:r>
            <a:endParaRPr sz="27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Highlights the need to adapt product design to local environments</a:t>
            </a:r>
            <a:endParaRPr sz="27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endParaRPr sz="27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897255"/>
            <a:ext cx="10369550" cy="4944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Growing Awareness and Responsibility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  -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Influential bodies like OECD, UN, and the EU lead environmental efforts.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Business and public awareness is increasing.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Environmental protection is now seen as a moral and social responsibility.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Everyone has a role—not just governments or businesses.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897255"/>
            <a:ext cx="10624185" cy="4343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 International Agreements and Challenges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Kyoto Protocol signed by the EU, Russia, and others.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Goal: Reduce pollution levels over the coming years.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USA refused to sign or ratify the agreement.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- Urban areas (e.g., Los Angeles, Rome, Mexico City) suffer major air pollution.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551815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2"/>
            </p:custDataLst>
          </p:nvPr>
        </p:nvSpPr>
        <p:spPr>
          <a:xfrm>
            <a:off x="537210" y="1229995"/>
            <a:ext cx="11208385" cy="439801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endParaRPr lang="en-US" sz="2600" kern="0" spc="-90" dirty="0">
              <a:solidFill>
                <a:schemeClr val="bg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endParaRPr lang="en-US" sz="2600" kern="0" spc="-90" dirty="0">
              <a:solidFill>
                <a:schemeClr val="bg1">
                  <a:alpha val="10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ctr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3200" b="1" kern="0" spc="-90" dirty="0">
                <a:solidFill>
                  <a:schemeClr val="bg1">
                    <a:alpha val="100000"/>
                  </a:schemeClr>
                </a:solidFill>
                <a:latin typeface="Microsoft YaHei Bold" charset="-122"/>
                <a:ea typeface="Microsoft YaHei Bold" charset="-122"/>
                <a:cs typeface="Microsoft YaHei" charset="-122"/>
              </a:rPr>
              <a:t> The Iceberg Model in International Marketing</a:t>
            </a:r>
            <a:endParaRPr sz="3200" b="1" kern="0" spc="-90" dirty="0">
              <a:solidFill>
                <a:schemeClr val="bg1">
                  <a:alpha val="100000"/>
                </a:schemeClr>
              </a:solidFill>
              <a:latin typeface="Microsoft YaHei Bold" charset="-122"/>
              <a:ea typeface="Microsoft YaHei Bold" charset="-122"/>
              <a:cs typeface="Microsoft YaHei" charset="-122"/>
            </a:endParaRPr>
          </a:p>
          <a:p>
            <a:pPr marL="0" indent="0" algn="ctr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3200" b="1" kern="0" spc="-90" dirty="0">
                <a:solidFill>
                  <a:schemeClr val="bg1">
                    <a:alpha val="100000"/>
                  </a:schemeClr>
                </a:solidFill>
                <a:latin typeface="Microsoft YaHei Bold" charset="-122"/>
                <a:ea typeface="Microsoft YaHei Bold" charset="-122"/>
                <a:cs typeface="Microsoft YaHei" charset="-122"/>
              </a:rPr>
              <a:t>Understanding Hidden Cultural Layers for Effective Global Strategy</a:t>
            </a:r>
            <a:endParaRPr sz="3200" b="1" kern="0" spc="-90" dirty="0">
              <a:solidFill>
                <a:schemeClr val="bg1">
                  <a:alpha val="100000"/>
                </a:schemeClr>
              </a:solidFill>
              <a:latin typeface="Microsoft YaHei Bold" charset="-122"/>
              <a:ea typeface="Microsoft YaHei Bold" charset="-122"/>
              <a:cs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405" y="897255"/>
            <a:ext cx="6383020" cy="4770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The Hazardous Waste Dilemma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- Industrial waste control produces hazardous by-products.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- Over 300 million tonnes of hazardous waste produced annually.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- Key concern: How to dispose of it responsibly without shifting the problem.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  <p:pic>
        <p:nvPicPr>
          <p:cNvPr id="3" name="图片 2" descr="2025-08-04 00:49:31.835000"/>
          <p:cNvPicPr>
            <a:picLocks noChangeAspect="1"/>
          </p:cNvPicPr>
          <p:nvPr/>
        </p:nvPicPr>
        <p:blipFill>
          <a:blip r:embed="rId1"/>
          <a:srcRect l="-3846" t="18000" r="3846" b="-18000"/>
          <a:stretch>
            <a:fillRect/>
          </a:stretch>
        </p:blipFill>
        <p:spPr>
          <a:xfrm>
            <a:off x="7173595" y="1933575"/>
            <a:ext cx="4147185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897255"/>
            <a:ext cx="11085830" cy="5273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3200" b="1" kern="0" spc="-90" dirty="0">
                <a:solidFill>
                  <a:srgbClr val="404040">
                    <a:alpha val="100000"/>
                  </a:srgbClr>
                </a:solidFill>
                <a:latin typeface="Microsoft YaHei Bold" charset="-122"/>
                <a:ea typeface="Microsoft YaHei Bold" charset="-122"/>
                <a:cs typeface="Microsoft YaHei" charset="-122"/>
                <a:sym typeface="+mn-ea"/>
              </a:rPr>
              <a:t>Sustainable Development – The Way Forward</a:t>
            </a:r>
            <a:endParaRPr lang="en-US" sz="3200" b="1" kern="0" spc="-90" dirty="0">
              <a:solidFill>
                <a:srgbClr val="404040">
                  <a:alpha val="100000"/>
                </a:srgbClr>
              </a:solidFill>
              <a:latin typeface="Microsoft YaHei Bold" charset="-122"/>
              <a:ea typeface="Microsoft YaHei Bold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Can economic growth and trade coexist with environmental protection?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Solution: Sustainable development—balancing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• Trade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• Environment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• Technology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0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• Society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More companies now realize: What’s good for the planet is good for business.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 descr="2025-08-03 23:43:12.897000"/>
          <p:cNvPicPr>
            <a:picLocks noChangeAspect="1"/>
          </p:cNvPicPr>
          <p:nvPr/>
        </p:nvPicPr>
        <p:blipFill>
          <a:blip r:embed="rId1"/>
          <a:srcRect l="-84" r="84"/>
          <a:stretch>
            <a:fillRect/>
          </a:stretch>
        </p:blipFill>
        <p:spPr>
          <a:xfrm>
            <a:off x="1515745" y="218440"/>
            <a:ext cx="9646920" cy="64369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897255"/>
            <a:ext cx="11085830" cy="5273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How to Promote Ethics in International Marketing</a:t>
            </a:r>
            <a:r>
              <a:rPr lang="zh-CN" alt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？</a:t>
            </a:r>
            <a:endParaRPr lang="zh-CN" alt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Conduct cultural research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Train staff in ethical decision-making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Build global codes of conduct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Be transparent with stakeholders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sz="100" dirty="0">
                <a:latin typeface="Arial" charset="0"/>
                <a:ea typeface="Arial" charset="0"/>
                <a:cs typeface="Arial" charset="0"/>
              </a:rPr>
              <a:t>IBB2402</a:t>
            </a:r>
            <a:endParaRPr sz="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59765" y="897255"/>
            <a:ext cx="9240520" cy="694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sz="2700" kern="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sz="2700" kern="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9765" y="897255"/>
            <a:ext cx="11085830" cy="5273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Wrap-Up &amp; Discussion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🧠 Final Questions: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Can marketing ever be truly ethical and profitable?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Should companies follow local ethics or global values?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indent="0" algn="just" rtl="0" eaLnBrk="0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charset="2"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How can ethics be a competitive advantage?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title"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THANKS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9572440" y="3970542"/>
            <a:ext cx="35787" cy="5360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charset="0"/>
              <a:ea typeface="汉仪粗简黑简" charset="0"/>
              <a:cs typeface="汉仪粗简黑简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551815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996950"/>
            <a:ext cx="5926455" cy="439801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What is the Iceberg Model?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The Iceberg Model of Culture suggests that culture is like an iceberg: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 Only a small part (visible) is seen above the surface.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 A much larger part (invisible) lies beneath the surface.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This idea was popularized by anthropologist Edward T. Hall.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 descr="Screenshot 2025-08-03 at 20.06.05"/>
          <p:cNvPicPr>
            <a:picLocks noChangeAspect="1"/>
          </p:cNvPicPr>
          <p:nvPr/>
        </p:nvPicPr>
        <p:blipFill>
          <a:blip r:embed="rId2"/>
          <a:srcRect t="-3016" r="17490"/>
          <a:stretch>
            <a:fillRect/>
          </a:stretch>
        </p:blipFill>
        <p:spPr>
          <a:xfrm>
            <a:off x="6263640" y="1405255"/>
            <a:ext cx="5481955" cy="474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551815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784860"/>
            <a:ext cx="9692640" cy="810260"/>
          </a:xfrm>
        </p:spPr>
        <p:txBody>
          <a:bodyPr>
            <a:noAutofit/>
          </a:bodyPr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Structure of the Cultural Iceberg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015365" y="1594485"/>
          <a:ext cx="10431780" cy="463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590"/>
                <a:gridCol w="4512310"/>
                <a:gridCol w="3357880"/>
              </a:tblGrid>
              <a:tr h="772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/>
                        <a:t>Layer</a:t>
                      </a:r>
                      <a:endParaRPr lang="en-US" altLang="en-US" sz="24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/>
                        <a:t>Description</a:t>
                      </a:r>
                      <a:endParaRPr lang="en-US" altLang="en-US" sz="24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/>
                        <a:t>Marketing Implication</a:t>
                      </a:r>
                      <a:endParaRPr lang="en-US" altLang="en-US" sz="2400"/>
                    </a:p>
                  </a:txBody>
                  <a:tcPr marL="68580" marR="68580" marT="0" marB="0" vert="horz" anchor="ctr" anchorCtr="0"/>
                </a:tc>
              </a:tr>
              <a:tr h="164592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/>
                        <a:t>Visible Culture </a:t>
                      </a:r>
                      <a:endParaRPr lang="en-US" altLang="en-US" sz="24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/>
                        <a:t>Behaviors, dress, language,  food, music</a:t>
                      </a:r>
                      <a:endParaRPr lang="en-US" altLang="en-US" sz="24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/>
                        <a:t>Easy to observe and imitate; often leads to superficial localization</a:t>
                      </a:r>
                      <a:endParaRPr lang="en-US" altLang="en-US" sz="2400"/>
                    </a:p>
                  </a:txBody>
                  <a:tcPr marL="68580" marR="68580" marT="0" marB="0" vert="horz" anchor="t" anchorCtr="0"/>
                </a:tc>
              </a:tr>
              <a:tr h="221488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/>
                        <a:t>Invisible Culture </a:t>
                      </a:r>
                      <a:endParaRPr lang="en-US" altLang="en-US" sz="24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/>
                        <a:t>Values, beliefs, attitudes, thought patterns, communication styles, time perception, gender roles, authority relationships</a:t>
                      </a:r>
                      <a:endParaRPr lang="en-US" altLang="en-US" sz="24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/>
                        <a:t>Drives actual consumer motivation, brand perception, trust, and buying behavior</a:t>
                      </a:r>
                      <a:endParaRPr lang="en-US" altLang="en-US" sz="240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551815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784860"/>
            <a:ext cx="9692640" cy="810260"/>
          </a:xfrm>
        </p:spPr>
        <p:txBody>
          <a:bodyPr>
            <a:noAutofit/>
          </a:bodyPr>
          <a:p>
            <a:pPr marL="0" indent="0" algn="l" eaLnBrk="0">
              <a:lnSpc>
                <a:spcPts val="3590"/>
              </a:lnSpc>
              <a:buClrTx/>
              <a:buSzTx/>
              <a:buFont typeface="Wingdings" charset="2"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Why It Matters in International Marketing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833755" y="1594485"/>
          <a:ext cx="10734040" cy="4497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1680"/>
                <a:gridCol w="3874770"/>
                <a:gridCol w="3577590"/>
              </a:tblGrid>
              <a:tr h="462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2400" kern="0" spc="-90" dirty="0"/>
                        <a:t>Misunderstanding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2400" kern="0" spc="-90" dirty="0"/>
                        <a:t>Example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2400" kern="0" spc="-90" dirty="0"/>
                        <a:t>Consequence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</a:tr>
              <a:tr h="167894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Interpreting only visible culture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Translating ads literally without adapting to humor, values, or taboos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Offense or confusion (e.g., Pepsi’s “Come alive” slogan in Taiwan)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</a:tr>
              <a:tr h="1097280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Ignoring deep values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Promoting individualism in collectivist societies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Product rejection or brand mistrust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</a:tr>
              <a:tr h="1259205"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Not adapting communication styles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Using direct language in a high-context culture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sz="2400" kern="0" spc="-90" dirty="0"/>
                        <a:t>Viewed as rude or inappropriate</a:t>
                      </a:r>
                      <a:endParaRPr sz="2400" kern="0" spc="-90" dirty="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45720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1289685" y="699770"/>
            <a:ext cx="10307955" cy="5465445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Marketing Applications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  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Product Design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Colors, symbols, packaging should align with deep cultural meanings (e.g., red means luck in China but danger in Western countries)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    </a:t>
            </a: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Advertising Messaging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Humor, emotion, and tone must reflect cultural thought patterns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E.g., Thai ads tend to use indirect messaging and emotional storytelling.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 descr="45259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3544570"/>
            <a:ext cx="702310" cy="702310"/>
          </a:xfrm>
          <a:prstGeom prst="rect">
            <a:avLst/>
          </a:prstGeom>
        </p:spPr>
      </p:pic>
      <p:pic>
        <p:nvPicPr>
          <p:cNvPr id="3" name="图片 2" descr="215813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" y="1501775"/>
            <a:ext cx="615315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45720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826770"/>
            <a:ext cx="10637520" cy="439801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.✅ Branding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- Brand names and slogans must reflect local values (trust, tradition, community)</a:t>
            </a:r>
            <a:endParaRPr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 E.g., Dove in Western markets = self-confidence, in Asia = fair skin &amp; femininity.</a:t>
            </a: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\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2950314" y="2243352"/>
            <a:ext cx="4223384" cy="35394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446405" y="45720"/>
            <a:ext cx="8685530" cy="441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685" algn="l" eaLnBrk="0">
              <a:lnSpc>
                <a:spcPts val="3590"/>
              </a:lnSpc>
              <a:buClrTx/>
              <a:buSzTx/>
              <a:buFontTx/>
              <a:buNone/>
            </a:pPr>
            <a:r>
              <a:rPr sz="27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 </a:t>
            </a:r>
            <a:endParaRPr lang="en-US" sz="27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0" name="rect 190"/>
          <p:cNvSpPr/>
          <p:nvPr/>
        </p:nvSpPr>
        <p:spPr>
          <a:xfrm>
            <a:off x="8042147" y="454151"/>
            <a:ext cx="3703319" cy="97535"/>
          </a:xfrm>
          <a:prstGeom prst="rect">
            <a:avLst/>
          </a:prstGeom>
          <a:solidFill>
            <a:srgbClr val="969F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rect 192"/>
          <p:cNvSpPr/>
          <p:nvPr/>
        </p:nvSpPr>
        <p:spPr>
          <a:xfrm>
            <a:off x="446531" y="457200"/>
            <a:ext cx="3703320" cy="94488"/>
          </a:xfrm>
          <a:prstGeom prst="rect">
            <a:avLst/>
          </a:prstGeom>
          <a:solidFill>
            <a:srgbClr val="46535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4241291" y="457200"/>
            <a:ext cx="3703320" cy="91440"/>
          </a:xfrm>
          <a:prstGeom prst="rect">
            <a:avLst/>
          </a:prstGeom>
          <a:solidFill>
            <a:srgbClr val="1CAD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/>
          <p:nvPr>
            <p:ph type="body" idx="2"/>
            <p:custDataLst>
              <p:tags r:id="rId1"/>
            </p:custDataLst>
          </p:nvPr>
        </p:nvSpPr>
        <p:spPr>
          <a:xfrm>
            <a:off x="537210" y="826770"/>
            <a:ext cx="10637520" cy="885190"/>
          </a:xfrm>
        </p:spPr>
        <p:txBody>
          <a:bodyPr>
            <a:noAutofit/>
          </a:bodyPr>
          <a:p>
            <a:pPr marL="19685" algn="l" eaLnBrk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2600" kern="0" spc="-90" dirty="0">
                <a:solidFill>
                  <a:srgbClr val="404040">
                    <a:alpha val="10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Summary</a:t>
            </a:r>
            <a:endParaRPr lang="en-US" sz="2600" kern="0" spc="-90" dirty="0">
              <a:solidFill>
                <a:srgbClr val="404040">
                  <a:alpha val="100000"/>
                </a:srgb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087120" y="1712595"/>
          <a:ext cx="9528810" cy="3674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4405"/>
                <a:gridCol w="4764405"/>
              </a:tblGrid>
              <a:tr h="524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2400" kern="0" spc="-90" dirty="0"/>
                        <a:t>Insight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2400" kern="0" spc="-90" dirty="0"/>
                        <a:t>Action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</a:tr>
              <a:tr h="105029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Surface-level adaptation isn’t enough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Dive into deep culture to truly localize marketing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</a:tr>
              <a:tr h="105029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Culture affects every part of marketing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From brand tone to retail layout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</a:tr>
              <a:tr h="104965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Successful international marketers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sz="2400" kern="0" spc="-90" dirty="0"/>
                        <a:t>Respect, research, and adapt to cultural depth</a:t>
                      </a:r>
                      <a:endParaRPr sz="2400" kern="0" spc="-90" dirty="0"/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2*i*1"/>
  <p:tag name="KSO_WM_BEAUTIFY_FLAG" val="#wm#"/>
  <p:tag name="KSO_WM_TAG_VERSION" val="1.0"/>
  <p:tag name="KSO_WM_CHIP_GROUPID" val="618ddf349d7b144ec989f16d"/>
  <p:tag name="KSO_WM_CHIP_XID" val="618e0a8a5268663be886272f"/>
  <p:tag name="KSO_WM_UNIT_DEC_AREA_ID" val="cff9e974689741f99837ddeb0f1bc4e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5e01884e4fe4ed6be163493da3e0ec6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1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13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6*i*1"/>
  <p:tag name="KSO_WM_BEAUTIFY_FLAG" val="#wm#"/>
  <p:tag name="KSO_WM_TAG_VERSION" val="1.0"/>
  <p:tag name="KSO_WM_CHIP_GROUPID" val="618ddf349d7b144ec989f16d"/>
  <p:tag name="KSO_WM_CHIP_XID" val="618e0a8a5268663be886272c"/>
  <p:tag name="KSO_WM_UNIT_DEC_AREA_ID" val="210b30472de0459c851f294778e0f8d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658d4bc30046209e6ca1cfb2bb9bc7"/>
</p:tagLst>
</file>

<file path=ppt/tags/tag14.xml><?xml version="1.0" encoding="utf-8"?>
<p:tagLst xmlns:p="http://schemas.openxmlformats.org/presentationml/2006/main">
  <p:tag name="KSO_WM_UNIT_DEFAULT_FONT" val="96;115;2"/>
  <p:tag name="KSO_WM_UNIT_BLOCK" val="0"/>
  <p:tag name="KSO_WM_UNIT_DEC_AREA_ID" val="3ed7c36fd18e47a3a4329426efd546df"/>
  <p:tag name="KSO_WM_UNIT_ISCONTENTSTITLE" val="0"/>
  <p:tag name="KSO_WM_UNIT_ISNUMDGMTITLE" val="0"/>
  <p:tag name="KSO_WM_UNIT_PRESET_TEXT" val="THANKS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  <p:tag name="KSO_WM_TEMPLATE_ASSEMBLE_XID" val="61974b7d78bf544979703f82"/>
  <p:tag name="KSO_WM_TEMPLATE_ASSEMBLE_GROUPID" val="618ddf349d7b144ec989f16d"/>
</p:tagLst>
</file>

<file path=ppt/tags/tag15.xml><?xml version="1.0" encoding="utf-8"?>
<p:tagLst xmlns:p="http://schemas.openxmlformats.org/presentationml/2006/main">
  <p:tag name="KSO_WM_UNIT_DEFAULT_FONT" val="24;32;2"/>
  <p:tag name="KSO_WM_UNIT_BLOCK" val="0"/>
  <p:tag name="KSO_WM_UNIT_DEC_AREA_ID" val="d56b4ff2f35f4bfc992f38a31030da29"/>
  <p:tag name="KSO_WM_UNIT_ISCONTENTSTITLE" val="0"/>
  <p:tag name="KSO_WM_UNIT_ISNUMDGMTITLE" val="0"/>
  <p:tag name="KSO_WM_UNIT_PRESET_TEXT" val="添加副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976_1*b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  <p:tag name="KSO_WM_UNIT_TEXT_FILL_FORE_SCHEMECOLOR_INDEX_BRIGHTNESS" val="0.15"/>
  <p:tag name="KSO_WM_UNIT_TEXT_FILL_FORE_SCHEMECOLOR_INDEX" val="13"/>
  <p:tag name="KSO_WM_UNIT_TEXT_FILL_TYPE" val="1"/>
  <p:tag name="KSO_WM_TEMPLATE_ASSEMBLE_XID" val="61974b7d78bf544979703f82"/>
  <p:tag name="KSO_WM_TEMPLATE_ASSEMBLE_GROUPID" val="618ddf349d7b144ec989f16d"/>
</p:tagLst>
</file>

<file path=ppt/tags/tag1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</p:tagLst>
</file>

<file path=ppt/tags/tag17.xml><?xml version="1.0" encoding="utf-8"?>
<p:tagLst xmlns:p="http://schemas.openxmlformats.org/presentationml/2006/main">
  <p:tag name="KSO_WM_SLIDE_BACKGROUND_TYPE" val="general"/>
</p:tagLst>
</file>

<file path=ppt/tags/tag18.xml><?xml version="1.0" encoding="utf-8"?>
<p:tagLst xmlns:p="http://schemas.openxmlformats.org/presentationml/2006/main">
  <p:tag name="KSO_WM_SLIDE_BACKGROUND_TYPE" val="general"/>
</p:tagLst>
</file>

<file path=ppt/tags/tag19.xml><?xml version="1.0" encoding="utf-8"?>
<p:tagLst xmlns:p="http://schemas.openxmlformats.org/presentationml/2006/main">
  <p:tag name="KSO_WM_SLIDE_BACKGROUND_TYPE" val="general"/>
</p:tagLst>
</file>

<file path=ppt/tags/tag2.xml><?xml version="1.0" encoding="utf-8"?>
<p:tagLst xmlns:p="http://schemas.openxmlformats.org/presentationml/2006/main">
  <p:tag name="KSO_WM_UNIT_DEFAULT_FONT" val="96;115;2"/>
  <p:tag name="KSO_WM_UNIT_BLOCK" val="0"/>
  <p:tag name="KSO_WM_UNIT_DEC_AREA_ID" val="82349d52c26f4e668adc14352c969815"/>
  <p:tag name="KSO_WM_UNIT_ISCONTENTSTITLE" val="0"/>
  <p:tag name="KSO_WM_UNIT_ISNUMDGMTITLE" val="0"/>
  <p:tag name="KSO_WM_UNIT_PRESET_TEXT" val="工作总结汇报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90e9af761bb14550bc92a7e5306b40a0"/>
  <p:tag name="KSO_WM_TEMPLATE_ASSEMBLE_XID" val="61974b81c75558f33bc3a755"/>
  <p:tag name="KSO_WM_TEMPLATE_ASSEMBLE_GROUPID" val="618ddf349d7b144ec989f16d"/>
</p:tagLst>
</file>

<file path=ppt/tags/tag20.xml><?xml version="1.0" encoding="utf-8"?>
<p:tagLst xmlns:p="http://schemas.openxmlformats.org/presentationml/2006/main">
  <p:tag name="KSO_WM_SLIDE_BACKGROUND_TYPE" val="general"/>
</p:tagLst>
</file>

<file path=ppt/tags/tag21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76f8f10462254f6f8881797f3c492e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bcc8e6bbe1240f7b30dd5aa33163fb4"/>
  <p:tag name="KSO_WM_SLIDE_BACKGROUND_TYPE" val="frame"/>
</p:tagLst>
</file>

<file path=ppt/tags/tag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SLIDE_BACKGROUND_TYPE" val="frame"/>
</p:tagLst>
</file>

<file path=ppt/tags/tag24.xml><?xml version="1.0" encoding="utf-8"?>
<p:tagLst xmlns:p="http://schemas.openxmlformats.org/presentationml/2006/main">
  <p:tag name="KSO_WM_SLIDE_BACKGROUND_TYPE" val="frame"/>
</p:tagLst>
</file>

<file path=ppt/tags/tag25.xml><?xml version="1.0" encoding="utf-8"?>
<p:tagLst xmlns:p="http://schemas.openxmlformats.org/presentationml/2006/main">
  <p:tag name="KSO_WM_SLIDE_BACKGROUND_TYPE" val="frame"/>
</p:tagLst>
</file>

<file path=ppt/tags/tag26.xml><?xml version="1.0" encoding="utf-8"?>
<p:tagLst xmlns:p="http://schemas.openxmlformats.org/presentationml/2006/main">
  <p:tag name="KSO_WM_SLIDE_BACKGROUND_TYPE" val="frame"/>
</p:tagLst>
</file>

<file path=ppt/tags/tag27.xml><?xml version="1.0" encoding="utf-8"?>
<p:tagLst xmlns:p="http://schemas.openxmlformats.org/presentationml/2006/main">
  <p:tag name="KSO_WM_SLIDE_BACKGROUND_TYPE" val="frame"/>
</p:tagLst>
</file>

<file path=ppt/tags/tag28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963cb5ec94ab498e9f9e8337d5e84f0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3c4a1e3b97447cf9b7152e6d5c5179c"/>
  <p:tag name="KSO_WM_SLIDE_BACKGROUND_TYPE" val="leftRight"/>
</p:tagLst>
</file>

<file path=ppt/tags/tag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DEFAULT_FONT" val="24;32;2"/>
  <p:tag name="KSO_WM_UNIT_BLOCK" val="0"/>
  <p:tag name="KSO_WM_UNIT_DEC_AREA_ID" val="86eadf05607c4199b7e8ad016304e549"/>
  <p:tag name="KSO_WM_UNIT_ISCONTENTSTITLE" val="0"/>
  <p:tag name="KSO_WM_UNIT_ISNUMDGMTITLE" val="0"/>
  <p:tag name="KSO_WM_UNIT_PRESET_TEXT" val="添加副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976_1*b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90e9af761bb14550bc92a7e5306b40a0"/>
  <p:tag name="KSO_WM_UNIT_TEXT_FILL_FORE_SCHEMECOLOR_INDEX_BRIGHTNESS" val="0.15"/>
  <p:tag name="KSO_WM_UNIT_TEXT_FILL_FORE_SCHEMECOLOR_INDEX" val="13"/>
  <p:tag name="KSO_WM_UNIT_TEXT_FILL_TYPE" val="1"/>
  <p:tag name="KSO_WM_TEMPLATE_ASSEMBLE_XID" val="61974b81c75558f33bc3a755"/>
  <p:tag name="KSO_WM_TEMPLATE_ASSEMBLE_GROUPID" val="618ddf349d7b144ec989f16d"/>
</p:tagLst>
</file>

<file path=ppt/tags/tag30.xml><?xml version="1.0" encoding="utf-8"?>
<p:tagLst xmlns:p="http://schemas.openxmlformats.org/presentationml/2006/main">
  <p:tag name="KSO_WM_SLIDE_BACKGROUND_TYPE" val="leftRight"/>
</p:tagLst>
</file>

<file path=ppt/tags/tag31.xml><?xml version="1.0" encoding="utf-8"?>
<p:tagLst xmlns:p="http://schemas.openxmlformats.org/presentationml/2006/main">
  <p:tag name="KSO_WM_SLIDE_BACKGROUND_TYPE" val="leftRight"/>
</p:tagLst>
</file>

<file path=ppt/tags/tag32.xml><?xml version="1.0" encoding="utf-8"?>
<p:tagLst xmlns:p="http://schemas.openxmlformats.org/presentationml/2006/main">
  <p:tag name="KSO_WM_SLIDE_BACKGROUND_TYPE" val="leftRight"/>
</p:tagLst>
</file>

<file path=ppt/tags/tag33.xml><?xml version="1.0" encoding="utf-8"?>
<p:tagLst xmlns:p="http://schemas.openxmlformats.org/presentationml/2006/main">
  <p:tag name="KSO_WM_SLIDE_BACKGROUND_TYPE" val="leftRight"/>
</p:tagLst>
</file>

<file path=ppt/tags/tag34.xml><?xml version="1.0" encoding="utf-8"?>
<p:tagLst xmlns:p="http://schemas.openxmlformats.org/presentationml/2006/main">
  <p:tag name="KSO_WM_SLIDE_BACKGROUND_TYPE" val="leftRight"/>
</p:tagLst>
</file>

<file path=ppt/tags/tag35.xml><?xml version="1.0" encoding="utf-8"?>
<p:tagLst xmlns:p="http://schemas.openxmlformats.org/presentationml/2006/main">
  <p:tag name="KSO_WM_SLIDE_BACKGROUND_TYPE" val="leftRight"/>
</p:tagLst>
</file>

<file path=ppt/tags/tag3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007db961dfcd4242a4045471f991b0c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a83887a12814146b22bf3b8fd287c2c"/>
  <p:tag name="KSO_WM_SLIDE_BACKGROUND_TYPE" val="topBottom"/>
</p:tagLst>
</file>

<file path=ppt/tags/tag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SLIDE_BACKGROUND_TYPE" val="topBottom"/>
</p:tagLst>
</file>

<file path=ppt/tags/tag39.xml><?xml version="1.0" encoding="utf-8"?>
<p:tagLst xmlns:p="http://schemas.openxmlformats.org/presentationml/2006/main">
  <p:tag name="KSO_WM_SLIDE_BACKGROUND_TYPE" val="topBottom"/>
</p:tagLst>
</file>

<file path=ppt/tags/tag4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40.xml><?xml version="1.0" encoding="utf-8"?>
<p:tagLst xmlns:p="http://schemas.openxmlformats.org/presentationml/2006/main">
  <p:tag name="KSO_WM_SLIDE_BACKGROUND_TYPE" val="topBottom"/>
</p:tagLst>
</file>

<file path=ppt/tags/tag41.xml><?xml version="1.0" encoding="utf-8"?>
<p:tagLst xmlns:p="http://schemas.openxmlformats.org/presentationml/2006/main">
  <p:tag name="KSO_WM_SLIDE_BACKGROUND_TYPE" val="topBottom"/>
</p:tagLst>
</file>

<file path=ppt/tags/tag42.xml><?xml version="1.0" encoding="utf-8"?>
<p:tagLst xmlns:p="http://schemas.openxmlformats.org/presentationml/2006/main">
  <p:tag name="KSO_WM_SLIDE_BACKGROUND_TYPE" val="topBottom"/>
</p:tagLst>
</file>

<file path=ppt/tags/tag43.xml><?xml version="1.0" encoding="utf-8"?>
<p:tagLst xmlns:p="http://schemas.openxmlformats.org/presentationml/2006/main">
  <p:tag name="KSO_WM_SLIDE_BACKGROUND_TYPE" val="topBottom"/>
</p:tagLst>
</file>

<file path=ppt/tags/tag44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7368434fbe67438f89a9e78cc1ca588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2e1df574bc34b5fb51e432ce3c4373b"/>
  <p:tag name="KSO_WM_SLIDE_BACKGROUND_TYPE" val="bottomTop"/>
</p:tagLst>
</file>

<file path=ppt/tags/tag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SLIDE_BACKGROUND_TYPE" val="bottomTop"/>
</p:tagLst>
</file>

<file path=ppt/tags/tag47.xml><?xml version="1.0" encoding="utf-8"?>
<p:tagLst xmlns:p="http://schemas.openxmlformats.org/presentationml/2006/main">
  <p:tag name="KSO_WM_SLIDE_BACKGROUND_TYPE" val="bottomTop"/>
</p:tagLst>
</file>

<file path=ppt/tags/tag48.xml><?xml version="1.0" encoding="utf-8"?>
<p:tagLst xmlns:p="http://schemas.openxmlformats.org/presentationml/2006/main">
  <p:tag name="KSO_WM_SLIDE_BACKGROUND_TYPE" val="bottomTop"/>
</p:tagLst>
</file>

<file path=ppt/tags/tag49.xml><?xml version="1.0" encoding="utf-8"?>
<p:tagLst xmlns:p="http://schemas.openxmlformats.org/presentationml/2006/main">
  <p:tag name="KSO_WM_SLIDE_BACKGROUND_TYPE" val="bottomTop"/>
</p:tagLst>
</file>

<file path=ppt/tags/tag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8*i*1"/>
  <p:tag name="KSO_WM_BEAUTIFY_FLAG" val="#wm#"/>
  <p:tag name="KSO_WM_TAG_VERSION" val="1.0"/>
  <p:tag name="KSO_WM_CHIP_GROUPID" val="618ddf349d7b144ec989f16d"/>
  <p:tag name="KSO_WM_CHIP_XID" val="618e0a8a5268663be886272d"/>
  <p:tag name="KSO_WM_UNIT_DEC_AREA_ID" val="2850b00a92994cada9960f2f9453e23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77583e52184d24be6be1e6c99f150d"/>
</p:tagLst>
</file>

<file path=ppt/tags/tag50.xml><?xml version="1.0" encoding="utf-8"?>
<p:tagLst xmlns:p="http://schemas.openxmlformats.org/presentationml/2006/main">
  <p:tag name="KSO_WM_SLIDE_BACKGROUND_TYPE" val="bottomTop"/>
</p:tagLst>
</file>

<file path=ppt/tags/tag51.xml><?xml version="1.0" encoding="utf-8"?>
<p:tagLst xmlns:p="http://schemas.openxmlformats.org/presentationml/2006/main">
  <p:tag name="KSO_WM_SLIDE_BACKGROUND_TYPE" val="bottomTop"/>
</p:tagLst>
</file>

<file path=ppt/tags/tag5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97ed20fbe6d643bd96b892ea0f4fa9b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1041d7cd2774f92a0f27d1e081f1964"/>
  <p:tag name="KSO_WM_SLIDE_BACKGROUND_TYPE" val="navigation"/>
</p:tagLst>
</file>

<file path=ppt/tags/tag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navigation"/>
</p:tagLst>
</file>

<file path=ppt/tags/tag57.xml><?xml version="1.0" encoding="utf-8"?>
<p:tagLst xmlns:p="http://schemas.openxmlformats.org/presentationml/2006/main">
  <p:tag name="KSO_WM_SLIDE_BACKGROUND_TYPE" val="navigation"/>
</p:tagLst>
</file>

<file path=ppt/tags/tag58.xml><?xml version="1.0" encoding="utf-8"?>
<p:tagLst xmlns:p="http://schemas.openxmlformats.org/presentationml/2006/main">
  <p:tag name="KSO_WM_SLIDE_BACKGROUND_TYPE" val="navigation"/>
</p:tagLst>
</file>

<file path=ppt/tags/tag59.xml><?xml version="1.0" encoding="utf-8"?>
<p:tagLst xmlns:p="http://schemas.openxmlformats.org/presentationml/2006/main">
  <p:tag name="KSO_WM_SLIDE_BACKGROUND_TYPE" val="navigation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DEFAULT_FONT" val="36;44;2"/>
  <p:tag name="KSO_WM_UNIT_BLOCK" val="0"/>
  <p:tag name="KSO_WM_UNIT_DEC_AREA_ID" val="ad58175166bc4f63b70744db7376c287"/>
  <p:tag name="KSO_WM_CHIP_GROUPID" val="617275e954cda7cf43af418d"/>
  <p:tag name="KSO_WM_CHIP_XID" val="617275e954cda7cf43af418b"/>
  <p:tag name="KSO_WM_CHIP_FILLAREA_FILL_RULE" val="{&quot;fill_align&quot;:&quot;cm&quot;,&quot;fill_mode&quot;:&quot;adaptive&quot;,&quot;sacle_strategy&quot;:&quot;smart&quot;}"/>
  <p:tag name="KSO_WM_ASSEMBLE_CHIP_INDEX" val="fc45748d90fe4c90af8e23d583b1e882"/>
  <p:tag name="KSO_WM_UNIT_TEXT_FILL_FORE_SCHEMECOLOR_INDEX_BRIGHTNESS" val="0"/>
  <p:tag name="KSO_WM_UNIT_TEXT_FILL_FORE_SCHEMECOLOR_INDEX" val="14"/>
  <p:tag name="KSO_WM_UNIT_TEXT_FILL_TYPE" val="1"/>
  <p:tag name="KSO_WM_TEMPLATE_ASSEMBLE_XID" val="61974b7dc75558f33bc3a6e7"/>
  <p:tag name="KSO_WM_TEMPLATE_ASSEMBLE_GROUPID" val="618ddf349d7b144ec989f16d"/>
</p:tagLst>
</file>

<file path=ppt/tags/tag60.xml><?xml version="1.0" encoding="utf-8"?>
<p:tagLst xmlns:p="http://schemas.openxmlformats.org/presentationml/2006/main">
  <p:tag name="KSO_WM_SLIDE_BACKGROUND_TYPE" val="navigation"/>
</p:tagLst>
</file>

<file path=ppt/tags/tag61.xml><?xml version="1.0" encoding="utf-8"?>
<p:tagLst xmlns:p="http://schemas.openxmlformats.org/presentationml/2006/main">
  <p:tag name="KSO_WM_SLIDE_BACKGROUND_TYPE" val="navigation"/>
</p:tagLst>
</file>

<file path=ppt/tags/tag6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5204f60c3e7a4f8aa855587def23fc8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e68a695aaa4a4d847d2f465c3d4f69"/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SLIDE_BACKGROUND_TYPE" val="belt"/>
</p:tagLst>
</file>

<file path=ppt/tags/tag65.xml><?xml version="1.0" encoding="utf-8"?>
<p:tagLst xmlns:p="http://schemas.openxmlformats.org/presentationml/2006/main">
  <p:tag name="KSO_WM_SLIDE_BACKGROUND_TYPE" val="belt"/>
</p:tagLst>
</file>

<file path=ppt/tags/tag66.xml><?xml version="1.0" encoding="utf-8"?>
<p:tagLst xmlns:p="http://schemas.openxmlformats.org/presentationml/2006/main">
  <p:tag name="KSO_WM_SLIDE_BACKGROUND_TYPE" val="belt"/>
</p:tagLst>
</file>

<file path=ppt/tags/tag67.xml><?xml version="1.0" encoding="utf-8"?>
<p:tagLst xmlns:p="http://schemas.openxmlformats.org/presentationml/2006/main">
  <p:tag name="KSO_WM_SLIDE_BACKGROUND_TYPE" val="belt"/>
</p:tagLst>
</file>

<file path=ppt/tags/tag68.xml><?xml version="1.0" encoding="utf-8"?>
<p:tagLst xmlns:p="http://schemas.openxmlformats.org/presentationml/2006/main">
  <p:tag name="KSO_WM_SLIDE_BACKGROUND_TYPE" val="belt"/>
</p:tagLst>
</file>

<file path=ppt/tags/tag69.xml><?xml version="1.0" encoding="utf-8"?>
<p:tagLst xmlns:p="http://schemas.openxmlformats.org/presentationml/2006/main">
  <p:tag name="KSO_WM_TEMPLATE_CATEGORY" val="custom"/>
  <p:tag name="KSO_WM_TEMPLATE_INDEX" val="20220976"/>
</p:tagLst>
</file>

<file path=ppt/tags/tag7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70.xml><?xml version="1.0" encoding="utf-8"?>
<p:tagLst xmlns:p="http://schemas.openxmlformats.org/presentationml/2006/main">
  <p:tag name="KSO_WM_TEMPLATE_CATEGORY" val="custom"/>
  <p:tag name="KSO_WM_TEMPLATE_INDEX" val="20220976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976"/>
  <p:tag name="KSO_WM_CHIP_COLORING" val="3"/>
</p:tagLst>
</file>

<file path=ppt/tags/tag72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73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74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75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76.xml><?xml version="1.0" encoding="utf-8"?>
<p:tagLst xmlns:p="http://schemas.openxmlformats.org/presentationml/2006/main">
  <p:tag name="TABLE_ENDDRAG_ORIGIN_RECT" val="821*359"/>
  <p:tag name="TABLE_ENDDRAG_RECT" val="79*125*821*359"/>
</p:tagLst>
</file>

<file path=ppt/tags/tag77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78.xml><?xml version="1.0" encoding="utf-8"?>
<p:tagLst xmlns:p="http://schemas.openxmlformats.org/presentationml/2006/main">
  <p:tag name="TABLE_ENDDRAG_ORIGIN_RECT" val="828*355"/>
  <p:tag name="TABLE_ENDDRAG_RECT" val="82*125*828*355"/>
</p:tagLst>
</file>

<file path=ppt/tags/tag79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80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1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2.xml><?xml version="1.0" encoding="utf-8"?>
<p:tagLst xmlns:p="http://schemas.openxmlformats.org/presentationml/2006/main">
  <p:tag name="TABLE_ENDDRAG_ORIGIN_RECT" val="750*289"/>
  <p:tag name="TABLE_ENDDRAG_RECT" val="85*134*750*289"/>
</p:tagLst>
</file>

<file path=ppt/tags/tag83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4.xml><?xml version="1.0" encoding="utf-8"?>
<p:tagLst xmlns:p="http://schemas.openxmlformats.org/presentationml/2006/main">
  <p:tag name="TABLE_ENDDRAG_ORIGIN_RECT" val="791*394"/>
  <p:tag name="TABLE_ENDDRAG_RECT" val="72*107*791*394"/>
</p:tagLst>
</file>

<file path=ppt/tags/tag85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6.xml><?xml version="1.0" encoding="utf-8"?>
<p:tagLst xmlns:p="http://schemas.openxmlformats.org/presentationml/2006/main">
  <p:tag name="KSO_WM_UNIT_DEFAULT_FONT" val="14;16;2"/>
  <p:tag name="KSO_WM_UNIT_BLOCK" val="0"/>
  <p:tag name="KSO_WM_UNIT_DEC_AREA_ID" val="e9d6794a1d9841469a7988b0d74c6877"/>
  <p:tag name="KSO_WM_UNIT_SUBTYPE" val="a"/>
  <p:tag name="KSO_WM_UNIT_PRESET_TEXT" val="单击此处添加正文，文字是您思想的提炼，为了演示发布的良好效果，请言简意赅地阐述您的观点.您的正文已经经简明扼要字字珠玑，但信息却千丝万缕"/>
  <p:tag name="KSO_WM_UNIT_NOCLEAR" val="0"/>
  <p:tag name="KSO_WM_UNIT_VALUE" val="1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729_7*f*1"/>
  <p:tag name="KSO_WM_TEMPLATE_CATEGORY" val="custom"/>
  <p:tag name="KSO_WM_TEMPLATE_INDEX" val="20224729"/>
  <p:tag name="KSO_WM_UNIT_LAYERLEVEL" val="1"/>
  <p:tag name="KSO_WM_TAG_VERSION" val="1.0"/>
  <p:tag name="KSO_WM_BEAUTIFY_FLAG" val=""/>
  <p:tag name="KSO_WM_CHIP_GROUPID" val="61ad7ee4cf14e69e7f8bf72a"/>
  <p:tag name="KSO_WM_CHIP_XID" val="61ad7ee4cf14e69e7f8bf727"/>
  <p:tag name="KSO_WM_CHIP_FILLAREA_FILL_RULE" val="{&quot;fill_align&quot;:&quot;rt&quot;,&quot;fill_mode&quot;:&quot;adaptive&quot;,&quot;sacle_strategy&quot;:&quot;smart&quot;}"/>
  <p:tag name="KSO_WM_ASSEMBLE_CHIP_INDEX" val="b5e5629ee48a4147bcf3b8943740c0f2"/>
  <p:tag name="KSO_WM_UNIT_TEXT_FILL_FORE_SCHEMECOLOR_INDEX_BRIGHTNESS" val="0"/>
  <p:tag name="KSO_WM_UNIT_TEXT_FILL_FORE_SCHEMECOLOR_INDEX" val="5"/>
  <p:tag name="KSO_WM_UNIT_TEXT_FILL_TYPE" val="1"/>
</p:tagLst>
</file>

<file path=ppt/tags/tag87.xml><?xml version="1.0" encoding="utf-8"?>
<p:tagLst xmlns:p="http://schemas.openxmlformats.org/presentationml/2006/main">
  <p:tag name="KSO_WM_UNIT_DEFAULT_FONT" val="96;115;2"/>
  <p:tag name="KSO_WM_UNIT_BLOCK" val="0"/>
  <p:tag name="KSO_WM_UNIT_DEC_AREA_ID" val="3ed7c36fd18e47a3a4329426efd546df"/>
  <p:tag name="KSO_WM_UNIT_ISCONTENTSTITLE" val="0"/>
  <p:tag name="KSO_WM_UNIT_ISNUMDGMTITLE" val="0"/>
  <p:tag name="KSO_WM_UNIT_PRESET_TEXT" val="THANKS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23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976_23*i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3fd525ebd24d4441a5e93f6f79988f46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d56b4ff2f35f4bfc992f38a31030da29&quot;,&quot;X&quot;:{&quot;Pos&quot;:2},&quot;Y&quot;:{&quot;Pos&quot;:1}},&quot;whChangeMode&quot;:0}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UNIT_DEC_SUPPORTCHANGEPIC" val="0"/>
  <p:tag name="KSO_WM_UNIT_DEC_CHANGEPICRESERVED" val="0"/>
  <p:tag name="KSO_WM_ASSEMBLE_CHIP_INDEX" val="5a39035896644801aabb055ec3d70f4c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20976"/>
  <p:tag name="KSO_WM_SLIDE_ID" val="custom20220976_23"/>
  <p:tag name="KSO_WM_TEMPLATE_SUBCATEGORY" val="21"/>
  <p:tag name="KSO_WM_TEMPLATE_MASTER_TYPE" val="1"/>
  <p:tag name="KSO_WM_TEMPLATE_COLOR_TYPE" val="1"/>
  <p:tag name="KSO_WM_SLIDE_ITEM_CNT" val="0"/>
  <p:tag name="KSO_WM_SLIDE_INDEX" val="23"/>
  <p:tag name="KSO_WM_TAG_VERSION" val="1.0"/>
  <p:tag name="KSO_WM_CHIP_INFOS" val="{&quot;type&quot;:0,&quot;layout_type&quot;:&quot;1_NF_C_2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endPage&quot;],&quot;useType&quot;:[&quot;ppt&quot;]}"/>
  <p:tag name="KSO_WM_CHIP_FILLPROP" val="[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l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6a207adb2ada4173be4a5d0b23402037&quot;,&quot;fill_align&quot;:&quot;cm&quot;,&quot;chip_types&quot;:[&quot;header&quot;,&quot;wordpuzzle&quot;]}]]"/>
  <p:tag name="KSO_WM_CHIP_DECFILLPROP" val="[]"/>
  <p:tag name="KSO_WM_SLIDE_LAYOUT" val="a_b_f"/>
  <p:tag name="KSO_WM_SLIDE_LAYOUT_CNT" val="1_1_1"/>
  <p:tag name="KSO_WM_CHIP_XID" val="61309952c37455bdf62aa2f5"/>
  <p:tag name="KSO_WM_CHIP_GROUPID" val="61309952c37455bdf62aa2f4"/>
  <p:tag name="KSO_WM_SLIDE_LAYOUT_INFO" val="{&quot;id&quot;:&quot;2021-11-19T15:00:21&quot;,&quot;margin&quot;:{&quot;bottom&quot;:6.509620189666748,&quot;left&quot;:5.9813475608825684,&quot;right&quot;:5.9802207946777344,&quot;top&quot;:6.509584903717041},&quot;type&quot;:0}"/>
  <p:tag name="KSO_WM_SLIDE_BK_DARK_LIGHT" val="2"/>
  <p:tag name="KSO_WM_SLIDE_BACKGROUND_TYPE" val="general"/>
  <p:tag name="KSO_WM_SLIDE_SUPPORT_FEATURE_TYPE" val="0"/>
  <p:tag name="KSO_WM_SLIDE_TYPE" val="endPage"/>
  <p:tag name="KSO_WM_CHIP_COLORING" val="3"/>
  <p:tag name="KSO_WM_SLIDE_SUBTYPE" val="pureTxt"/>
  <p:tag name="KSO_WM_TEMPLATE_ASSEMBLE_XID" val="61974b7d78bf544979703f82"/>
  <p:tag name="KSO_WM_TEMPLATE_ASSEMBLE_GROUPID" val="618ddf349d7b144ec989f16d"/>
</p:tagLst>
</file>

<file path=ppt/tags/tag9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4*i*1"/>
  <p:tag name="KSO_WM_BEAUTIFY_FLAG" val="#wm#"/>
  <p:tag name="KSO_WM_TAG_VERSION" val="1.0"/>
  <p:tag name="KSO_WM_CHIP_GROUPID" val="618ddf349d7b144ec989f16d"/>
  <p:tag name="KSO_WM_CHIP_XID" val="618e0a8a5268663be886272b"/>
  <p:tag name="KSO_WM_UNIT_DEC_AREA_ID" val="b416cad6b7b8407e99777828daa408b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7836373fa634112980723e294d2d5ad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CEEF3"/>
      </a:dk2>
      <a:lt2>
        <a:srgbClr val="FFFFFF"/>
      </a:lt2>
      <a:accent1>
        <a:srgbClr val="4674EB"/>
      </a:accent1>
      <a:accent2>
        <a:srgbClr val="8E66DB"/>
      </a:accent2>
      <a:accent3>
        <a:srgbClr val="B956C3"/>
      </a:accent3>
      <a:accent4>
        <a:srgbClr val="D647A6"/>
      </a:accent4>
      <a:accent5>
        <a:srgbClr val="E54086"/>
      </a:accent5>
      <a:accent6>
        <a:srgbClr val="EA456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352</Paragraphs>
  <Slides>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汉仪粗简黑简</vt:lpstr>
      <vt:lpstr>汉仪粗黑 简</vt:lpstr>
      <vt:lpstr>微软雅黑</vt:lpstr>
      <vt:lpstr>Microsoft YaHei</vt:lpstr>
      <vt:lpstr>Microsoft YaHei Bold</vt:lpstr>
      <vt:lpstr>Calibri</vt:lpstr>
      <vt:lpstr>WPS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iPad</cp:lastModifiedBy>
  <cp:revision>36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2052-12.30.0</vt:lpwstr>
  </property>
  <property fmtid="{D5CDD505-2E9C-101B-9397-08002B2CF9AE}" pid="3" name="ICV">
    <vt:lpwstr>448D1CC4F528CD661210BB68DF1DD2DB_33</vt:lpwstr>
  </property>
</Properties>
</file>