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C8B532F-0334-1D69-40E6-1B3AAB2A5C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9FE8D748-85AD-093C-859F-EF76CE09DF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99E69A8-4B70-F342-5EC7-31D7D5D27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D30FC23-B415-00BE-53E0-A17397A33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F53B488-96A0-6127-2188-F72098374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82401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923E599-63AA-6622-8417-0281EEABC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5914F8B-A626-D5A1-C17D-892CD9239C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6B05DCB7-3E5B-16C2-50BD-BF3F2E059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DE0B7DBF-1139-D4B0-A45D-F65A43BFF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532E6890-4D1F-633C-2D1F-4E7487C86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27614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C9ECEDF2-5FF3-663D-6F62-2E34F75E589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6C2B4A80-5FD2-9937-9AAB-2524F9CE8A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1C9BF1C-AE4D-4BD1-257A-17A6B48BE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F9A1775F-5000-53BA-D5B8-CBFBCAC3F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B9143F9-CA52-B967-4A63-7C33B631C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49440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EAD1989-71DD-CBBD-FF54-DD92552C9C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556A00CD-4B72-EDC1-E2C7-2A6684454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897E310-85B8-31E5-4079-F64295F02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9235EF3E-9DA8-3259-CDEF-D026AE091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2D4E4511-81FD-4857-426E-39435D1DC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2368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F484189C-CA59-5C27-4FAC-C8D967D1F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724EF64-4D31-1BD5-012C-F91F4756E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7902AF34-86AB-3015-CCB5-33CB16976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0E074702-E1E8-2B6E-3088-1F3A6CB81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FE21BB0F-5E3E-B64A-079C-24E72F97E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48933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49BF5A1C-663E-C862-C02C-A375966DB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2252262-032C-0413-857C-93B0A9C967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59336C78-2D2E-A02C-300A-738826D105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EC50F6BB-1DD7-2082-1002-D6057F111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7F0F3F60-1629-CFCF-FE18-1E4D7446C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A222EBA9-1E89-A3F0-F1DF-F118EE349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5599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CF4D6E2-6E1F-ACCC-7C02-3F2AF94FA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2D9D248C-C5E9-F2A4-39A7-3D44872608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3CD5272A-B266-A3CF-18AC-A289CDBA23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A4DC9676-5496-33C1-5F11-F3AE2BD334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52CDE051-7621-F53A-B548-FA3E79C42F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4AC1C134-0000-79A1-78F4-35EF264B3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F3186F52-6A61-80AA-1442-45C24F8BF3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7C484BD2-2C32-696F-DAB2-FBBC4C886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62589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FBC69F3-A84E-5E9C-7E81-F7AB60D80E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6F28DA51-53AD-CE7B-B5C3-6AB229F42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E2BB9064-8968-88B5-32AD-91ADC2C3B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C648CDA1-D2DC-31D8-0AC3-E374C2332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2496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49F205FD-C0F4-ED31-C5C4-84480FCBDF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6C0A05C2-B077-A7A4-33DF-7586A7EE9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5D196FDC-BDB4-6133-393E-CE32206D9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86166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88CEA70-EAE8-B62A-3A20-F4B2265A0A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1F4AFE0-14A3-DF6D-012E-2AFBE4FF84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9FDEB5E0-7ECA-1AEB-564F-10AF510A20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157692A2-5259-41A4-17F1-A6ACCB9D6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E4E5E8B3-F55C-C298-0722-975CDC8A8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26000FA7-92D1-E973-21CB-771FD6617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20802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96B2FB9-B31C-532C-9269-3AD3E9D63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EDCBB27A-0CBC-2B89-7F0C-162167F39A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ACD52C12-8AF2-9DD7-7715-DBBEF9CA61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6D3A7A6B-F727-EBD0-C592-74FC307A1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0B7433EC-ED5A-6B35-A90E-F15AA1C13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7C503E7-44DD-0751-2169-A64BACAFC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4588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4944A659-2B49-DB95-A803-C8E343BD3C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6741606D-B8B7-14AD-94CE-15A023984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46882CFA-29C3-6FD8-0C21-AD15DD9426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F7DC2-0EE4-481D-822E-6B31C4F3B79C}" type="datetimeFigureOut">
              <a:rPr lang="th-TH" smtClean="0"/>
              <a:t>28/07/68</a:t>
            </a:fld>
            <a:endParaRPr lang="th-TH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E7900865-8A58-15D3-3958-11A1D96638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A5EA73D2-0E72-A9F1-E446-D4C9A0B6D5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05AC5-1026-4F0B-BC79-93A0D475F83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920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D923960-E04D-C401-81F8-83729E7D62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Operating and Financial Leverage</a:t>
            </a:r>
            <a:endParaRPr lang="th-TH" dirty="0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FC6F7045-7A11-5020-F9B3-4FECFEE774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52115" y="1017090"/>
            <a:ext cx="8825658" cy="861420"/>
          </a:xfrm>
        </p:spPr>
        <p:txBody>
          <a:bodyPr>
            <a:noAutofit/>
          </a:bodyPr>
          <a:lstStyle/>
          <a:p>
            <a:r>
              <a:rPr lang="en-US" sz="6600" dirty="0"/>
              <a:t>Lesson 12</a:t>
            </a:r>
            <a:endParaRPr lang="th-TH" sz="6600" dirty="0"/>
          </a:p>
        </p:txBody>
      </p:sp>
    </p:spTree>
    <p:extLst>
      <p:ext uri="{BB962C8B-B14F-4D97-AF65-F5344CB8AC3E}">
        <p14:creationId xmlns:p14="http://schemas.microsoft.com/office/powerpoint/2010/main" val="2539886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82CB7366-3E95-84A6-B7B0-9663F000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formula</a:t>
            </a:r>
            <a:endParaRPr lang="th-TH" dirty="0"/>
          </a:p>
        </p:txBody>
      </p:sp>
      <p:pic>
        <p:nvPicPr>
          <p:cNvPr id="9" name="ตัวแทนเนื้อหา 8">
            <a:extLst>
              <a:ext uri="{FF2B5EF4-FFF2-40B4-BE49-F238E27FC236}">
                <a16:creationId xmlns:a16="http://schemas.microsoft.com/office/drawing/2014/main" id="{81544FDD-C9FE-25BE-42AE-0FEB646E0E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6555" y="2340077"/>
            <a:ext cx="6695768" cy="3411794"/>
          </a:xfrm>
        </p:spPr>
      </p:pic>
    </p:spTree>
    <p:extLst>
      <p:ext uri="{BB962C8B-B14F-4D97-AF65-F5344CB8AC3E}">
        <p14:creationId xmlns:p14="http://schemas.microsoft.com/office/powerpoint/2010/main" val="13582217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21430D4-659B-333E-A190-B9BC761B61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Cash-Flow Ability to Service Debt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0E3D4A7-4633-5EB2-E936-B1B461E378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6477" y="1386348"/>
            <a:ext cx="12064181" cy="479061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Debt capacity The maximum amount of debt (and other fixed charge financing) that a firm can adequately service.</a:t>
            </a:r>
          </a:p>
          <a:p>
            <a:r>
              <a:rPr lang="en-US" dirty="0"/>
              <a:t> Coverage ratios </a:t>
            </a:r>
            <a:r>
              <a:rPr lang="en-US" dirty="0" err="1"/>
              <a:t>Ratios</a:t>
            </a:r>
            <a:r>
              <a:rPr lang="en-US" dirty="0"/>
              <a:t> that relate the financial charges of a firm to its ability to service, or cover, them. </a:t>
            </a:r>
          </a:p>
          <a:p>
            <a:r>
              <a:rPr lang="en-US" dirty="0"/>
              <a:t>Interest coverage ratio Earnings before interest and taxes divided by interest charges. It indicates a firm’s ability to cover interest charges. It is also called times interest earned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. Debt-service burden Cash required during a specific period, usually a year, to meet interest expenses and principal payments. Also called simply debt service.</a:t>
            </a:r>
            <a:endParaRPr lang="th-TH" dirty="0"/>
          </a:p>
        </p:txBody>
      </p:sp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1BA719EA-4F5F-0944-0642-66056B04F7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9735" y="3587184"/>
            <a:ext cx="5069297" cy="914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150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CD40B55-46BB-ACFB-7892-9015D897A8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387" y="-76867"/>
            <a:ext cx="10515600" cy="1325563"/>
          </a:xfrm>
        </p:spPr>
        <p:txBody>
          <a:bodyPr/>
          <a:lstStyle/>
          <a:p>
            <a:r>
              <a:rPr lang="en-US" dirty="0"/>
              <a:t>Questions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5AC57FE-B223-BAAB-9CDE-24116671CC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5914"/>
            <a:ext cx="12192000" cy="6282812"/>
          </a:xfrm>
        </p:spPr>
        <p:txBody>
          <a:bodyPr>
            <a:normAutofit/>
          </a:bodyPr>
          <a:lstStyle/>
          <a:p>
            <a:r>
              <a:rPr lang="en-US" dirty="0"/>
              <a:t>1. Define operating leverage and the degree of operating leverage (DOL). How are the two related? </a:t>
            </a:r>
          </a:p>
          <a:p>
            <a:r>
              <a:rPr lang="en-US" dirty="0"/>
              <a:t>2. Classify the following short-run manufacturing costs as either typically fixed or typically variable. Which costs are variable at management’s discretion? Are any of these costs fixed in the long run?</a:t>
            </a:r>
          </a:p>
          <a:p>
            <a:pPr marL="0" indent="0">
              <a:buNone/>
            </a:pPr>
            <a:r>
              <a:rPr lang="en-US" dirty="0"/>
              <a:t> a. Insurance         b. R&amp;D g. Depletion    c. Direct labor   d. Advertising </a:t>
            </a:r>
          </a:p>
          <a:p>
            <a:pPr marL="0" indent="0">
              <a:buNone/>
            </a:pPr>
            <a:r>
              <a:rPr lang="en-US" dirty="0"/>
              <a:t>e. Depreciation    f. Bad-debt loss  g. Raw materials h. Maintenance </a:t>
            </a:r>
          </a:p>
          <a:p>
            <a:r>
              <a:rPr lang="en-US" dirty="0"/>
              <a:t>3. What would be the effect on the firm’s operating break-even point of the following individual changes? </a:t>
            </a:r>
          </a:p>
          <a:p>
            <a:pPr marL="0" indent="0">
              <a:buNone/>
            </a:pPr>
            <a:r>
              <a:rPr lang="en-US" dirty="0"/>
              <a:t>a. An increase in selling price</a:t>
            </a:r>
          </a:p>
          <a:p>
            <a:pPr marL="0" indent="0">
              <a:buNone/>
            </a:pPr>
            <a:r>
              <a:rPr lang="en-US" dirty="0"/>
              <a:t> b. An increase in the minimum wage paid to the firm’s employees </a:t>
            </a:r>
          </a:p>
          <a:p>
            <a:pPr marL="0" indent="0">
              <a:buNone/>
            </a:pPr>
            <a:r>
              <a:rPr lang="en-US" dirty="0"/>
              <a:t>c. A change from straight-line to accelerated depreciation d. Increased sales e. A liberalized credit policy to customer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629840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A1CE947-47FA-EC50-8C1F-F3895F0BB3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ACF868A-A177-4DD2-9340-75152973F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Define operating and financial leverage and identify causes of both.</a:t>
            </a:r>
          </a:p>
          <a:p>
            <a:r>
              <a:rPr lang="en-US" dirty="0"/>
              <a:t>  Calculate a firm’s operating break-even (quantity) point and break-even (sales) point.</a:t>
            </a:r>
          </a:p>
          <a:p>
            <a:r>
              <a:rPr lang="en-US" dirty="0"/>
              <a:t>  Define, calculate, and interpret a firm’s degree of operating, financial, and total leverage. </a:t>
            </a:r>
          </a:p>
          <a:p>
            <a:r>
              <a:rPr lang="en-US" dirty="0"/>
              <a:t> Understand EBIT-EPS break-even, or indifference, analysis, and construct and interpret an EBIT-EPS chart. </a:t>
            </a:r>
          </a:p>
          <a:p>
            <a:r>
              <a:rPr lang="en-US" dirty="0"/>
              <a:t> Define, discuss, and quantify “total firm risk” and its two components, “business risk” and “financial risk.”</a:t>
            </a:r>
          </a:p>
          <a:p>
            <a:r>
              <a:rPr lang="en-US" dirty="0"/>
              <a:t>  Understand what is involved in determining the appropriate amount of financial leverage for a firm.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1436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5FF1951-0B4C-04F4-E1BA-C0FFC0CB5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Leverage The use of fixed costs in an attempt to increase (or lever up) profitability. </a:t>
            </a:r>
          </a:p>
          <a:p>
            <a:r>
              <a:rPr lang="en-US" dirty="0"/>
              <a:t>Operating leverage The use of fixed operating costs by the firm. Financial leverage The use of fixed financing costs by the firm. </a:t>
            </a:r>
          </a:p>
          <a:p>
            <a:r>
              <a:rPr lang="en-US" dirty="0"/>
              <a:t>The British expression is gearing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31770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DFC3C36-53D7-3303-42C5-068AD0DEF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Leverage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4D4BBD1F-F999-F3EE-9D59-178340CF77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Operating leverage is present any time a firm has fixed operating costs – regardless of volume. In the long run, of course, all costs are variable. Consequently, our analysis necessarily involves the short run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810186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ตัวแทนเนื้อหา 4">
            <a:extLst>
              <a:ext uri="{FF2B5EF4-FFF2-40B4-BE49-F238E27FC236}">
                <a16:creationId xmlns:a16="http://schemas.microsoft.com/office/drawing/2014/main" id="{F206F673-1FB4-896E-5B36-750AACC8C0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1614" y="235973"/>
            <a:ext cx="11307096" cy="6371303"/>
          </a:xfrm>
        </p:spPr>
      </p:pic>
    </p:spTree>
    <p:extLst>
      <p:ext uri="{BB962C8B-B14F-4D97-AF65-F5344CB8AC3E}">
        <p14:creationId xmlns:p14="http://schemas.microsoft.com/office/powerpoint/2010/main" val="528790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1E22342-3FF1-328A-70AF-4258A40FD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Break-Even Analysis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9B43B8E6-A838-2719-76BB-FDFEC4FA5A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Break-even analysis A technique for studying the relationship among fixed costs, variable costs, sales volume, and profits. It is also called cost/volume/profit (C/V/P) analysis.</a:t>
            </a:r>
          </a:p>
          <a:p>
            <a:r>
              <a:rPr lang="en-US" dirty="0"/>
              <a:t> Break-even chart A graphic representation of the relationship between total revenues and total costs for various levels of production and sales, indicating areas of profit and loss.</a:t>
            </a:r>
          </a:p>
          <a:p>
            <a:r>
              <a:rPr lang="en-US" dirty="0"/>
              <a:t> Break-even point The sales volume required so that total revenues and total costs are equal; may be expressed in units or in sales dollars.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3014982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ตัวแทนเนื้อหา 4">
            <a:extLst>
              <a:ext uri="{FF2B5EF4-FFF2-40B4-BE49-F238E27FC236}">
                <a16:creationId xmlns:a16="http://schemas.microsoft.com/office/drawing/2014/main" id="{2E1E5413-DF16-5093-C39B-2DB65984F7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1781" y="265471"/>
            <a:ext cx="11139948" cy="5911492"/>
          </a:xfrm>
        </p:spPr>
      </p:pic>
    </p:spTree>
    <p:extLst>
      <p:ext uri="{BB962C8B-B14F-4D97-AF65-F5344CB8AC3E}">
        <p14:creationId xmlns:p14="http://schemas.microsoft.com/office/powerpoint/2010/main" val="4121815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725C3B59-5800-61E8-EBA7-B52407BFD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EBIT = P(Q) − V(Q) − FC = Q(P − V) − FC </a:t>
            </a:r>
          </a:p>
          <a:p>
            <a:r>
              <a:rPr lang="en-US" dirty="0"/>
              <a:t> where EBIT = earnings before interest and taxes (operating profit)</a:t>
            </a:r>
          </a:p>
          <a:p>
            <a:r>
              <a:rPr lang="en-US" dirty="0"/>
              <a:t> P = price per unit </a:t>
            </a:r>
          </a:p>
          <a:p>
            <a:r>
              <a:rPr lang="en-US" dirty="0"/>
              <a:t>V = variable costs per unit</a:t>
            </a:r>
          </a:p>
          <a:p>
            <a:r>
              <a:rPr lang="en-US" dirty="0"/>
              <a:t> (P − V) = unit contribution margin </a:t>
            </a:r>
          </a:p>
          <a:p>
            <a:r>
              <a:rPr lang="en-US" dirty="0"/>
              <a:t>Q = quantity (units) produced and sold </a:t>
            </a:r>
          </a:p>
          <a:p>
            <a:r>
              <a:rPr lang="en-US" dirty="0"/>
              <a:t>FC = fixed costs At the break-even point (QBE), EBIT is zero. </a:t>
            </a:r>
          </a:p>
          <a:p>
            <a:r>
              <a:rPr lang="en-US" dirty="0"/>
              <a:t>Therefore, 0 = QBE(P − V) − FC (16.2) Rearranging Eq.</a:t>
            </a:r>
          </a:p>
          <a:p>
            <a:r>
              <a:rPr lang="en-US" dirty="0"/>
              <a:t> the break-even point is QBE = FC/(P − V 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3866717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0FA7CEB-AE96-B849-6155-289C6328F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Degree of Operating Leverage (DOL)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8AD27C8C-A243-A0CB-0F26-ACC0437F13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Degree of operating leverage (DOL) The percentage change in a firm’s operating profit (EBIT) resulting from a 1 percent change in output (sales)</a:t>
            </a:r>
          </a:p>
          <a:p>
            <a:endParaRPr lang="en-US" dirty="0"/>
          </a:p>
          <a:p>
            <a:endParaRPr lang="th-TH" dirty="0"/>
          </a:p>
        </p:txBody>
      </p:sp>
      <p:pic>
        <p:nvPicPr>
          <p:cNvPr id="5" name="รูปภาพ 4">
            <a:extLst>
              <a:ext uri="{FF2B5EF4-FFF2-40B4-BE49-F238E27FC236}">
                <a16:creationId xmlns:a16="http://schemas.microsoft.com/office/drawing/2014/main" id="{7FA3E09B-0F18-4FCB-8441-825C5A6AD1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81437" y="2890837"/>
            <a:ext cx="4429125" cy="2261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825557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448</TotalTime>
  <Words>707</Words>
  <Application>Microsoft Office PowerPoint</Application>
  <PresentationFormat>แบบจอกว้าง</PresentationFormat>
  <Paragraphs>46</Paragraphs>
  <Slides>12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ธีมของ Office</vt:lpstr>
      <vt:lpstr>Operating and Financial Leverage</vt:lpstr>
      <vt:lpstr>Objectives</vt:lpstr>
      <vt:lpstr>งานนำเสนอ PowerPoint</vt:lpstr>
      <vt:lpstr>Operating Leverage</vt:lpstr>
      <vt:lpstr>งานนำเสนอ PowerPoint</vt:lpstr>
      <vt:lpstr>Break-Even Analysis</vt:lpstr>
      <vt:lpstr>งานนำเสนอ PowerPoint</vt:lpstr>
      <vt:lpstr>งานนำเสนอ PowerPoint</vt:lpstr>
      <vt:lpstr>Degree of Operating Leverage (DOL)</vt:lpstr>
      <vt:lpstr>formula</vt:lpstr>
      <vt:lpstr>Cash-Flow Ability to Service Debt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and Financial Leverage</dc:title>
  <dc:creator>wcom</dc:creator>
  <cp:lastModifiedBy>wcom</cp:lastModifiedBy>
  <cp:revision>9</cp:revision>
  <dcterms:created xsi:type="dcterms:W3CDTF">2024-06-04T03:49:55Z</dcterms:created>
  <dcterms:modified xsi:type="dcterms:W3CDTF">2025-07-28T05:12:52Z</dcterms:modified>
</cp:coreProperties>
</file>