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6ce725eb294ed6" /><Relationship Type="http://schemas.openxmlformats.org/officeDocument/2006/relationships/extended-properties" Target="/docProps/app.xml" Id="R2719b1eb870e46a1" /><Relationship Type="http://schemas.openxmlformats.org/officeDocument/2006/relationships/officeDocument" Target="/ppt/presentation.xml" Id="Re26bba876e5341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83b5fdd3754194"/>
  </p:sldMasterIdLst>
  <p:notesMasterIdLst>
    <p:notesMasterId xmlns:r="http://schemas.openxmlformats.org/officeDocument/2006/relationships" r:id="R579516203ad645bf"/>
  </p:notesMasterIdLst>
  <p:sldIdLst>
    <p:sldId xmlns:r="http://schemas.openxmlformats.org/officeDocument/2006/relationships" id="256" r:id="R8190cb8c4d514e04"/>
    <p:sldId xmlns:r="http://schemas.openxmlformats.org/officeDocument/2006/relationships" id="257" r:id="R761c46a26274472f"/>
    <p:sldId xmlns:r="http://schemas.openxmlformats.org/officeDocument/2006/relationships" id="258" r:id="Rdad0d951890748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137c3c85304fed" /><Relationship Type="http://schemas.openxmlformats.org/officeDocument/2006/relationships/slideMaster" Target="/ppt/slideMasters/slideMaster1.xml" Id="R3083b5fdd3754194" /><Relationship Type="http://schemas.openxmlformats.org/officeDocument/2006/relationships/notesMaster" Target="/ppt/notesMasters/notesMaster1.xml" Id="R579516203ad645bf" /><Relationship Type="http://schemas.openxmlformats.org/officeDocument/2006/relationships/presProps" Target="/ppt/presProps.xml" Id="Rf830a040eddd4c14" /><Relationship Type="http://schemas.openxmlformats.org/officeDocument/2006/relationships/tableStyles" Target="/ppt/tableStyles.xml" Id="R8d7e36dd374d484c" /><Relationship Type="http://schemas.openxmlformats.org/officeDocument/2006/relationships/slide" Target="/ppt/slides/slide1.xml" Id="R8190cb8c4d514e04" /><Relationship Type="http://schemas.openxmlformats.org/officeDocument/2006/relationships/slide" Target="/ppt/slides/slide2.xml" Id="R761c46a26274472f" /><Relationship Type="http://schemas.openxmlformats.org/officeDocument/2006/relationships/slide" Target="/ppt/slides/slide3.xml" Id="Rdad0d951890748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78a7dd6f1640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5892fa4e6541ff" /><Relationship Type="http://schemas.openxmlformats.org/officeDocument/2006/relationships/notesMaster" Target="/ppt/notesMasters/notesMaster1.xml" Id="Ref738056964547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a6d843551b949f3" /><Relationship Type="http://schemas.openxmlformats.org/officeDocument/2006/relationships/notesMaster" Target="/ppt/notesMasters/notesMaster1.xml" Id="R36131dc2ddd247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e41b735dfc41cd" /><Relationship Type="http://schemas.openxmlformats.org/officeDocument/2006/relationships/notesMaster" Target="/ppt/notesMasters/notesMaster1.xml" Id="R1e593bd6991744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8de813216d4c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d4e349e0c24295" /><Relationship Type="http://schemas.openxmlformats.org/officeDocument/2006/relationships/slideLayout" Target="/ppt/slideLayouts/slideLayout1.xml" Id="R74ffe92e971243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ffe92e971243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7b317cd7b14a7a" /><Relationship Type="http://schemas.openxmlformats.org/officeDocument/2006/relationships/notesSlide" Target="/ppt/notesSlides/notesSlide1.xml" Id="Rfe60eb351aa4420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350a2650b4d30" /><Relationship Type="http://schemas.openxmlformats.org/officeDocument/2006/relationships/notesSlide" Target="/ppt/notesSlides/notesSlide2.xml" Id="Rcc4c71764ab349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2dccdf64e447d4" /><Relationship Type="http://schemas.openxmlformats.org/officeDocument/2006/relationships/notesSlide" Target="/ppt/notesSlides/notesSlide3.xml" Id="R4bac046a06f8487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51978147-4DC4-4A27-9A87-6EFF41E61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294A9AEE-7C76-4D60-A97C-5D2992531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Useful sentence patterns make design explanations more precise</a:t>
            </a:r>
          </a:p>
        </p:txBody>
      </p:sp>
      <p:sp>
        <p:nvSpPr>
          <p:cNvPr id="3" name="Google-Shape-558-p61-4">
            <a:extLst xmlns:a="http://schemas.openxmlformats.org/drawingml/2006/main">
              <a:ext uri="{FF2B5EF4-FFF2-40B4-BE49-F238E27FC236}">
                <a16:creationId xmlns:a16="http://schemas.microsoft.com/office/drawing/2014/main" id="{DA4E91C7-284A-4944-9914-5BA44D849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DESCRIBE
“The design uses…”
“The main feature is…”
“The form is inspired by…”</a:t>
            </a:r>
          </a:p>
        </p:txBody>
      </p:sp>
      <p:sp>
        <p:nvSpPr>
          <p:cNvPr id="4" name="Google-Shape-559-p61-5">
            <a:extLst xmlns:a="http://schemas.openxmlformats.org/drawingml/2006/main">
              <a:ext uri="{FF2B5EF4-FFF2-40B4-BE49-F238E27FC236}">
                <a16:creationId xmlns:a16="http://schemas.microsoft.com/office/drawing/2014/main" id="{A68E8B49-7798-4783-9269-855A4B3F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9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EXPLAIN
“This decision improves…”
“We selected this material because…”
“The system works by…”</a:t>
            </a:r>
          </a:p>
        </p:txBody>
      </p:sp>
      <p:sp>
        <p:nvSpPr>
          <p:cNvPr id="5" name="Google-Shape-560-p61-6">
            <a:extLst xmlns:a="http://schemas.openxmlformats.org/drawingml/2006/main">
              <a:ext uri="{FF2B5EF4-FFF2-40B4-BE49-F238E27FC236}">
                <a16:creationId xmlns:a16="http://schemas.microsoft.com/office/drawing/2014/main" id="{3520E395-8B28-42E2-AC1E-F4BC79C66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EVALUATE
“The proposal meets the need by…”
“One limitation is…”
“The next improvement would be…”</a:t>
            </a:r>
          </a:p>
        </p:txBody>
      </p:sp>
      <p:sp>
        <p:nvSpPr>
          <p:cNvPr id="6" name="Google-Shape-561-p61-7">
            <a:extLst xmlns:a="http://schemas.openxmlformats.org/drawingml/2006/main">
              <a:ext uri="{FF2B5EF4-FFF2-40B4-BE49-F238E27FC236}">
                <a16:creationId xmlns:a16="http://schemas.microsoft.com/office/drawing/2014/main" id="{8E9868F1-A8FF-4E98-A3C6-8816E9913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868" y="3382328"/>
            <a:ext cx="315563" cy="353854"/>
          </a:xfrm>
          <a:custGeom xmlns:a="http://schemas.openxmlformats.org/drawingml/2006/main">
            <a:pathLst>
              <a:path w="192747900" h="191595375">
                <a:moveTo>
                  <a:pt x="107661075" y="24707850"/>
                </a:moveTo>
                <a:lnTo>
                  <a:pt x="20716875" y="114138075"/>
                </a:lnTo>
                <a:lnTo>
                  <a:pt x="86039325" y="114138075"/>
                </a:lnTo>
                <a:cubicBezTo>
                  <a:pt x="89192100" y="114138075"/>
                  <a:pt x="92182950" y="115423950"/>
                  <a:pt x="94135575" y="117614700"/>
                </a:cubicBezTo>
                <a:cubicBezTo>
                  <a:pt x="96097725" y="119814975"/>
                  <a:pt x="96821625" y="122682000"/>
                  <a:pt x="96097725" y="125406150"/>
                </a:cubicBezTo>
                <a:lnTo>
                  <a:pt x="85086825" y="166897050"/>
                </a:lnTo>
                <a:lnTo>
                  <a:pt x="172031025" y="77466825"/>
                </a:lnTo>
                <a:lnTo>
                  <a:pt x="106708575" y="77466825"/>
                </a:lnTo>
                <a:cubicBezTo>
                  <a:pt x="103555800" y="77466825"/>
                  <a:pt x="100564950" y="76190475"/>
                  <a:pt x="98612325" y="73990200"/>
                </a:cubicBezTo>
                <a:cubicBezTo>
                  <a:pt x="96650175" y="71789925"/>
                  <a:pt x="95926275" y="68922900"/>
                  <a:pt x="96650175" y="66198750"/>
                </a:cubicBezTo>
                <a:lnTo>
                  <a:pt x="107661075" y="24707850"/>
                </a:lnTo>
                <a:close/>
                <a:moveTo>
                  <a:pt x="98888550" y="5648325"/>
                </a:moveTo>
                <a:cubicBezTo>
                  <a:pt x="111242475" y="-7067550"/>
                  <a:pt x="134540625" y="3457575"/>
                  <a:pt x="130206750" y="19792950"/>
                </a:cubicBezTo>
                <a:lnTo>
                  <a:pt x="119767350" y="59131200"/>
                </a:lnTo>
                <a:lnTo>
                  <a:pt x="172031025" y="59131200"/>
                </a:lnTo>
                <a:cubicBezTo>
                  <a:pt x="189718950" y="59131200"/>
                  <a:pt x="199243950" y="77552550"/>
                  <a:pt x="187690125" y="89439750"/>
                </a:cubicBezTo>
                <a:lnTo>
                  <a:pt x="93859350" y="185956575"/>
                </a:lnTo>
                <a:cubicBezTo>
                  <a:pt x="81505425" y="198672450"/>
                  <a:pt x="58207275" y="188147325"/>
                  <a:pt x="62541150" y="171811950"/>
                </a:cubicBezTo>
                <a:lnTo>
                  <a:pt x="72980550" y="132473700"/>
                </a:lnTo>
                <a:lnTo>
                  <a:pt x="20716875" y="132473700"/>
                </a:lnTo>
                <a:cubicBezTo>
                  <a:pt x="3028950" y="132473700"/>
                  <a:pt x="-6496050" y="114052350"/>
                  <a:pt x="5057775" y="102165150"/>
                </a:cubicBezTo>
                <a:lnTo>
                  <a:pt x="98888550" y="56483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7" name="Google-Shape-562-p61-8">
            <a:extLst xmlns:a="http://schemas.openxmlformats.org/drawingml/2006/main">
              <a:ext uri="{FF2B5EF4-FFF2-40B4-BE49-F238E27FC236}">
                <a16:creationId xmlns:a16="http://schemas.microsoft.com/office/drawing/2014/main" id="{1E792D39-AB6F-4EE1-8D86-CF55F9A13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84" y="3378232"/>
            <a:ext cx="327089" cy="362045"/>
          </a:xfrm>
          <a:custGeom xmlns:a="http://schemas.openxmlformats.org/drawingml/2006/main">
            <a:pathLst>
              <a:path w="205740000" h="203196825">
                <a:moveTo>
                  <a:pt x="108194475" y="20288250"/>
                </a:moveTo>
                <a:cubicBezTo>
                  <a:pt x="104908350" y="18583275"/>
                  <a:pt x="100850700" y="18583275"/>
                  <a:pt x="97545525" y="20288250"/>
                </a:cubicBezTo>
                <a:lnTo>
                  <a:pt x="30956250" y="54597300"/>
                </a:lnTo>
                <a:lnTo>
                  <a:pt x="103031925" y="90773250"/>
                </a:lnTo>
                <a:lnTo>
                  <a:pt x="177098325" y="55778400"/>
                </a:lnTo>
                <a:lnTo>
                  <a:pt x="108194475" y="20288250"/>
                </a:lnTo>
                <a:close/>
                <a:moveTo>
                  <a:pt x="184442100" y="73809225"/>
                </a:moveTo>
                <a:lnTo>
                  <a:pt x="113518950" y="107318175"/>
                </a:lnTo>
                <a:lnTo>
                  <a:pt x="113518950" y="180174900"/>
                </a:lnTo>
                <a:lnTo>
                  <a:pt x="179117625" y="146370675"/>
                </a:lnTo>
                <a:cubicBezTo>
                  <a:pt x="182422800" y="144675225"/>
                  <a:pt x="184442100" y="141541500"/>
                  <a:pt x="184442100" y="138141075"/>
                </a:cubicBezTo>
                <a:lnTo>
                  <a:pt x="184442100" y="73809225"/>
                </a:lnTo>
                <a:close/>
                <a:moveTo>
                  <a:pt x="92221050" y="180174900"/>
                </a:moveTo>
                <a:lnTo>
                  <a:pt x="92221050" y="107156250"/>
                </a:lnTo>
                <a:lnTo>
                  <a:pt x="21297900" y="71561325"/>
                </a:lnTo>
                <a:lnTo>
                  <a:pt x="21297900" y="138141075"/>
                </a:lnTo>
                <a:cubicBezTo>
                  <a:pt x="21297900" y="141541500"/>
                  <a:pt x="23317200" y="144675225"/>
                  <a:pt x="26622375" y="146370675"/>
                </a:cubicBezTo>
                <a:lnTo>
                  <a:pt x="92221050" y="180174900"/>
                </a:lnTo>
                <a:close/>
                <a:moveTo>
                  <a:pt x="86896575" y="3819525"/>
                </a:moveTo>
                <a:cubicBezTo>
                  <a:pt x="96774000" y="-1266825"/>
                  <a:pt x="108966000" y="-1266825"/>
                  <a:pt x="118843425" y="3819525"/>
                </a:cubicBezTo>
                <a:lnTo>
                  <a:pt x="189766575" y="40366950"/>
                </a:lnTo>
                <a:cubicBezTo>
                  <a:pt x="199663050" y="45462825"/>
                  <a:pt x="205740000" y="54873525"/>
                  <a:pt x="205740000" y="65055750"/>
                </a:cubicBezTo>
                <a:lnTo>
                  <a:pt x="205740000" y="138141075"/>
                </a:lnTo>
                <a:cubicBezTo>
                  <a:pt x="205740000" y="148323300"/>
                  <a:pt x="199663050" y="157743525"/>
                  <a:pt x="189766575" y="162839400"/>
                </a:cubicBezTo>
                <a:lnTo>
                  <a:pt x="118843425" y="199377300"/>
                </a:lnTo>
                <a:cubicBezTo>
                  <a:pt x="108966000" y="204473175"/>
                  <a:pt x="96774000" y="204473175"/>
                  <a:pt x="86896575" y="199377300"/>
                </a:cubicBezTo>
                <a:lnTo>
                  <a:pt x="15973425" y="162839400"/>
                </a:lnTo>
                <a:cubicBezTo>
                  <a:pt x="6096000" y="157743525"/>
                  <a:pt x="0" y="148323300"/>
                  <a:pt x="0" y="138141075"/>
                </a:cubicBezTo>
                <a:lnTo>
                  <a:pt x="0" y="65055750"/>
                </a:lnTo>
                <a:cubicBezTo>
                  <a:pt x="0" y="54873525"/>
                  <a:pt x="6096000" y="45462825"/>
                  <a:pt x="15973425" y="40366950"/>
                </a:cubicBezTo>
                <a:lnTo>
                  <a:pt x="86896575" y="38195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563-p61-9">
            <a:extLst xmlns:a="http://schemas.openxmlformats.org/drawingml/2006/main">
              <a:ext uri="{FF2B5EF4-FFF2-40B4-BE49-F238E27FC236}">
                <a16:creationId xmlns:a16="http://schemas.microsoft.com/office/drawing/2014/main" id="{0AE63C11-9244-476A-ACC6-3153E762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600" y="3406807"/>
            <a:ext cx="338614" cy="270891"/>
          </a:xfrm>
          <a:custGeom xmlns:a="http://schemas.openxmlformats.org/drawingml/2006/main">
            <a:pathLst>
              <a:path w="205740000" h="205740000">
                <a:moveTo>
                  <a:pt x="59245500" y="0"/>
                </a:moveTo>
                <a:lnTo>
                  <a:pt x="146494500" y="0"/>
                </a:lnTo>
                <a:cubicBezTo>
                  <a:pt x="154781250" y="0"/>
                  <a:pt x="161620200" y="0"/>
                  <a:pt x="167182800" y="561975"/>
                </a:cubicBezTo>
                <a:cubicBezTo>
                  <a:pt x="172964475" y="1162050"/>
                  <a:pt x="178279425" y="2428875"/>
                  <a:pt x="183270525" y="5610225"/>
                </a:cubicBezTo>
                <a:cubicBezTo>
                  <a:pt x="191023875" y="10534650"/>
                  <a:pt x="197310375" y="18402300"/>
                  <a:pt x="201253725" y="28079700"/>
                </a:cubicBezTo>
                <a:cubicBezTo>
                  <a:pt x="203796900" y="34318575"/>
                  <a:pt x="204816075" y="40967025"/>
                  <a:pt x="205282800" y="48196500"/>
                </a:cubicBezTo>
                <a:cubicBezTo>
                  <a:pt x="205740000" y="55149750"/>
                  <a:pt x="205740000" y="63703200"/>
                  <a:pt x="205740000" y="74056875"/>
                </a:cubicBezTo>
                <a:lnTo>
                  <a:pt x="205740000" y="131683125"/>
                </a:lnTo>
                <a:cubicBezTo>
                  <a:pt x="205740000" y="142036800"/>
                  <a:pt x="205740000" y="150590250"/>
                  <a:pt x="205282800" y="157543500"/>
                </a:cubicBezTo>
                <a:cubicBezTo>
                  <a:pt x="204816075" y="164772975"/>
                  <a:pt x="203796900" y="171421425"/>
                  <a:pt x="201253725" y="177660300"/>
                </a:cubicBezTo>
                <a:cubicBezTo>
                  <a:pt x="197310375" y="187337700"/>
                  <a:pt x="191023875" y="195205350"/>
                  <a:pt x="183270525" y="200129775"/>
                </a:cubicBezTo>
                <a:cubicBezTo>
                  <a:pt x="178279425" y="203311125"/>
                  <a:pt x="172964475" y="204577950"/>
                  <a:pt x="167182800" y="205178025"/>
                </a:cubicBezTo>
                <a:cubicBezTo>
                  <a:pt x="161620200" y="205740000"/>
                  <a:pt x="154781250" y="205740000"/>
                  <a:pt x="146494500" y="205740000"/>
                </a:cubicBezTo>
                <a:lnTo>
                  <a:pt x="59245500" y="205740000"/>
                </a:lnTo>
                <a:cubicBezTo>
                  <a:pt x="50958750" y="205740000"/>
                  <a:pt x="44119800" y="205740000"/>
                  <a:pt x="38557200" y="205178025"/>
                </a:cubicBezTo>
                <a:cubicBezTo>
                  <a:pt x="32775525" y="204577950"/>
                  <a:pt x="27460575" y="203311125"/>
                  <a:pt x="22469475" y="200129775"/>
                </a:cubicBezTo>
                <a:cubicBezTo>
                  <a:pt x="14716125" y="195205350"/>
                  <a:pt x="8429625" y="187337700"/>
                  <a:pt x="4486275" y="177660300"/>
                </a:cubicBezTo>
                <a:cubicBezTo>
                  <a:pt x="1943100" y="171421425"/>
                  <a:pt x="923925" y="164772975"/>
                  <a:pt x="457200" y="157543500"/>
                </a:cubicBezTo>
                <a:cubicBezTo>
                  <a:pt x="0" y="150590250"/>
                  <a:pt x="0" y="142036800"/>
                  <a:pt x="0" y="131683125"/>
                </a:cubicBezTo>
                <a:lnTo>
                  <a:pt x="0" y="74056875"/>
                </a:lnTo>
                <a:cubicBezTo>
                  <a:pt x="0" y="63703200"/>
                  <a:pt x="0" y="55149750"/>
                  <a:pt x="457200" y="48196500"/>
                </a:cubicBezTo>
                <a:cubicBezTo>
                  <a:pt x="923925" y="40967025"/>
                  <a:pt x="1943100" y="34318575"/>
                  <a:pt x="4486275" y="28079700"/>
                </a:cubicBezTo>
                <a:cubicBezTo>
                  <a:pt x="8429625" y="18402300"/>
                  <a:pt x="14716125" y="10534650"/>
                  <a:pt x="22469475" y="5610225"/>
                </a:cubicBezTo>
                <a:cubicBezTo>
                  <a:pt x="27460575" y="2428875"/>
                  <a:pt x="32775525" y="1162050"/>
                  <a:pt x="38557200" y="561975"/>
                </a:cubicBezTo>
                <a:cubicBezTo>
                  <a:pt x="44119800" y="0"/>
                  <a:pt x="50958750" y="0"/>
                  <a:pt x="59245500" y="0"/>
                </a:cubicBezTo>
                <a:close/>
                <a:moveTo>
                  <a:pt x="20574000" y="90011250"/>
                </a:moveTo>
                <a:lnTo>
                  <a:pt x="20574000" y="131159250"/>
                </a:lnTo>
                <a:cubicBezTo>
                  <a:pt x="20574000" y="142179675"/>
                  <a:pt x="20583525" y="149666325"/>
                  <a:pt x="20964525" y="155448000"/>
                </a:cubicBezTo>
                <a:cubicBezTo>
                  <a:pt x="21326475" y="161077275"/>
                  <a:pt x="21993225" y="163972875"/>
                  <a:pt x="22812375" y="165982650"/>
                </a:cubicBezTo>
                <a:cubicBezTo>
                  <a:pt x="24793575" y="170811825"/>
                  <a:pt x="27936825" y="174755175"/>
                  <a:pt x="31803975" y="177222150"/>
                </a:cubicBezTo>
                <a:cubicBezTo>
                  <a:pt x="33413700" y="178250850"/>
                  <a:pt x="35728275" y="179079525"/>
                  <a:pt x="40233600" y="179536725"/>
                </a:cubicBezTo>
                <a:cubicBezTo>
                  <a:pt x="44862750" y="180012975"/>
                  <a:pt x="50844450" y="180022500"/>
                  <a:pt x="59664600" y="180022500"/>
                </a:cubicBezTo>
                <a:lnTo>
                  <a:pt x="146075400" y="180022500"/>
                </a:lnTo>
                <a:cubicBezTo>
                  <a:pt x="154895550" y="180022500"/>
                  <a:pt x="160877250" y="180012975"/>
                  <a:pt x="165506400" y="179536725"/>
                </a:cubicBezTo>
                <a:cubicBezTo>
                  <a:pt x="170011725" y="179079525"/>
                  <a:pt x="172326300" y="178250850"/>
                  <a:pt x="173936025" y="177222150"/>
                </a:cubicBezTo>
                <a:cubicBezTo>
                  <a:pt x="177803175" y="174755175"/>
                  <a:pt x="180946425" y="170811825"/>
                  <a:pt x="182927625" y="165982650"/>
                </a:cubicBezTo>
                <a:cubicBezTo>
                  <a:pt x="183746775" y="163972875"/>
                  <a:pt x="184413525" y="161077275"/>
                  <a:pt x="184775475" y="155448000"/>
                </a:cubicBezTo>
                <a:cubicBezTo>
                  <a:pt x="185156475" y="149666325"/>
                  <a:pt x="185166000" y="142179675"/>
                  <a:pt x="185166000" y="131159250"/>
                </a:cubicBezTo>
                <a:lnTo>
                  <a:pt x="185166000" y="90011250"/>
                </a:lnTo>
                <a:lnTo>
                  <a:pt x="20574000" y="90011250"/>
                </a:lnTo>
                <a:close/>
                <a:moveTo>
                  <a:pt x="185146950" y="64293750"/>
                </a:moveTo>
                <a:cubicBezTo>
                  <a:pt x="185118375" y="58559700"/>
                  <a:pt x="185023125" y="54073425"/>
                  <a:pt x="184775475" y="50292000"/>
                </a:cubicBezTo>
                <a:cubicBezTo>
                  <a:pt x="184413525" y="44662725"/>
                  <a:pt x="183746775" y="41767125"/>
                  <a:pt x="182927625" y="39757350"/>
                </a:cubicBezTo>
                <a:cubicBezTo>
                  <a:pt x="180946425" y="34928175"/>
                  <a:pt x="177803175" y="30994350"/>
                  <a:pt x="173936025" y="28517850"/>
                </a:cubicBezTo>
                <a:cubicBezTo>
                  <a:pt x="172326300" y="27489150"/>
                  <a:pt x="170011725" y="26660475"/>
                  <a:pt x="165506400" y="26203275"/>
                </a:cubicBezTo>
                <a:cubicBezTo>
                  <a:pt x="160877250" y="25727025"/>
                  <a:pt x="154895550" y="25717500"/>
                  <a:pt x="146075400" y="25717500"/>
                </a:cubicBezTo>
                <a:lnTo>
                  <a:pt x="59664600" y="25717500"/>
                </a:lnTo>
                <a:cubicBezTo>
                  <a:pt x="50844450" y="25717500"/>
                  <a:pt x="44862750" y="25727025"/>
                  <a:pt x="40233600" y="26203275"/>
                </a:cubicBezTo>
                <a:cubicBezTo>
                  <a:pt x="35728275" y="26660475"/>
                  <a:pt x="33413700" y="27489150"/>
                  <a:pt x="31803975" y="28517850"/>
                </a:cubicBezTo>
                <a:cubicBezTo>
                  <a:pt x="27936825" y="30994350"/>
                  <a:pt x="24793575" y="34928175"/>
                  <a:pt x="22812375" y="39757350"/>
                </a:cubicBezTo>
                <a:cubicBezTo>
                  <a:pt x="21993225" y="41767125"/>
                  <a:pt x="21326475" y="44662725"/>
                  <a:pt x="20964525" y="50292000"/>
                </a:cubicBezTo>
                <a:cubicBezTo>
                  <a:pt x="20716875" y="54073425"/>
                  <a:pt x="20621625" y="58559700"/>
                  <a:pt x="20593050" y="64293750"/>
                </a:cubicBezTo>
                <a:lnTo>
                  <a:pt x="185146950" y="64293750"/>
                </a:lnTo>
                <a:close/>
                <a:moveTo>
                  <a:pt x="123444000" y="141446250"/>
                </a:moveTo>
                <a:cubicBezTo>
                  <a:pt x="123444000" y="134350125"/>
                  <a:pt x="128054100" y="128587500"/>
                  <a:pt x="133731000" y="128587500"/>
                </a:cubicBezTo>
                <a:lnTo>
                  <a:pt x="154305000" y="128587500"/>
                </a:lnTo>
                <a:cubicBezTo>
                  <a:pt x="159981900" y="128587500"/>
                  <a:pt x="164592000" y="134350125"/>
                  <a:pt x="164592000" y="141446250"/>
                </a:cubicBezTo>
                <a:cubicBezTo>
                  <a:pt x="164592000" y="148542375"/>
                  <a:pt x="159981900" y="154305000"/>
                  <a:pt x="154305000" y="154305000"/>
                </a:cubicBezTo>
                <a:lnTo>
                  <a:pt x="133731000" y="154305000"/>
                </a:lnTo>
                <a:cubicBezTo>
                  <a:pt x="128054100" y="154305000"/>
                  <a:pt x="123444000" y="148542375"/>
                  <a:pt x="123444000" y="141446250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</p:spTree>
    <p:extLst>
      <p:ext uri="{BB962C8B-B14F-4D97-AF65-F5344CB8AC3E}">
        <p14:creationId xmlns:p14="http://schemas.microsoft.com/office/powerpoint/2010/main" val="130876250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280549FB-68C4-40C0-9110-7CD9F241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CDEFEF15-DDF1-4800-8E17-9589158E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Constructive critique moves from observation to useful action</a:t>
            </a:r>
          </a:p>
        </p:txBody>
      </p:sp>
      <p:cxnSp>
        <p:nvCxnSpPr>
          <p:cNvPr id="15" name="Google-Shape-2259-p159-4"/>
          <p:cNvCxnSpPr/>
          <p:nvPr/>
        </p:nvCxnSpPr>
        <p:spPr>
          <a:xfrm xmlns:a="http://schemas.openxmlformats.org/drawingml/2006/main">
            <a:off x="337757" y="3373755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 xmlns:a="http://schemas.openxmlformats.org/drawingml/2006/main">
              <a:ext uri="{FF2B5EF4-FFF2-40B4-BE49-F238E27FC236}">
                <a16:creationId xmlns:a16="http://schemas.microsoft.com/office/drawing/2014/main" id="{783D9BC6-189D-4A7B-B30B-5D0DC92A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5" name="Google-Shape-2261-p159-6">
            <a:extLst xmlns:a="http://schemas.openxmlformats.org/drawingml/2006/main">
              <a:ext uri="{FF2B5EF4-FFF2-40B4-BE49-F238E27FC236}">
                <a16:creationId xmlns:a16="http://schemas.microsoft.com/office/drawing/2014/main" id="{122ECBD5-C22B-4E7B-9288-237F1525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6" name="Google-Shape-2262-p159-7">
            <a:extLst xmlns:a="http://schemas.openxmlformats.org/drawingml/2006/main">
              <a:ext uri="{FF2B5EF4-FFF2-40B4-BE49-F238E27FC236}">
                <a16:creationId xmlns:a16="http://schemas.microsoft.com/office/drawing/2014/main" id="{4DCE315F-62D2-49AC-9663-404049C5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7" name="Content-Placeholder-15-8">
            <a:extLst xmlns:a="http://schemas.openxmlformats.org/drawingml/2006/main">
              <a:ext uri="{FF2B5EF4-FFF2-40B4-BE49-F238E27FC236}">
                <a16:creationId xmlns:a16="http://schemas.microsoft.com/office/drawing/2014/main" id="{C607D845-6B00-4A1D-AF7B-AC0C338D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01  NOTICE</a:t>
            </a:r>
          </a:p>
        </p:txBody>
      </p:sp>
      <p:sp>
        <p:nvSpPr>
          <p:cNvPr id="8" name="Content-Placeholder-15-9">
            <a:extLst xmlns:a="http://schemas.openxmlformats.org/drawingml/2006/main">
              <a:ext uri="{FF2B5EF4-FFF2-40B4-BE49-F238E27FC236}">
                <a16:creationId xmlns:a16="http://schemas.microsoft.com/office/drawing/2014/main" id="{74536D01-1492-488A-8B18-64448C962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156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02  INTERPRET</a:t>
            </a:r>
          </a:p>
        </p:txBody>
      </p:sp>
      <p:sp>
        <p:nvSpPr>
          <p:cNvPr id="9" name="Content-Placeholder-15-10">
            <a:extLst xmlns:a="http://schemas.openxmlformats.org/drawingml/2006/main">
              <a:ext uri="{FF2B5EF4-FFF2-40B4-BE49-F238E27FC236}">
                <a16:creationId xmlns:a16="http://schemas.microsoft.com/office/drawing/2014/main" id="{C1A82CDA-2E5F-4214-93E8-E23E19084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1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03  SUGGEST</a:t>
            </a:r>
          </a:p>
        </p:txBody>
      </p:sp>
      <p:sp>
        <p:nvSpPr>
          <p:cNvPr id="10" name="Text-Placeholder-16-11">
            <a:extLst xmlns:a="http://schemas.openxmlformats.org/drawingml/2006/main">
              <a:ext uri="{FF2B5EF4-FFF2-40B4-BE49-F238E27FC236}">
                <a16:creationId xmlns:a16="http://schemas.microsoft.com/office/drawing/2014/main" id="{ECECC64A-1BAD-4F30-AF9B-8A19739F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111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Explain the effect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“This creates interest, but the key function is less clear.”</a:t>
            </a:r>
          </a:p>
        </p:txBody>
      </p:sp>
      <p:sp>
        <p:nvSpPr>
          <p:cNvPr id="11" name="Text-Placeholder-16-12">
            <a:extLst xmlns:a="http://schemas.openxmlformats.org/drawingml/2006/main">
              <a:ext uri="{FF2B5EF4-FFF2-40B4-BE49-F238E27FC236}">
                <a16:creationId xmlns:a16="http://schemas.microsoft.com/office/drawing/2014/main" id="{F85C66EC-55D6-4E80-B0FD-50CD892A4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85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State what you see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“The image attracts attention before the product information.”</a:t>
            </a:r>
          </a:p>
        </p:txBody>
      </p:sp>
      <p:sp>
        <p:nvSpPr>
          <p:cNvPr id="12" name="Text-Placeholder-16-13">
            <a:extLst xmlns:a="http://schemas.openxmlformats.org/drawingml/2006/main">
              <a:ext uri="{FF2B5EF4-FFF2-40B4-BE49-F238E27FC236}">
                <a16:creationId xmlns:a16="http://schemas.microsoft.com/office/drawing/2014/main" id="{1BFF640B-F710-422E-B084-AF82EABF8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87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Offer a next step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“Consider enlarging the diagram and shortening the supporting text.”</a:t>
            </a:r>
          </a:p>
        </p:txBody>
      </p:sp>
    </p:spTree>
    <p:extLst>
      <p:ext uri="{BB962C8B-B14F-4D97-AF65-F5344CB8AC3E}">
        <p14:creationId xmlns:p14="http://schemas.microsoft.com/office/powerpoint/2010/main" val="71800335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2AF85F49-A45A-4C45-A5C1-207EBB69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One idea.
Sixty seconds.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F0DDF23B-A749-45BC-9059-82B98786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973288"/>
            <a:ext cx="35687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1. Introduce the problem and user.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2. Explain the concept and one key feature.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3. End with the value of your design.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BFFB80F7-FC06-45DD-BF5A-59E9F293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1612868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PITCH</a:t>
            </a:r>
          </a:p>
        </p:txBody>
      </p:sp>
    </p:spTree>
    <p:extLst>
      <p:ext uri="{BB962C8B-B14F-4D97-AF65-F5344CB8AC3E}">
        <p14:creationId xmlns:p14="http://schemas.microsoft.com/office/powerpoint/2010/main" val="16603632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2026-08-10T15:41:36.8470000Z</dcterms:created>
  <dcterms:modified xsi:type="dcterms:W3CDTF">2026-08-10T15:41:36.8540000Z</dcterms:modified>
</coreProperties>
</file>