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8288000" cy="10287000"/>
  <p:notesSz cx="6858000" cy="9144000"/>
  <p:embeddedFontLst>
    <p:embeddedFont>
      <p:font typeface="Aileron Bold" charset="1" panose="00000800000000000000"/>
      <p:regular r:id="rId24"/>
    </p:embeddedFont>
    <p:embeddedFont>
      <p:font typeface="Aileron" charset="1" panose="00000500000000000000"/>
      <p:regular r:id="rId25"/>
    </p:embeddedFont>
    <p:embeddedFont>
      <p:font typeface="Canva Sans Bold" charset="1" panose="020B0803030501040103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519113" y="6435124"/>
            <a:ext cx="8143875" cy="36890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694"/>
              </a:lnSpc>
            </a:pPr>
            <a:r>
              <a:rPr lang="en-US" b="true" sz="8285" spc="-24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ความเข้าใจผิด</a:t>
            </a:r>
          </a:p>
          <a:p>
            <a:pPr algn="l" marL="0" indent="0" lvl="0">
              <a:lnSpc>
                <a:spcPts val="9694"/>
              </a:lnSpc>
            </a:pPr>
            <a:r>
              <a:rPr lang="en-US" b="true" sz="8285" spc="-24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เกี่ยวกับ</a:t>
            </a:r>
          </a:p>
          <a:p>
            <a:pPr algn="l" marL="0" indent="0" lvl="0">
              <a:lnSpc>
                <a:spcPts val="9694"/>
              </a:lnSpc>
            </a:pPr>
            <a:r>
              <a:rPr lang="en-US" b="true" sz="8285" spc="-24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เอเยนต์กีฬา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1258550" y="5374958"/>
            <a:ext cx="6000750" cy="5483542"/>
            <a:chOff x="0" y="0"/>
            <a:chExt cx="1580444" cy="14442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80444" cy="1444225"/>
            </a:xfrm>
            <a:custGeom>
              <a:avLst/>
              <a:gdLst/>
              <a:ahLst/>
              <a:cxnLst/>
              <a:rect r="r" b="b" t="t" l="l"/>
              <a:pathLst>
                <a:path h="1444225" w="1580444">
                  <a:moveTo>
                    <a:pt x="58057" y="0"/>
                  </a:moveTo>
                  <a:lnTo>
                    <a:pt x="1522387" y="0"/>
                  </a:lnTo>
                  <a:cubicBezTo>
                    <a:pt x="1537785" y="0"/>
                    <a:pt x="1552552" y="6117"/>
                    <a:pt x="1563440" y="17005"/>
                  </a:cubicBezTo>
                  <a:cubicBezTo>
                    <a:pt x="1574328" y="27892"/>
                    <a:pt x="1580444" y="42659"/>
                    <a:pt x="1580444" y="58057"/>
                  </a:cubicBezTo>
                  <a:lnTo>
                    <a:pt x="1580444" y="1386168"/>
                  </a:lnTo>
                  <a:cubicBezTo>
                    <a:pt x="1580444" y="1401566"/>
                    <a:pt x="1574328" y="1416333"/>
                    <a:pt x="1563440" y="1427221"/>
                  </a:cubicBezTo>
                  <a:cubicBezTo>
                    <a:pt x="1552552" y="1438109"/>
                    <a:pt x="1537785" y="1444225"/>
                    <a:pt x="1522387" y="1444225"/>
                  </a:cubicBezTo>
                  <a:lnTo>
                    <a:pt x="58057" y="1444225"/>
                  </a:lnTo>
                  <a:cubicBezTo>
                    <a:pt x="25993" y="1444225"/>
                    <a:pt x="0" y="1418232"/>
                    <a:pt x="0" y="1386168"/>
                  </a:cubicBezTo>
                  <a:lnTo>
                    <a:pt x="0" y="58057"/>
                  </a:lnTo>
                  <a:cubicBezTo>
                    <a:pt x="0" y="42659"/>
                    <a:pt x="6117" y="27892"/>
                    <a:pt x="17005" y="17005"/>
                  </a:cubicBezTo>
                  <a:cubicBezTo>
                    <a:pt x="27892" y="6117"/>
                    <a:pt x="42659" y="0"/>
                    <a:pt x="58057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580444" cy="148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258550" y="-518220"/>
            <a:ext cx="6000750" cy="5483542"/>
            <a:chOff x="0" y="0"/>
            <a:chExt cx="1580444" cy="14442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80444" cy="1444225"/>
            </a:xfrm>
            <a:custGeom>
              <a:avLst/>
              <a:gdLst/>
              <a:ahLst/>
              <a:cxnLst/>
              <a:rect r="r" b="b" t="t" l="l"/>
              <a:pathLst>
                <a:path h="1444225" w="1580444">
                  <a:moveTo>
                    <a:pt x="58057" y="0"/>
                  </a:moveTo>
                  <a:lnTo>
                    <a:pt x="1522387" y="0"/>
                  </a:lnTo>
                  <a:cubicBezTo>
                    <a:pt x="1537785" y="0"/>
                    <a:pt x="1552552" y="6117"/>
                    <a:pt x="1563440" y="17005"/>
                  </a:cubicBezTo>
                  <a:cubicBezTo>
                    <a:pt x="1574328" y="27892"/>
                    <a:pt x="1580444" y="42659"/>
                    <a:pt x="1580444" y="58057"/>
                  </a:cubicBezTo>
                  <a:lnTo>
                    <a:pt x="1580444" y="1386168"/>
                  </a:lnTo>
                  <a:cubicBezTo>
                    <a:pt x="1580444" y="1401566"/>
                    <a:pt x="1574328" y="1416333"/>
                    <a:pt x="1563440" y="1427221"/>
                  </a:cubicBezTo>
                  <a:cubicBezTo>
                    <a:pt x="1552552" y="1438109"/>
                    <a:pt x="1537785" y="1444225"/>
                    <a:pt x="1522387" y="1444225"/>
                  </a:cubicBezTo>
                  <a:lnTo>
                    <a:pt x="58057" y="1444225"/>
                  </a:lnTo>
                  <a:cubicBezTo>
                    <a:pt x="25993" y="1444225"/>
                    <a:pt x="0" y="1418232"/>
                    <a:pt x="0" y="1386168"/>
                  </a:cubicBezTo>
                  <a:lnTo>
                    <a:pt x="0" y="58057"/>
                  </a:lnTo>
                  <a:cubicBezTo>
                    <a:pt x="0" y="42659"/>
                    <a:pt x="6117" y="27892"/>
                    <a:pt x="17005" y="17005"/>
                  </a:cubicBezTo>
                  <a:cubicBezTo>
                    <a:pt x="27892" y="6117"/>
                    <a:pt x="42659" y="0"/>
                    <a:pt x="58057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580444" cy="148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1830050" y="1381125"/>
            <a:ext cx="4857750" cy="672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6"/>
              </a:lnSpc>
            </a:pPr>
            <a:r>
              <a:rPr lang="en-US" b="true" sz="3897" spc="-116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ความเข้าใจผิดหลัก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30050" y="6027420"/>
            <a:ext cx="4857750" cy="672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6"/>
              </a:lnSpc>
            </a:pPr>
            <a:r>
              <a:rPr lang="en-US" b="true" sz="3897" spc="-116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ความจริงที่ถูกมองข้าม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0"/>
            <a:ext cx="9372600" cy="6303645"/>
            <a:chOff x="0" y="0"/>
            <a:chExt cx="1452061" cy="976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52061" cy="976600"/>
            </a:xfrm>
            <a:custGeom>
              <a:avLst/>
              <a:gdLst/>
              <a:ahLst/>
              <a:cxnLst/>
              <a:rect r="r" b="b" t="t" l="l"/>
              <a:pathLst>
                <a:path h="976600" w="1452061">
                  <a:moveTo>
                    <a:pt x="37171" y="0"/>
                  </a:moveTo>
                  <a:lnTo>
                    <a:pt x="1414890" y="0"/>
                  </a:lnTo>
                  <a:cubicBezTo>
                    <a:pt x="1435419" y="0"/>
                    <a:pt x="1452061" y="16642"/>
                    <a:pt x="1452061" y="37171"/>
                  </a:cubicBezTo>
                  <a:lnTo>
                    <a:pt x="1452061" y="939429"/>
                  </a:lnTo>
                  <a:cubicBezTo>
                    <a:pt x="1452061" y="959958"/>
                    <a:pt x="1435419" y="976600"/>
                    <a:pt x="1414890" y="976600"/>
                  </a:cubicBezTo>
                  <a:lnTo>
                    <a:pt x="37171" y="976600"/>
                  </a:lnTo>
                  <a:cubicBezTo>
                    <a:pt x="16642" y="976600"/>
                    <a:pt x="0" y="959958"/>
                    <a:pt x="0" y="939429"/>
                  </a:cubicBezTo>
                  <a:lnTo>
                    <a:pt x="0" y="37171"/>
                  </a:lnTo>
                  <a:cubicBezTo>
                    <a:pt x="0" y="16642"/>
                    <a:pt x="16642" y="0"/>
                    <a:pt x="3717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42644" r="0" b="-42644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1830050" y="2282189"/>
            <a:ext cx="4857750" cy="11308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6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"หลายคนคิดว่าเอเยนต์ทำหน้าที่แค่เจรจาซื้อขายนักกีฬา" — แต่นั่นเป็นเพียงภาพที่สังคมมองเข้ามาจากภายนอก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830050" y="6976109"/>
            <a:ext cx="4857750" cy="9525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คนส่วนใหญ่คิดว่าเอเย่นต์มีหน้าที่เพียงเจรจาการย้ายทีม แต่</a:t>
            </a: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ความจริงคือ การย้ายทีมเป็นเพียงส่วนเล็ก ๆ ของงานทั้งหมด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09837" y="-571500"/>
            <a:ext cx="4410419" cy="7429500"/>
            <a:chOff x="0" y="0"/>
            <a:chExt cx="1161592" cy="19567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61592" cy="1956741"/>
            </a:xfrm>
            <a:custGeom>
              <a:avLst/>
              <a:gdLst/>
              <a:ahLst/>
              <a:cxnLst/>
              <a:rect r="r" b="b" t="t" l="l"/>
              <a:pathLst>
                <a:path h="1956741" w="1161592">
                  <a:moveTo>
                    <a:pt x="78992" y="0"/>
                  </a:moveTo>
                  <a:lnTo>
                    <a:pt x="1082600" y="0"/>
                  </a:lnTo>
                  <a:cubicBezTo>
                    <a:pt x="1126226" y="0"/>
                    <a:pt x="1161592" y="35366"/>
                    <a:pt x="1161592" y="78992"/>
                  </a:cubicBezTo>
                  <a:lnTo>
                    <a:pt x="1161592" y="1877749"/>
                  </a:lnTo>
                  <a:cubicBezTo>
                    <a:pt x="1161592" y="1921375"/>
                    <a:pt x="1126226" y="1956741"/>
                    <a:pt x="1082600" y="1956741"/>
                  </a:cubicBezTo>
                  <a:lnTo>
                    <a:pt x="78992" y="1956741"/>
                  </a:lnTo>
                  <a:cubicBezTo>
                    <a:pt x="35366" y="1956741"/>
                    <a:pt x="0" y="1921375"/>
                    <a:pt x="0" y="1877749"/>
                  </a:cubicBezTo>
                  <a:lnTo>
                    <a:pt x="0" y="78992"/>
                  </a:lnTo>
                  <a:cubicBezTo>
                    <a:pt x="0" y="35366"/>
                    <a:pt x="35366" y="0"/>
                    <a:pt x="78992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61592" cy="1994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848881" y="-571500"/>
            <a:ext cx="4410419" cy="7429500"/>
            <a:chOff x="0" y="0"/>
            <a:chExt cx="1161592" cy="19567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61592" cy="1956741"/>
            </a:xfrm>
            <a:custGeom>
              <a:avLst/>
              <a:gdLst/>
              <a:ahLst/>
              <a:cxnLst/>
              <a:rect r="r" b="b" t="t" l="l"/>
              <a:pathLst>
                <a:path h="1956741" w="1161592">
                  <a:moveTo>
                    <a:pt x="78992" y="0"/>
                  </a:moveTo>
                  <a:lnTo>
                    <a:pt x="1082600" y="0"/>
                  </a:lnTo>
                  <a:cubicBezTo>
                    <a:pt x="1126226" y="0"/>
                    <a:pt x="1161592" y="35366"/>
                    <a:pt x="1161592" y="78992"/>
                  </a:cubicBezTo>
                  <a:lnTo>
                    <a:pt x="1161592" y="1877749"/>
                  </a:lnTo>
                  <a:cubicBezTo>
                    <a:pt x="1161592" y="1921375"/>
                    <a:pt x="1126226" y="1956741"/>
                    <a:pt x="1082600" y="1956741"/>
                  </a:cubicBezTo>
                  <a:lnTo>
                    <a:pt x="78992" y="1956741"/>
                  </a:lnTo>
                  <a:cubicBezTo>
                    <a:pt x="35366" y="1956741"/>
                    <a:pt x="0" y="1921375"/>
                    <a:pt x="0" y="1877749"/>
                  </a:cubicBezTo>
                  <a:lnTo>
                    <a:pt x="0" y="78992"/>
                  </a:lnTo>
                  <a:cubicBezTo>
                    <a:pt x="0" y="35366"/>
                    <a:pt x="35366" y="0"/>
                    <a:pt x="78992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161592" cy="1994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86066" y="1162050"/>
            <a:ext cx="5143500" cy="2256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31"/>
              </a:lnSpc>
            </a:pPr>
            <a:r>
              <a:rPr lang="en-US" b="true" sz="9479" spc="-284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ภารกิจจริง</a:t>
            </a:r>
          </a:p>
          <a:p>
            <a:pPr algn="l" marL="0" indent="0" lvl="0">
              <a:lnSpc>
                <a:spcPts val="8531"/>
              </a:lnSpc>
            </a:pPr>
            <a:r>
              <a:rPr lang="en-US" b="true" sz="9479" spc="-284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รายสัปดาห์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421482" y="1066800"/>
            <a:ext cx="3429000" cy="253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655"/>
              </a:lnSpc>
            </a:pPr>
            <a:r>
              <a:rPr lang="en-US" b="true" sz="14753" spc="-1327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30%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407128" y="1066800"/>
            <a:ext cx="3286125" cy="253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655"/>
              </a:lnSpc>
            </a:pPr>
            <a:r>
              <a:rPr lang="en-US" b="true" sz="14753" spc="-1327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25%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4714875"/>
            <a:ext cx="6552512" cy="6143625"/>
            <a:chOff x="0" y="0"/>
            <a:chExt cx="1015156" cy="9518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15156" cy="951808"/>
            </a:xfrm>
            <a:custGeom>
              <a:avLst/>
              <a:gdLst/>
              <a:ahLst/>
              <a:cxnLst/>
              <a:rect r="r" b="b" t="t" l="l"/>
              <a:pathLst>
                <a:path h="951808" w="1015156">
                  <a:moveTo>
                    <a:pt x="53168" y="0"/>
                  </a:moveTo>
                  <a:lnTo>
                    <a:pt x="961987" y="0"/>
                  </a:lnTo>
                  <a:cubicBezTo>
                    <a:pt x="991351" y="0"/>
                    <a:pt x="1015156" y="23804"/>
                    <a:pt x="1015156" y="53168"/>
                  </a:cubicBezTo>
                  <a:lnTo>
                    <a:pt x="1015156" y="898640"/>
                  </a:lnTo>
                  <a:cubicBezTo>
                    <a:pt x="1015156" y="928004"/>
                    <a:pt x="991351" y="951808"/>
                    <a:pt x="961987" y="951808"/>
                  </a:cubicBezTo>
                  <a:lnTo>
                    <a:pt x="53168" y="951808"/>
                  </a:lnTo>
                  <a:cubicBezTo>
                    <a:pt x="23804" y="951808"/>
                    <a:pt x="0" y="928004"/>
                    <a:pt x="0" y="898640"/>
                  </a:cubicBezTo>
                  <a:lnTo>
                    <a:pt x="0" y="53168"/>
                  </a:lnTo>
                  <a:cubicBezTo>
                    <a:pt x="0" y="23804"/>
                    <a:pt x="23804" y="0"/>
                    <a:pt x="531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2252" r="0" b="-12252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8581337" y="7532077"/>
            <a:ext cx="8106727" cy="12871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483"/>
              </a:lnSpc>
            </a:pPr>
            <a:r>
              <a:rPr lang="en-US" b="true" sz="209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“สัดส่วนการทำงานจริงในหนึ่งสัปดาห์ของ</a:t>
            </a:r>
            <a:r>
              <a:rPr lang="en-US" b="true" sz="209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 Football Agent” โดยชี้ให้เห็นว่างานของเอเย่นต์ไม่ได้มีเพียงการเจรจาสัญญาหรือปิดดีล แต่ต้องใช้เวลาส่วนใหญ่ไปกับการสื่อสารและสร้างเครือข่าย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433693" y="4729162"/>
            <a:ext cx="3562708" cy="19806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177"/>
              </a:lnSpc>
            </a:pPr>
            <a:r>
              <a:rPr lang="en-US" b="true" sz="2269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การติ</a:t>
            </a:r>
            <a:r>
              <a:rPr lang="en-US" b="true" sz="2269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ดต่อกับนักฟุตบอลมากที่สุด เช่น ติดตามสถานการณ์ รับฟังปัญหา ให้คำปรึกษา วางแผนอาชีพ และประสานงานเรื่องต่าง ๆ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394141" y="4827486"/>
            <a:ext cx="3521807" cy="1511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063"/>
              </a:lnSpc>
            </a:pPr>
            <a:r>
              <a:rPr lang="en-US" b="true" sz="2098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ก</a:t>
            </a:r>
            <a:r>
              <a:rPr lang="en-US" b="true" sz="2098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ารสร้างและรักษาความสัมพันธ์กับผู้บริหารสโมสร ผู้อำนวยการกีฬา โค้ช และแมวมอง เพื่อค้นหาโอกาสให้นักฟุตบอล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554832" y="3434715"/>
            <a:ext cx="3295650" cy="819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37"/>
              </a:lnSpc>
            </a:pPr>
            <a:r>
              <a:rPr lang="en-US" b="true" sz="2698" spc="-80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Player Communication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407128" y="3597175"/>
            <a:ext cx="3230977" cy="409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37"/>
              </a:lnSpc>
            </a:pPr>
            <a:r>
              <a:rPr lang="en-US" b="true" sz="2698" spc="-80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Club Networking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09837" y="-571500"/>
            <a:ext cx="4410419" cy="7429500"/>
            <a:chOff x="0" y="0"/>
            <a:chExt cx="1161592" cy="19567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61592" cy="1956741"/>
            </a:xfrm>
            <a:custGeom>
              <a:avLst/>
              <a:gdLst/>
              <a:ahLst/>
              <a:cxnLst/>
              <a:rect r="r" b="b" t="t" l="l"/>
              <a:pathLst>
                <a:path h="1956741" w="1161592">
                  <a:moveTo>
                    <a:pt x="78992" y="0"/>
                  </a:moveTo>
                  <a:lnTo>
                    <a:pt x="1082600" y="0"/>
                  </a:lnTo>
                  <a:cubicBezTo>
                    <a:pt x="1126226" y="0"/>
                    <a:pt x="1161592" y="35366"/>
                    <a:pt x="1161592" y="78992"/>
                  </a:cubicBezTo>
                  <a:lnTo>
                    <a:pt x="1161592" y="1877749"/>
                  </a:lnTo>
                  <a:cubicBezTo>
                    <a:pt x="1161592" y="1921375"/>
                    <a:pt x="1126226" y="1956741"/>
                    <a:pt x="1082600" y="1956741"/>
                  </a:cubicBezTo>
                  <a:lnTo>
                    <a:pt x="78992" y="1956741"/>
                  </a:lnTo>
                  <a:cubicBezTo>
                    <a:pt x="35366" y="1956741"/>
                    <a:pt x="0" y="1921375"/>
                    <a:pt x="0" y="1877749"/>
                  </a:cubicBezTo>
                  <a:lnTo>
                    <a:pt x="0" y="78992"/>
                  </a:lnTo>
                  <a:cubicBezTo>
                    <a:pt x="0" y="35366"/>
                    <a:pt x="35366" y="0"/>
                    <a:pt x="78992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61592" cy="1994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848881" y="-571500"/>
            <a:ext cx="4410419" cy="7429500"/>
            <a:chOff x="0" y="0"/>
            <a:chExt cx="1161592" cy="19567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61592" cy="1956741"/>
            </a:xfrm>
            <a:custGeom>
              <a:avLst/>
              <a:gdLst/>
              <a:ahLst/>
              <a:cxnLst/>
              <a:rect r="r" b="b" t="t" l="l"/>
              <a:pathLst>
                <a:path h="1956741" w="1161592">
                  <a:moveTo>
                    <a:pt x="78992" y="0"/>
                  </a:moveTo>
                  <a:lnTo>
                    <a:pt x="1082600" y="0"/>
                  </a:lnTo>
                  <a:cubicBezTo>
                    <a:pt x="1126226" y="0"/>
                    <a:pt x="1161592" y="35366"/>
                    <a:pt x="1161592" y="78992"/>
                  </a:cubicBezTo>
                  <a:lnTo>
                    <a:pt x="1161592" y="1877749"/>
                  </a:lnTo>
                  <a:cubicBezTo>
                    <a:pt x="1161592" y="1921375"/>
                    <a:pt x="1126226" y="1956741"/>
                    <a:pt x="1082600" y="1956741"/>
                  </a:cubicBezTo>
                  <a:lnTo>
                    <a:pt x="78992" y="1956741"/>
                  </a:lnTo>
                  <a:cubicBezTo>
                    <a:pt x="35366" y="1956741"/>
                    <a:pt x="0" y="1921375"/>
                    <a:pt x="0" y="1877749"/>
                  </a:cubicBezTo>
                  <a:lnTo>
                    <a:pt x="0" y="78992"/>
                  </a:lnTo>
                  <a:cubicBezTo>
                    <a:pt x="0" y="35366"/>
                    <a:pt x="35366" y="0"/>
                    <a:pt x="78992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161592" cy="1994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86066" y="1162050"/>
            <a:ext cx="5143500" cy="2256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31"/>
              </a:lnSpc>
            </a:pPr>
            <a:r>
              <a:rPr lang="en-US" b="true" sz="9479" spc="-284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ภารกิจจริง</a:t>
            </a:r>
          </a:p>
          <a:p>
            <a:pPr algn="l" marL="0" indent="0" lvl="0">
              <a:lnSpc>
                <a:spcPts val="8531"/>
              </a:lnSpc>
            </a:pPr>
            <a:r>
              <a:rPr lang="en-US" b="true" sz="9479" spc="-284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รายสัปดาห์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421482" y="1066800"/>
            <a:ext cx="3429000" cy="253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655"/>
              </a:lnSpc>
            </a:pPr>
            <a:r>
              <a:rPr lang="en-US" b="true" sz="14753" spc="-1327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15</a:t>
            </a:r>
            <a:r>
              <a:rPr lang="en-US" b="true" sz="14753" spc="-1327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%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407128" y="1066800"/>
            <a:ext cx="3286125" cy="253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655"/>
              </a:lnSpc>
            </a:pPr>
            <a:r>
              <a:rPr lang="en-US" b="true" sz="14753" spc="-1327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15</a:t>
            </a:r>
            <a:r>
              <a:rPr lang="en-US" b="true" sz="14753" spc="-1327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%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4714875"/>
            <a:ext cx="6552512" cy="6143625"/>
            <a:chOff x="0" y="0"/>
            <a:chExt cx="1015156" cy="9518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15156" cy="951808"/>
            </a:xfrm>
            <a:custGeom>
              <a:avLst/>
              <a:gdLst/>
              <a:ahLst/>
              <a:cxnLst/>
              <a:rect r="r" b="b" t="t" l="l"/>
              <a:pathLst>
                <a:path h="951808" w="1015156">
                  <a:moveTo>
                    <a:pt x="53168" y="0"/>
                  </a:moveTo>
                  <a:lnTo>
                    <a:pt x="961987" y="0"/>
                  </a:lnTo>
                  <a:cubicBezTo>
                    <a:pt x="991351" y="0"/>
                    <a:pt x="1015156" y="23804"/>
                    <a:pt x="1015156" y="53168"/>
                  </a:cubicBezTo>
                  <a:lnTo>
                    <a:pt x="1015156" y="898640"/>
                  </a:lnTo>
                  <a:cubicBezTo>
                    <a:pt x="1015156" y="928004"/>
                    <a:pt x="991351" y="951808"/>
                    <a:pt x="961987" y="951808"/>
                  </a:cubicBezTo>
                  <a:lnTo>
                    <a:pt x="53168" y="951808"/>
                  </a:lnTo>
                  <a:cubicBezTo>
                    <a:pt x="23804" y="951808"/>
                    <a:pt x="0" y="928004"/>
                    <a:pt x="0" y="898640"/>
                  </a:cubicBezTo>
                  <a:lnTo>
                    <a:pt x="0" y="53168"/>
                  </a:lnTo>
                  <a:cubicBezTo>
                    <a:pt x="0" y="23804"/>
                    <a:pt x="23804" y="0"/>
                    <a:pt x="531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2252" r="0" b="-12252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8554832" y="4548725"/>
            <a:ext cx="3293924" cy="14748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979"/>
              </a:lnSpc>
            </a:pPr>
            <a:r>
              <a:rPr lang="en-US" b="true" sz="209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การค้</a:t>
            </a:r>
            <a:r>
              <a:rPr lang="en-US" b="true" sz="209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นหาและประเมินนักฟุตบอล ศึกษาฟอร์มการเล่น ศักยภาพ พัฒนาการ และความเหมาะสมกับตลาดหรือสโมสร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391806" y="4539200"/>
            <a:ext cx="3293924" cy="18955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42"/>
              </a:lnSpc>
            </a:pPr>
            <a:r>
              <a:rPr lang="en-US" b="true" sz="209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ง</a:t>
            </a:r>
            <a:r>
              <a:rPr lang="en-US" b="true" sz="209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านเอกสารและการปฏิบัติตามกฎ เช่น ตรวจสัญญา จัดเก็บเอกสาร ตรวจสอบข้อบังคับ FIFA และสมาคมฟุตบอล รวมถึงติดตามกำหนดเวลา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8554832" y="3434715"/>
            <a:ext cx="3295650" cy="409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37"/>
              </a:lnSpc>
            </a:pPr>
            <a:r>
              <a:rPr lang="en-US" b="true" sz="2698" spc="-80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Sc</a:t>
            </a:r>
            <a:r>
              <a:rPr lang="en-US" b="true" sz="2698" spc="-80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outing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470076" y="3434715"/>
            <a:ext cx="3230977" cy="409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37"/>
              </a:lnSpc>
            </a:pPr>
            <a:r>
              <a:rPr lang="en-US" b="true" sz="2698" spc="-80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Admin</a:t>
            </a:r>
            <a:r>
              <a:rPr lang="en-US" b="true" sz="2698" spc="-80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 &amp; Compliance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09837" y="-571500"/>
            <a:ext cx="4410419" cy="7429500"/>
            <a:chOff x="0" y="0"/>
            <a:chExt cx="1161592" cy="19567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61592" cy="1956741"/>
            </a:xfrm>
            <a:custGeom>
              <a:avLst/>
              <a:gdLst/>
              <a:ahLst/>
              <a:cxnLst/>
              <a:rect r="r" b="b" t="t" l="l"/>
              <a:pathLst>
                <a:path h="1956741" w="1161592">
                  <a:moveTo>
                    <a:pt x="78992" y="0"/>
                  </a:moveTo>
                  <a:lnTo>
                    <a:pt x="1082600" y="0"/>
                  </a:lnTo>
                  <a:cubicBezTo>
                    <a:pt x="1126226" y="0"/>
                    <a:pt x="1161592" y="35366"/>
                    <a:pt x="1161592" y="78992"/>
                  </a:cubicBezTo>
                  <a:lnTo>
                    <a:pt x="1161592" y="1877749"/>
                  </a:lnTo>
                  <a:cubicBezTo>
                    <a:pt x="1161592" y="1921375"/>
                    <a:pt x="1126226" y="1956741"/>
                    <a:pt x="1082600" y="1956741"/>
                  </a:cubicBezTo>
                  <a:lnTo>
                    <a:pt x="78992" y="1956741"/>
                  </a:lnTo>
                  <a:cubicBezTo>
                    <a:pt x="35366" y="1956741"/>
                    <a:pt x="0" y="1921375"/>
                    <a:pt x="0" y="1877749"/>
                  </a:cubicBezTo>
                  <a:lnTo>
                    <a:pt x="0" y="78992"/>
                  </a:lnTo>
                  <a:cubicBezTo>
                    <a:pt x="0" y="35366"/>
                    <a:pt x="35366" y="0"/>
                    <a:pt x="78992" y="0"/>
                  </a:cubicBezTo>
                  <a:close/>
                </a:path>
              </a:pathLst>
            </a:custGeom>
            <a:solidFill>
              <a:srgbClr val="0097B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61592" cy="1994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848881" y="-571500"/>
            <a:ext cx="4410419" cy="7429500"/>
            <a:chOff x="0" y="0"/>
            <a:chExt cx="1161592" cy="19567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61592" cy="1956741"/>
            </a:xfrm>
            <a:custGeom>
              <a:avLst/>
              <a:gdLst/>
              <a:ahLst/>
              <a:cxnLst/>
              <a:rect r="r" b="b" t="t" l="l"/>
              <a:pathLst>
                <a:path h="1956741" w="1161592">
                  <a:moveTo>
                    <a:pt x="78992" y="0"/>
                  </a:moveTo>
                  <a:lnTo>
                    <a:pt x="1082600" y="0"/>
                  </a:lnTo>
                  <a:cubicBezTo>
                    <a:pt x="1126226" y="0"/>
                    <a:pt x="1161592" y="35366"/>
                    <a:pt x="1161592" y="78992"/>
                  </a:cubicBezTo>
                  <a:lnTo>
                    <a:pt x="1161592" y="1877749"/>
                  </a:lnTo>
                  <a:cubicBezTo>
                    <a:pt x="1161592" y="1921375"/>
                    <a:pt x="1126226" y="1956741"/>
                    <a:pt x="1082600" y="1956741"/>
                  </a:cubicBezTo>
                  <a:lnTo>
                    <a:pt x="78992" y="1956741"/>
                  </a:lnTo>
                  <a:cubicBezTo>
                    <a:pt x="35366" y="1956741"/>
                    <a:pt x="0" y="1921375"/>
                    <a:pt x="0" y="1877749"/>
                  </a:cubicBezTo>
                  <a:lnTo>
                    <a:pt x="0" y="78992"/>
                  </a:lnTo>
                  <a:cubicBezTo>
                    <a:pt x="0" y="35366"/>
                    <a:pt x="35366" y="0"/>
                    <a:pt x="78992" y="0"/>
                  </a:cubicBezTo>
                  <a:close/>
                </a:path>
              </a:pathLst>
            </a:custGeom>
            <a:solidFill>
              <a:srgbClr val="0097B2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161592" cy="1994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86066" y="1162050"/>
            <a:ext cx="5143500" cy="22566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531"/>
              </a:lnSpc>
            </a:pPr>
            <a:r>
              <a:rPr lang="en-US" b="true" sz="9479" spc="-284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ภารกิจจริง</a:t>
            </a:r>
          </a:p>
          <a:p>
            <a:pPr algn="l" marL="0" indent="0" lvl="0">
              <a:lnSpc>
                <a:spcPts val="8531"/>
              </a:lnSpc>
            </a:pPr>
            <a:r>
              <a:rPr lang="en-US" b="true" sz="9479" spc="-284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รายสัปดาห์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421482" y="1066800"/>
            <a:ext cx="3429000" cy="253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655"/>
              </a:lnSpc>
            </a:pPr>
            <a:r>
              <a:rPr lang="en-US" b="true" sz="14753" spc="-1327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10</a:t>
            </a:r>
            <a:r>
              <a:rPr lang="en-US" b="true" sz="14753" spc="-1327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%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407128" y="1066800"/>
            <a:ext cx="3286125" cy="2530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655"/>
              </a:lnSpc>
            </a:pPr>
            <a:r>
              <a:rPr lang="en-US" b="true" sz="14753" spc="-1327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15</a:t>
            </a:r>
            <a:r>
              <a:rPr lang="en-US" b="true" sz="14753" spc="-1327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%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4714875"/>
            <a:ext cx="6552512" cy="6143625"/>
            <a:chOff x="0" y="0"/>
            <a:chExt cx="1015156" cy="9518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15156" cy="951808"/>
            </a:xfrm>
            <a:custGeom>
              <a:avLst/>
              <a:gdLst/>
              <a:ahLst/>
              <a:cxnLst/>
              <a:rect r="r" b="b" t="t" l="l"/>
              <a:pathLst>
                <a:path h="951808" w="1015156">
                  <a:moveTo>
                    <a:pt x="53168" y="0"/>
                  </a:moveTo>
                  <a:lnTo>
                    <a:pt x="961987" y="0"/>
                  </a:lnTo>
                  <a:cubicBezTo>
                    <a:pt x="991351" y="0"/>
                    <a:pt x="1015156" y="23804"/>
                    <a:pt x="1015156" y="53168"/>
                  </a:cubicBezTo>
                  <a:lnTo>
                    <a:pt x="1015156" y="898640"/>
                  </a:lnTo>
                  <a:cubicBezTo>
                    <a:pt x="1015156" y="928004"/>
                    <a:pt x="991351" y="951808"/>
                    <a:pt x="961987" y="951808"/>
                  </a:cubicBezTo>
                  <a:lnTo>
                    <a:pt x="53168" y="951808"/>
                  </a:lnTo>
                  <a:cubicBezTo>
                    <a:pt x="23804" y="951808"/>
                    <a:pt x="0" y="928004"/>
                    <a:pt x="0" y="898640"/>
                  </a:cubicBezTo>
                  <a:lnTo>
                    <a:pt x="0" y="53168"/>
                  </a:lnTo>
                  <a:cubicBezTo>
                    <a:pt x="0" y="23804"/>
                    <a:pt x="23804" y="0"/>
                    <a:pt x="531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2252" r="0" b="-12252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8581337" y="7334250"/>
            <a:ext cx="8106727" cy="1958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922"/>
              </a:lnSpc>
            </a:pPr>
            <a:r>
              <a:rPr lang="en-US" b="true" sz="249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ดังนั้น บทบาทที่แท้จริงของ F</a:t>
            </a:r>
            <a:r>
              <a:rPr lang="en-US" b="true" sz="249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ootball Agent จึงใกล้เคียงกับการเป็น ผู้จัดการอาชีพ (Career Manager) และ ที่ปรึกษาที่ได้รับความไว้วางใจ (Trusted Adviser) มากกว่าการเป็นเพียง “นายหน้าซื้อขายนักฟุตบอล”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581337" y="4710112"/>
            <a:ext cx="3293924" cy="1892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3"/>
              </a:lnSpc>
            </a:pPr>
            <a:r>
              <a:rPr lang="en-US" b="true" sz="2098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การเจรจาเรื่องค่าจ้าง โบ</a:t>
            </a:r>
            <a:r>
              <a:rPr lang="en-US" b="true" sz="2098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นัส ระยะเวลาสัญญา ค่าธรรมเนียมเอเย่นต์ เงื่อนไขการย้ายทีม และสิทธิประโยชน์อื่น ๆ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407128" y="4710112"/>
            <a:ext cx="3293924" cy="15118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63"/>
              </a:lnSpc>
            </a:pPr>
            <a:r>
              <a:rPr lang="en-US" b="true" sz="2098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การพัฒนาธุรกิจของเอเยนซี เช่น หาลูกค้ารายใหม่ สร้างพันธมิตร พัฒนาแบรนด์ และหาโอกาสทางการค้า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554832" y="3434715"/>
            <a:ext cx="3295650" cy="409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37"/>
              </a:lnSpc>
            </a:pPr>
            <a:r>
              <a:rPr lang="en-US" b="true" sz="2698" spc="-80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Neg</a:t>
            </a:r>
            <a:r>
              <a:rPr lang="en-US" b="true" sz="2698" spc="-80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otiations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470076" y="3434715"/>
            <a:ext cx="3230977" cy="8192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237"/>
              </a:lnSpc>
            </a:pPr>
            <a:r>
              <a:rPr lang="en-US" b="true" sz="2698" spc="-80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Bus</a:t>
            </a:r>
            <a:r>
              <a:rPr lang="en-US" b="true" sz="2698" spc="-80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iness</a:t>
            </a:r>
            <a:r>
              <a:rPr lang="en-US" b="true" sz="2698" spc="-80">
                <a:solidFill>
                  <a:srgbClr val="FFDE59"/>
                </a:solidFill>
                <a:latin typeface="Aileron Bold"/>
                <a:ea typeface="Aileron Bold"/>
                <a:cs typeface="Aileron Bold"/>
                <a:sym typeface="Aileron Bold"/>
              </a:rPr>
              <a:t> Development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715000" y="0"/>
            <a:ext cx="6858000" cy="10287000"/>
          </a:xfrm>
          <a:custGeom>
            <a:avLst/>
            <a:gdLst/>
            <a:ahLst/>
            <a:cxnLst/>
            <a:rect r="r" b="b" t="t" l="l"/>
            <a:pathLst>
              <a:path h="10287000" w="6858000">
                <a:moveTo>
                  <a:pt x="0" y="0"/>
                </a:moveTo>
                <a:lnTo>
                  <a:pt x="6858000" y="0"/>
                </a:lnTo>
                <a:lnTo>
                  <a:pt x="685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413276" y="-542925"/>
            <a:ext cx="4708700" cy="6286500"/>
            <a:chOff x="0" y="0"/>
            <a:chExt cx="1240151" cy="165570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40151" cy="1655704"/>
            </a:xfrm>
            <a:custGeom>
              <a:avLst/>
              <a:gdLst/>
              <a:ahLst/>
              <a:cxnLst/>
              <a:rect r="r" b="b" t="t" l="l"/>
              <a:pathLst>
                <a:path h="1655704" w="1240151">
                  <a:moveTo>
                    <a:pt x="73988" y="0"/>
                  </a:moveTo>
                  <a:lnTo>
                    <a:pt x="1166164" y="0"/>
                  </a:lnTo>
                  <a:cubicBezTo>
                    <a:pt x="1185786" y="0"/>
                    <a:pt x="1204605" y="7795"/>
                    <a:pt x="1218481" y="21671"/>
                  </a:cubicBezTo>
                  <a:cubicBezTo>
                    <a:pt x="1232356" y="35546"/>
                    <a:pt x="1240151" y="54365"/>
                    <a:pt x="1240151" y="73988"/>
                  </a:cubicBezTo>
                  <a:lnTo>
                    <a:pt x="1240151" y="1581716"/>
                  </a:lnTo>
                  <a:cubicBezTo>
                    <a:pt x="1240151" y="1601339"/>
                    <a:pt x="1232356" y="1620158"/>
                    <a:pt x="1218481" y="1634033"/>
                  </a:cubicBezTo>
                  <a:cubicBezTo>
                    <a:pt x="1204605" y="1647909"/>
                    <a:pt x="1185786" y="1655704"/>
                    <a:pt x="1166164" y="1655704"/>
                  </a:cubicBezTo>
                  <a:lnTo>
                    <a:pt x="73988" y="1655704"/>
                  </a:lnTo>
                  <a:cubicBezTo>
                    <a:pt x="33125" y="1655704"/>
                    <a:pt x="0" y="1622578"/>
                    <a:pt x="0" y="1581716"/>
                  </a:cubicBezTo>
                  <a:lnTo>
                    <a:pt x="0" y="73988"/>
                  </a:lnTo>
                  <a:cubicBezTo>
                    <a:pt x="0" y="54365"/>
                    <a:pt x="7795" y="35546"/>
                    <a:pt x="21671" y="21671"/>
                  </a:cubicBezTo>
                  <a:cubicBezTo>
                    <a:pt x="35546" y="7795"/>
                    <a:pt x="54365" y="0"/>
                    <a:pt x="73988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40151" cy="16938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550600" y="-542925"/>
            <a:ext cx="4708700" cy="6286500"/>
            <a:chOff x="0" y="0"/>
            <a:chExt cx="1240151" cy="165570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40151" cy="1655704"/>
            </a:xfrm>
            <a:custGeom>
              <a:avLst/>
              <a:gdLst/>
              <a:ahLst/>
              <a:cxnLst/>
              <a:rect r="r" b="b" t="t" l="l"/>
              <a:pathLst>
                <a:path h="1655704" w="1240151">
                  <a:moveTo>
                    <a:pt x="73988" y="0"/>
                  </a:moveTo>
                  <a:lnTo>
                    <a:pt x="1166164" y="0"/>
                  </a:lnTo>
                  <a:cubicBezTo>
                    <a:pt x="1185786" y="0"/>
                    <a:pt x="1204605" y="7795"/>
                    <a:pt x="1218481" y="21671"/>
                  </a:cubicBezTo>
                  <a:cubicBezTo>
                    <a:pt x="1232356" y="35546"/>
                    <a:pt x="1240151" y="54365"/>
                    <a:pt x="1240151" y="73988"/>
                  </a:cubicBezTo>
                  <a:lnTo>
                    <a:pt x="1240151" y="1581716"/>
                  </a:lnTo>
                  <a:cubicBezTo>
                    <a:pt x="1240151" y="1601339"/>
                    <a:pt x="1232356" y="1620158"/>
                    <a:pt x="1218481" y="1634033"/>
                  </a:cubicBezTo>
                  <a:cubicBezTo>
                    <a:pt x="1204605" y="1647909"/>
                    <a:pt x="1185786" y="1655704"/>
                    <a:pt x="1166164" y="1655704"/>
                  </a:cubicBezTo>
                  <a:lnTo>
                    <a:pt x="73988" y="1655704"/>
                  </a:lnTo>
                  <a:cubicBezTo>
                    <a:pt x="33125" y="1655704"/>
                    <a:pt x="0" y="1622578"/>
                    <a:pt x="0" y="1581716"/>
                  </a:cubicBezTo>
                  <a:lnTo>
                    <a:pt x="0" y="73988"/>
                  </a:lnTo>
                  <a:cubicBezTo>
                    <a:pt x="0" y="54365"/>
                    <a:pt x="7795" y="35546"/>
                    <a:pt x="21671" y="21671"/>
                  </a:cubicBezTo>
                  <a:cubicBezTo>
                    <a:pt x="35546" y="7795"/>
                    <a:pt x="54365" y="0"/>
                    <a:pt x="73988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40151" cy="16938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917841" y="1215390"/>
            <a:ext cx="5572125" cy="25998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87"/>
              </a:lnSpc>
            </a:pPr>
            <a:r>
              <a:rPr lang="en-US" b="true" sz="10986" spc="-329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7 ช่องทาง</a:t>
            </a:r>
          </a:p>
          <a:p>
            <a:pPr algn="l" marL="0" indent="0" lvl="0">
              <a:lnSpc>
                <a:spcPts val="9887"/>
              </a:lnSpc>
            </a:pPr>
            <a:r>
              <a:rPr lang="en-US" b="true" sz="10986" spc="-329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รายได้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984776" y="805814"/>
            <a:ext cx="714375" cy="68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7"/>
              </a:lnSpc>
            </a:pPr>
            <a:r>
              <a:rPr lang="en-US" b="true" sz="4055" spc="-364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01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908889" y="817975"/>
            <a:ext cx="2714625" cy="76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7AF4E6"/>
                </a:solidFill>
                <a:latin typeface="Aileron"/>
                <a:ea typeface="Aileron"/>
                <a:cs typeface="Aileron"/>
                <a:sym typeface="Aileron"/>
              </a:rPr>
              <a:t>Representation Fees</a:t>
            </a:r>
          </a:p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7AF4E6"/>
                </a:solidFill>
                <a:latin typeface="Aileron"/>
                <a:ea typeface="Aileron"/>
                <a:cs typeface="Aileron"/>
                <a:sym typeface="Aileron"/>
              </a:rPr>
              <a:t>ค่าบริการเป็นตัวแทน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043793" y="817975"/>
            <a:ext cx="2857500" cy="1145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International Placements</a:t>
            </a:r>
          </a:p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การจัดหาตำแหน่งในต่างประเทศ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122100" y="824865"/>
            <a:ext cx="714375" cy="68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7"/>
              </a:lnSpc>
            </a:pPr>
            <a:r>
              <a:rPr lang="en-US" b="true" sz="4055" spc="-364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05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984776" y="1963594"/>
            <a:ext cx="714375" cy="68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7"/>
              </a:lnSpc>
            </a:pPr>
            <a:r>
              <a:rPr lang="en-US" b="true" sz="4055" spc="-364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02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908889" y="1975754"/>
            <a:ext cx="2714625" cy="76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Contract Renewals</a:t>
            </a:r>
          </a:p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การต่อสัญญา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046025" y="2189441"/>
            <a:ext cx="2857500" cy="76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7AF4E6"/>
                </a:solidFill>
                <a:latin typeface="Aileron"/>
                <a:ea typeface="Aileron"/>
                <a:cs typeface="Aileron"/>
                <a:sym typeface="Aileron"/>
              </a:rPr>
              <a:t>Recruitment Work</a:t>
            </a:r>
          </a:p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7AF4E6"/>
                </a:solidFill>
                <a:latin typeface="Aileron"/>
                <a:ea typeface="Aileron"/>
                <a:cs typeface="Aileron"/>
                <a:sym typeface="Aileron"/>
              </a:rPr>
              <a:t>งานสรรหานักฟุตบอล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122100" y="2218439"/>
            <a:ext cx="714375" cy="68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7"/>
              </a:lnSpc>
            </a:pPr>
            <a:r>
              <a:rPr lang="en-US" b="true" sz="4055" spc="-364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06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984776" y="3116580"/>
            <a:ext cx="714375" cy="68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7"/>
              </a:lnSpc>
            </a:pPr>
            <a:r>
              <a:rPr lang="en-US" b="true" sz="4055" spc="-364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03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8908889" y="3128740"/>
            <a:ext cx="2714625" cy="76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7AF4E6"/>
                </a:solidFill>
                <a:latin typeface="Aileron"/>
                <a:ea typeface="Aileron"/>
                <a:cs typeface="Aileron"/>
                <a:sym typeface="Aileron"/>
              </a:rPr>
              <a:t>Sponsorship Deals</a:t>
            </a:r>
          </a:p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7AF4E6"/>
                </a:solidFill>
                <a:latin typeface="Aileron"/>
                <a:ea typeface="Aileron"/>
                <a:cs typeface="Aileron"/>
                <a:sym typeface="Aileron"/>
              </a:rPr>
              <a:t>ข้อตกลงผู้สนับสนุน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043793" y="3441315"/>
            <a:ext cx="2857500" cy="76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005"/>
              </a:lnSpc>
            </a:pPr>
            <a:r>
              <a:rPr lang="en-US" sz="2146" spc="-64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Career Management</a:t>
            </a:r>
          </a:p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การบริหารอาชีพ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3122100" y="3470313"/>
            <a:ext cx="714375" cy="68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7"/>
              </a:lnSpc>
            </a:pPr>
            <a:r>
              <a:rPr lang="en-US" b="true" sz="4055" spc="-364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07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984776" y="4272915"/>
            <a:ext cx="714375" cy="6875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677"/>
              </a:lnSpc>
            </a:pPr>
            <a:r>
              <a:rPr lang="en-US" b="true" sz="4055" spc="-364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04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908889" y="4283882"/>
            <a:ext cx="2714625" cy="1145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Partnership Referrals</a:t>
            </a:r>
          </a:p>
          <a:p>
            <a:pPr algn="ctr" marL="0" indent="0" lvl="0">
              <a:lnSpc>
                <a:spcPts val="3005"/>
              </a:lnSpc>
            </a:pPr>
            <a:r>
              <a:rPr lang="en-US" sz="2146" spc="-64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ค่าตอบแทนจากการแนะนำไปให้ผูให้บริการอื่นๆ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917841" y="6191250"/>
            <a:ext cx="3687683" cy="3714750"/>
            <a:chOff x="0" y="0"/>
            <a:chExt cx="760685" cy="766268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760685" cy="766268"/>
            </a:xfrm>
            <a:custGeom>
              <a:avLst/>
              <a:gdLst/>
              <a:ahLst/>
              <a:cxnLst/>
              <a:rect r="r" b="b" t="t" l="l"/>
              <a:pathLst>
                <a:path h="766268" w="760685">
                  <a:moveTo>
                    <a:pt x="94473" y="0"/>
                  </a:moveTo>
                  <a:lnTo>
                    <a:pt x="666212" y="0"/>
                  </a:lnTo>
                  <a:cubicBezTo>
                    <a:pt x="718388" y="0"/>
                    <a:pt x="760685" y="42297"/>
                    <a:pt x="760685" y="94473"/>
                  </a:cubicBezTo>
                  <a:lnTo>
                    <a:pt x="760685" y="671795"/>
                  </a:lnTo>
                  <a:cubicBezTo>
                    <a:pt x="760685" y="723971"/>
                    <a:pt x="718388" y="766268"/>
                    <a:pt x="666212" y="766268"/>
                  </a:cubicBezTo>
                  <a:lnTo>
                    <a:pt x="94473" y="766268"/>
                  </a:lnTo>
                  <a:cubicBezTo>
                    <a:pt x="42297" y="766268"/>
                    <a:pt x="0" y="723971"/>
                    <a:pt x="0" y="671795"/>
                  </a:cubicBezTo>
                  <a:lnTo>
                    <a:pt x="0" y="94473"/>
                  </a:lnTo>
                  <a:cubicBezTo>
                    <a:pt x="0" y="42297"/>
                    <a:pt x="42297" y="0"/>
                    <a:pt x="94473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1832" r="0" b="-11832"/>
              </a:stretch>
            </a:blipFill>
          </p:spPr>
        </p:sp>
      </p:grpSp>
      <p:sp>
        <p:nvSpPr>
          <p:cNvPr name="TextBox 25" id="25"/>
          <p:cNvSpPr txBox="true"/>
          <p:nvPr/>
        </p:nvSpPr>
        <p:spPr>
          <a:xfrm rot="0">
            <a:off x="1028700" y="4338147"/>
            <a:ext cx="5461266" cy="14828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3997"/>
              </a:lnSpc>
            </a:pPr>
            <a:r>
              <a:rPr lang="en-US" sz="2498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รายได้ของเอเยนต์กีฬาไม่ได้มาจากการโอนย้ายนักกีฬาเพียงอย่างเดียว แต่มาจากหลากหลายช่องทางที่สร้างความมั่นคงในระยะยาว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589018"/>
            <a:ext cx="5126063" cy="5638800"/>
            <a:chOff x="0" y="0"/>
            <a:chExt cx="1350074" cy="14851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67964" y="0"/>
                  </a:moveTo>
                  <a:lnTo>
                    <a:pt x="1282111" y="0"/>
                  </a:lnTo>
                  <a:cubicBezTo>
                    <a:pt x="1300136" y="0"/>
                    <a:pt x="1317422" y="7160"/>
                    <a:pt x="1330168" y="19906"/>
                  </a:cubicBezTo>
                  <a:cubicBezTo>
                    <a:pt x="1342914" y="32652"/>
                    <a:pt x="1350074" y="49939"/>
                    <a:pt x="1350074" y="67964"/>
                  </a:cubicBezTo>
                  <a:lnTo>
                    <a:pt x="1350074" y="1417152"/>
                  </a:lnTo>
                  <a:cubicBezTo>
                    <a:pt x="1350074" y="1435177"/>
                    <a:pt x="1342914" y="1452464"/>
                    <a:pt x="1330168" y="1465210"/>
                  </a:cubicBezTo>
                  <a:cubicBezTo>
                    <a:pt x="1317422" y="1477956"/>
                    <a:pt x="1300136" y="1485116"/>
                    <a:pt x="1282111" y="1485116"/>
                  </a:cubicBezTo>
                  <a:lnTo>
                    <a:pt x="67964" y="1485116"/>
                  </a:lnTo>
                  <a:cubicBezTo>
                    <a:pt x="49939" y="1485116"/>
                    <a:pt x="32652" y="1477956"/>
                    <a:pt x="19906" y="1465210"/>
                  </a:cubicBezTo>
                  <a:cubicBezTo>
                    <a:pt x="7160" y="1452464"/>
                    <a:pt x="0" y="1435177"/>
                    <a:pt x="0" y="1417152"/>
                  </a:cubicBezTo>
                  <a:lnTo>
                    <a:pt x="0" y="67964"/>
                  </a:lnTo>
                  <a:cubicBezTo>
                    <a:pt x="0" y="49939"/>
                    <a:pt x="7160" y="32652"/>
                    <a:pt x="19906" y="19906"/>
                  </a:cubicBezTo>
                  <a:cubicBezTo>
                    <a:pt x="32652" y="7160"/>
                    <a:pt x="49939" y="0"/>
                    <a:pt x="67964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761887" y="356475"/>
            <a:ext cx="4544804" cy="4999400"/>
            <a:chOff x="0" y="0"/>
            <a:chExt cx="1350074" cy="14851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76656" y="0"/>
                  </a:moveTo>
                  <a:lnTo>
                    <a:pt x="1273418" y="0"/>
                  </a:lnTo>
                  <a:cubicBezTo>
                    <a:pt x="1293749" y="0"/>
                    <a:pt x="1313246" y="8076"/>
                    <a:pt x="1327622" y="22452"/>
                  </a:cubicBezTo>
                  <a:cubicBezTo>
                    <a:pt x="1341998" y="36828"/>
                    <a:pt x="1350074" y="56326"/>
                    <a:pt x="1350074" y="76656"/>
                  </a:cubicBezTo>
                  <a:lnTo>
                    <a:pt x="1350074" y="1408460"/>
                  </a:lnTo>
                  <a:cubicBezTo>
                    <a:pt x="1350074" y="1428791"/>
                    <a:pt x="1341998" y="1448288"/>
                    <a:pt x="1327622" y="1462664"/>
                  </a:cubicBezTo>
                  <a:cubicBezTo>
                    <a:pt x="1313246" y="1477040"/>
                    <a:pt x="1293749" y="1485116"/>
                    <a:pt x="1273418" y="1485116"/>
                  </a:cubicBezTo>
                  <a:lnTo>
                    <a:pt x="76656" y="1485116"/>
                  </a:lnTo>
                  <a:cubicBezTo>
                    <a:pt x="34320" y="1485116"/>
                    <a:pt x="0" y="1450796"/>
                    <a:pt x="0" y="1408460"/>
                  </a:cubicBezTo>
                  <a:lnTo>
                    <a:pt x="0" y="76656"/>
                  </a:lnTo>
                  <a:cubicBezTo>
                    <a:pt x="0" y="56326"/>
                    <a:pt x="8076" y="36828"/>
                    <a:pt x="22452" y="22452"/>
                  </a:cubicBezTo>
                  <a:cubicBezTo>
                    <a:pt x="36828" y="8076"/>
                    <a:pt x="56326" y="0"/>
                    <a:pt x="76656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368389" y="356475"/>
            <a:ext cx="4764848" cy="4999400"/>
            <a:chOff x="0" y="0"/>
            <a:chExt cx="1254939" cy="131671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54939" cy="1316714"/>
            </a:xfrm>
            <a:custGeom>
              <a:avLst/>
              <a:gdLst/>
              <a:ahLst/>
              <a:cxnLst/>
              <a:rect r="r" b="b" t="t" l="l"/>
              <a:pathLst>
                <a:path h="1316714" w="1254939">
                  <a:moveTo>
                    <a:pt x="73116" y="0"/>
                  </a:moveTo>
                  <a:lnTo>
                    <a:pt x="1181823" y="0"/>
                  </a:lnTo>
                  <a:cubicBezTo>
                    <a:pt x="1222204" y="0"/>
                    <a:pt x="1254939" y="32735"/>
                    <a:pt x="1254939" y="73116"/>
                  </a:cubicBezTo>
                  <a:lnTo>
                    <a:pt x="1254939" y="1243599"/>
                  </a:lnTo>
                  <a:cubicBezTo>
                    <a:pt x="1254939" y="1283979"/>
                    <a:pt x="1222204" y="1316714"/>
                    <a:pt x="1181823" y="1316714"/>
                  </a:cubicBezTo>
                  <a:lnTo>
                    <a:pt x="73116" y="1316714"/>
                  </a:lnTo>
                  <a:cubicBezTo>
                    <a:pt x="32735" y="1316714"/>
                    <a:pt x="0" y="1283979"/>
                    <a:pt x="0" y="1243599"/>
                  </a:cubicBezTo>
                  <a:lnTo>
                    <a:pt x="0" y="73116"/>
                  </a:lnTo>
                  <a:cubicBezTo>
                    <a:pt x="0" y="32735"/>
                    <a:pt x="32735" y="0"/>
                    <a:pt x="73116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254939" cy="1354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187781" y="5589018"/>
            <a:ext cx="5126063" cy="5638800"/>
            <a:chOff x="0" y="0"/>
            <a:chExt cx="1350074" cy="148511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67964" y="0"/>
                  </a:moveTo>
                  <a:lnTo>
                    <a:pt x="1282111" y="0"/>
                  </a:lnTo>
                  <a:cubicBezTo>
                    <a:pt x="1300136" y="0"/>
                    <a:pt x="1317422" y="7160"/>
                    <a:pt x="1330168" y="19906"/>
                  </a:cubicBezTo>
                  <a:cubicBezTo>
                    <a:pt x="1342914" y="32652"/>
                    <a:pt x="1350074" y="49939"/>
                    <a:pt x="1350074" y="67964"/>
                  </a:cubicBezTo>
                  <a:lnTo>
                    <a:pt x="1350074" y="1417152"/>
                  </a:lnTo>
                  <a:cubicBezTo>
                    <a:pt x="1350074" y="1435177"/>
                    <a:pt x="1342914" y="1452464"/>
                    <a:pt x="1330168" y="1465210"/>
                  </a:cubicBezTo>
                  <a:cubicBezTo>
                    <a:pt x="1317422" y="1477956"/>
                    <a:pt x="1300136" y="1485116"/>
                    <a:pt x="1282111" y="1485116"/>
                  </a:cubicBezTo>
                  <a:lnTo>
                    <a:pt x="67964" y="1485116"/>
                  </a:lnTo>
                  <a:cubicBezTo>
                    <a:pt x="49939" y="1485116"/>
                    <a:pt x="32652" y="1477956"/>
                    <a:pt x="19906" y="1465210"/>
                  </a:cubicBezTo>
                  <a:cubicBezTo>
                    <a:pt x="7160" y="1452464"/>
                    <a:pt x="0" y="1435177"/>
                    <a:pt x="0" y="1417152"/>
                  </a:cubicBezTo>
                  <a:lnTo>
                    <a:pt x="0" y="67964"/>
                  </a:lnTo>
                  <a:cubicBezTo>
                    <a:pt x="0" y="49939"/>
                    <a:pt x="7160" y="32652"/>
                    <a:pt x="19906" y="19906"/>
                  </a:cubicBezTo>
                  <a:cubicBezTo>
                    <a:pt x="32652" y="7160"/>
                    <a:pt x="49939" y="0"/>
                    <a:pt x="67964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761887" y="6474392"/>
            <a:ext cx="5235756" cy="3457575"/>
          </a:xfrm>
          <a:custGeom>
            <a:avLst/>
            <a:gdLst/>
            <a:ahLst/>
            <a:cxnLst/>
            <a:rect r="r" b="b" t="t" l="l"/>
            <a:pathLst>
              <a:path h="3457575" w="5235756">
                <a:moveTo>
                  <a:pt x="0" y="0"/>
                </a:moveTo>
                <a:lnTo>
                  <a:pt x="5235756" y="0"/>
                </a:lnTo>
                <a:lnTo>
                  <a:pt x="5235756" y="3457574"/>
                </a:lnTo>
                <a:lnTo>
                  <a:pt x="0" y="34575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798567" y="832725"/>
            <a:ext cx="4107180" cy="480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70"/>
              </a:lnSpc>
            </a:pPr>
            <a:r>
              <a:rPr lang="en-US" b="true" sz="2835" spc="-85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รอให้นักกีฬามาหาเอง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141909" y="772241"/>
            <a:ext cx="3641455" cy="871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19"/>
              </a:lnSpc>
            </a:pPr>
            <a:r>
              <a:rPr lang="en-US" b="true" sz="2514" spc="-75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 ติ</a:t>
            </a:r>
            <a:r>
              <a:rPr lang="en-US" b="true" sz="2514" spc="-75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ดต่อโดยยังไม่มีความไว้วางใจ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59745" y="6065268"/>
            <a:ext cx="4107180" cy="975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70"/>
              </a:lnSpc>
            </a:pPr>
            <a:r>
              <a:rPr lang="en-US" b="true" sz="2835" spc="-85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ไม่</a:t>
            </a:r>
            <a:r>
              <a:rPr lang="en-US" b="true" sz="2835" spc="-85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มีกระบวนการสเกาต์ที่เป็นระบบ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798567" y="1731238"/>
            <a:ext cx="4107180" cy="3301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22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เอเย่นต์หน้าใหม่บางคนคิดว่า เมื่อได้รับใบอนุญาตแล้ว นักฟุตบอลจะเป็นฝ่ายเข้ามาติดต่อ แต่ในความเป็นจริง ใบอนุญาตเป็นเพียงคุณสมบัติพื้นฐาน เอเย่นต์ต้องแสดงตัวตน สร้างเครือข่าย และออกไปค้นหานักฟุตบอลที่มีศักยภาพอย่างเหมาะสม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213561" y="1721713"/>
            <a:ext cx="3641455" cy="23539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14"/>
              </a:lnSpc>
            </a:pPr>
            <a:r>
              <a:rPr lang="en-US" sz="2061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การส่งข้อความหานักฟุตบอลทันทีโดยยังไม่มีความสัมพันธ์หรือความน่าเชื่อถือ อาจทำให้นักฟุตบอลมองว่าเป็นการรบกวนหรือสงสัยว่าเป็นมิจฉาชีพ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59745" y="7127525"/>
            <a:ext cx="4225876" cy="266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28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การเลือกนักฟุตบอลจากความรู้สึก คลิปสั้น หรือคำแนะนำเพียงอย่างเดียวอาจทำให้ประเมินศักยภาพผิดพลาด เอเย่นต์ควรมีขั้นตอนตั้งแต่ค้นหา ติดตามฟอร์ม วิเคราะห์ข้อมูล ตรวจสอบประวัติ และประเมินความเหมาะสมกับตลาดเป้าหมาย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675998"/>
            <a:ext cx="5857875" cy="46798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168"/>
              </a:lnSpc>
            </a:pPr>
            <a:r>
              <a:rPr lang="en-US" b="true" sz="8411" spc="-252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ทำไม</a:t>
            </a:r>
          </a:p>
          <a:p>
            <a:pPr algn="l" marL="0" indent="0" lvl="0">
              <a:lnSpc>
                <a:spcPts val="9168"/>
              </a:lnSpc>
            </a:pPr>
            <a:r>
              <a:rPr lang="en-US" b="true" sz="8411" spc="-252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เอเยนต์หน้าใหม่</a:t>
            </a:r>
          </a:p>
          <a:p>
            <a:pPr algn="l" marL="0" indent="0" lvl="0">
              <a:lnSpc>
                <a:spcPts val="9168"/>
              </a:lnSpc>
            </a:pPr>
            <a:r>
              <a:rPr lang="en-US" b="true" sz="8411" spc="-252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ล้มเหลว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618826" y="6065268"/>
            <a:ext cx="4107180" cy="480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70"/>
              </a:lnSpc>
            </a:pPr>
            <a:r>
              <a:rPr lang="en-US" b="true" sz="2835" spc="-85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ยอมแพ้เมื่อถูกปฏิเสธ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493608" y="6955213"/>
            <a:ext cx="4514411" cy="2976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81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การถูกนักฟุตบอลหรือสโมสรปฏิเสธเป็นเรื่องปกติในอาชีพนี้ การปฏิเสธอาจเกิดจากจังหวะเวลา ความต้องการของสโมสร หรือความสัมพันธ์เดิมของนักฟุตบอล ไม่ได้แปลว่าเอเย่นต์ไม่มีความสามารถ ผู้ที่ประสบความสำเร็จจึงต้องเรียนรู้ ปรับปรุง และติดตามโอกาสอย่างมืออาชีพ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1235446" y="790575"/>
            <a:ext cx="15817107" cy="4700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2532"/>
              </a:lnSpc>
            </a:pPr>
            <a:r>
              <a:rPr lang="en-US" b="true" sz="8411" spc="-252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การ</a:t>
            </a:r>
            <a:r>
              <a:rPr lang="en-US" b="true" sz="8411" spc="-252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ได้รับใบอนุญาตไม่ได้ทำให้บุคคลประสบความสำเร็จในฐานะ Football Agent โดยอัตโนมัติ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127846" y="6307049"/>
            <a:ext cx="18543692" cy="3979951"/>
            <a:chOff x="0" y="0"/>
            <a:chExt cx="5508567" cy="118228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5508568" cy="1182280"/>
            </a:xfrm>
            <a:custGeom>
              <a:avLst/>
              <a:gdLst/>
              <a:ahLst/>
              <a:cxnLst/>
              <a:rect r="r" b="b" t="t" l="l"/>
              <a:pathLst>
                <a:path h="1182280" w="5508568">
                  <a:moveTo>
                    <a:pt x="18787" y="0"/>
                  </a:moveTo>
                  <a:lnTo>
                    <a:pt x="5489780" y="0"/>
                  </a:lnTo>
                  <a:cubicBezTo>
                    <a:pt x="5494763" y="0"/>
                    <a:pt x="5499542" y="1979"/>
                    <a:pt x="5503065" y="5503"/>
                  </a:cubicBezTo>
                  <a:cubicBezTo>
                    <a:pt x="5506588" y="9026"/>
                    <a:pt x="5508568" y="13805"/>
                    <a:pt x="5508568" y="18787"/>
                  </a:cubicBezTo>
                  <a:lnTo>
                    <a:pt x="5508568" y="1163492"/>
                  </a:lnTo>
                  <a:cubicBezTo>
                    <a:pt x="5508568" y="1173868"/>
                    <a:pt x="5500156" y="1182280"/>
                    <a:pt x="5489780" y="1182280"/>
                  </a:cubicBezTo>
                  <a:lnTo>
                    <a:pt x="18787" y="1182280"/>
                  </a:lnTo>
                  <a:cubicBezTo>
                    <a:pt x="8411" y="1182280"/>
                    <a:pt x="0" y="1173868"/>
                    <a:pt x="0" y="1163492"/>
                  </a:cubicBezTo>
                  <a:lnTo>
                    <a:pt x="0" y="18787"/>
                  </a:lnTo>
                  <a:cubicBezTo>
                    <a:pt x="0" y="8411"/>
                    <a:pt x="8411" y="0"/>
                    <a:pt x="18787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5508567" cy="12203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559421" y="6581801"/>
            <a:ext cx="15169159" cy="33066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45"/>
              </a:lnSpc>
            </a:pPr>
            <a:r>
              <a:rPr lang="en-US" b="true" sz="6318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ความสำเร็จเกิดจากการลงมือค้นหา การสร้างความไว้วางใจ กระบวนการทำงานที่เป็นระบบ และความอดทนต่อการถูกปฏิเสธ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5589018"/>
            <a:ext cx="5126063" cy="5638800"/>
            <a:chOff x="0" y="0"/>
            <a:chExt cx="1350074" cy="14851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67964" y="0"/>
                  </a:moveTo>
                  <a:lnTo>
                    <a:pt x="1282111" y="0"/>
                  </a:lnTo>
                  <a:cubicBezTo>
                    <a:pt x="1300136" y="0"/>
                    <a:pt x="1317422" y="7160"/>
                    <a:pt x="1330168" y="19906"/>
                  </a:cubicBezTo>
                  <a:cubicBezTo>
                    <a:pt x="1342914" y="32652"/>
                    <a:pt x="1350074" y="49939"/>
                    <a:pt x="1350074" y="67964"/>
                  </a:cubicBezTo>
                  <a:lnTo>
                    <a:pt x="1350074" y="1417152"/>
                  </a:lnTo>
                  <a:cubicBezTo>
                    <a:pt x="1350074" y="1435177"/>
                    <a:pt x="1342914" y="1452464"/>
                    <a:pt x="1330168" y="1465210"/>
                  </a:cubicBezTo>
                  <a:cubicBezTo>
                    <a:pt x="1317422" y="1477956"/>
                    <a:pt x="1300136" y="1485116"/>
                    <a:pt x="1282111" y="1485116"/>
                  </a:cubicBezTo>
                  <a:lnTo>
                    <a:pt x="67964" y="1485116"/>
                  </a:lnTo>
                  <a:cubicBezTo>
                    <a:pt x="49939" y="1485116"/>
                    <a:pt x="32652" y="1477956"/>
                    <a:pt x="19906" y="1465210"/>
                  </a:cubicBezTo>
                  <a:cubicBezTo>
                    <a:pt x="7160" y="1452464"/>
                    <a:pt x="0" y="1435177"/>
                    <a:pt x="0" y="1417152"/>
                  </a:cubicBezTo>
                  <a:lnTo>
                    <a:pt x="0" y="67964"/>
                  </a:lnTo>
                  <a:cubicBezTo>
                    <a:pt x="0" y="49939"/>
                    <a:pt x="7160" y="32652"/>
                    <a:pt x="19906" y="19906"/>
                  </a:cubicBezTo>
                  <a:cubicBezTo>
                    <a:pt x="32652" y="7160"/>
                    <a:pt x="49939" y="0"/>
                    <a:pt x="679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761887" y="356475"/>
            <a:ext cx="4544804" cy="4999400"/>
            <a:chOff x="0" y="0"/>
            <a:chExt cx="1350074" cy="14851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76656" y="0"/>
                  </a:moveTo>
                  <a:lnTo>
                    <a:pt x="1273418" y="0"/>
                  </a:lnTo>
                  <a:cubicBezTo>
                    <a:pt x="1293749" y="0"/>
                    <a:pt x="1313246" y="8076"/>
                    <a:pt x="1327622" y="22452"/>
                  </a:cubicBezTo>
                  <a:cubicBezTo>
                    <a:pt x="1341998" y="36828"/>
                    <a:pt x="1350074" y="56326"/>
                    <a:pt x="1350074" y="76656"/>
                  </a:cubicBezTo>
                  <a:lnTo>
                    <a:pt x="1350074" y="1408460"/>
                  </a:lnTo>
                  <a:cubicBezTo>
                    <a:pt x="1350074" y="1428791"/>
                    <a:pt x="1341998" y="1448288"/>
                    <a:pt x="1327622" y="1462664"/>
                  </a:cubicBezTo>
                  <a:cubicBezTo>
                    <a:pt x="1313246" y="1477040"/>
                    <a:pt x="1293749" y="1485116"/>
                    <a:pt x="1273418" y="1485116"/>
                  </a:cubicBezTo>
                  <a:lnTo>
                    <a:pt x="76656" y="1485116"/>
                  </a:lnTo>
                  <a:cubicBezTo>
                    <a:pt x="34320" y="1485116"/>
                    <a:pt x="0" y="1450796"/>
                    <a:pt x="0" y="1408460"/>
                  </a:cubicBezTo>
                  <a:lnTo>
                    <a:pt x="0" y="76656"/>
                  </a:lnTo>
                  <a:cubicBezTo>
                    <a:pt x="0" y="56326"/>
                    <a:pt x="8076" y="36828"/>
                    <a:pt x="22452" y="22452"/>
                  </a:cubicBezTo>
                  <a:cubicBezTo>
                    <a:pt x="36828" y="8076"/>
                    <a:pt x="56326" y="0"/>
                    <a:pt x="76656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7368389" y="356475"/>
            <a:ext cx="4764848" cy="4999400"/>
            <a:chOff x="0" y="0"/>
            <a:chExt cx="1254939" cy="1316715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54939" cy="1316714"/>
            </a:xfrm>
            <a:custGeom>
              <a:avLst/>
              <a:gdLst/>
              <a:ahLst/>
              <a:cxnLst/>
              <a:rect r="r" b="b" t="t" l="l"/>
              <a:pathLst>
                <a:path h="1316714" w="1254939">
                  <a:moveTo>
                    <a:pt x="73116" y="0"/>
                  </a:moveTo>
                  <a:lnTo>
                    <a:pt x="1181823" y="0"/>
                  </a:lnTo>
                  <a:cubicBezTo>
                    <a:pt x="1222204" y="0"/>
                    <a:pt x="1254939" y="32735"/>
                    <a:pt x="1254939" y="73116"/>
                  </a:cubicBezTo>
                  <a:lnTo>
                    <a:pt x="1254939" y="1243599"/>
                  </a:lnTo>
                  <a:cubicBezTo>
                    <a:pt x="1254939" y="1283979"/>
                    <a:pt x="1222204" y="1316714"/>
                    <a:pt x="1181823" y="1316714"/>
                  </a:cubicBezTo>
                  <a:lnTo>
                    <a:pt x="73116" y="1316714"/>
                  </a:lnTo>
                  <a:cubicBezTo>
                    <a:pt x="32735" y="1316714"/>
                    <a:pt x="0" y="1283979"/>
                    <a:pt x="0" y="1243599"/>
                  </a:cubicBezTo>
                  <a:lnTo>
                    <a:pt x="0" y="73116"/>
                  </a:lnTo>
                  <a:cubicBezTo>
                    <a:pt x="0" y="32735"/>
                    <a:pt x="32735" y="0"/>
                    <a:pt x="73116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254939" cy="135481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7187781" y="5589018"/>
            <a:ext cx="5126063" cy="5638800"/>
            <a:chOff x="0" y="0"/>
            <a:chExt cx="1350074" cy="148511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67964" y="0"/>
                  </a:moveTo>
                  <a:lnTo>
                    <a:pt x="1282111" y="0"/>
                  </a:lnTo>
                  <a:cubicBezTo>
                    <a:pt x="1300136" y="0"/>
                    <a:pt x="1317422" y="7160"/>
                    <a:pt x="1330168" y="19906"/>
                  </a:cubicBezTo>
                  <a:cubicBezTo>
                    <a:pt x="1342914" y="32652"/>
                    <a:pt x="1350074" y="49939"/>
                    <a:pt x="1350074" y="67964"/>
                  </a:cubicBezTo>
                  <a:lnTo>
                    <a:pt x="1350074" y="1417152"/>
                  </a:lnTo>
                  <a:cubicBezTo>
                    <a:pt x="1350074" y="1435177"/>
                    <a:pt x="1342914" y="1452464"/>
                    <a:pt x="1330168" y="1465210"/>
                  </a:cubicBezTo>
                  <a:cubicBezTo>
                    <a:pt x="1317422" y="1477956"/>
                    <a:pt x="1300136" y="1485116"/>
                    <a:pt x="1282111" y="1485116"/>
                  </a:cubicBezTo>
                  <a:lnTo>
                    <a:pt x="67964" y="1485116"/>
                  </a:lnTo>
                  <a:cubicBezTo>
                    <a:pt x="49939" y="1485116"/>
                    <a:pt x="32652" y="1477956"/>
                    <a:pt x="19906" y="1465210"/>
                  </a:cubicBezTo>
                  <a:cubicBezTo>
                    <a:pt x="7160" y="1452464"/>
                    <a:pt x="0" y="1435177"/>
                    <a:pt x="0" y="1417152"/>
                  </a:cubicBezTo>
                  <a:lnTo>
                    <a:pt x="0" y="67964"/>
                  </a:lnTo>
                  <a:cubicBezTo>
                    <a:pt x="0" y="49939"/>
                    <a:pt x="7160" y="32652"/>
                    <a:pt x="19906" y="19906"/>
                  </a:cubicBezTo>
                  <a:cubicBezTo>
                    <a:pt x="32652" y="7160"/>
                    <a:pt x="49939" y="0"/>
                    <a:pt x="67964" y="0"/>
                  </a:cubicBezTo>
                  <a:close/>
                </a:path>
              </a:pathLst>
            </a:custGeom>
            <a:solidFill>
              <a:srgbClr val="FF5757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12313845" y="6070502"/>
            <a:ext cx="5621998" cy="4216498"/>
          </a:xfrm>
          <a:custGeom>
            <a:avLst/>
            <a:gdLst/>
            <a:ahLst/>
            <a:cxnLst/>
            <a:rect r="r" b="b" t="t" l="l"/>
            <a:pathLst>
              <a:path h="4216498" w="5621998">
                <a:moveTo>
                  <a:pt x="0" y="0"/>
                </a:moveTo>
                <a:lnTo>
                  <a:pt x="5621997" y="0"/>
                </a:lnTo>
                <a:lnTo>
                  <a:pt x="5621997" y="4216498"/>
                </a:lnTo>
                <a:lnTo>
                  <a:pt x="0" y="42164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7798567" y="668087"/>
            <a:ext cx="4107180" cy="975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70"/>
              </a:lnSpc>
            </a:pPr>
            <a:r>
              <a:rPr lang="en-US" b="true" sz="2835" spc="-85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ไปชมกา</a:t>
            </a:r>
            <a:r>
              <a:rPr lang="en-US" b="true" sz="2835" spc="-85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รแข่งขันเป็นประจำทุกสัปดาห์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141909" y="772241"/>
            <a:ext cx="3641455" cy="4314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19"/>
              </a:lnSpc>
            </a:pPr>
            <a:r>
              <a:rPr lang="en-US" b="true" sz="2514" spc="-75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สร้า</a:t>
            </a:r>
            <a:r>
              <a:rPr lang="en-US" b="true" sz="2514" spc="-75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งความสัมพันธ์กับโค้ช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459745" y="6065268"/>
            <a:ext cx="4107180" cy="9756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70"/>
              </a:lnSpc>
            </a:pPr>
            <a:r>
              <a:rPr lang="en-US" b="true" sz="2835" spc="-85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ติดตามนักฟุตบอลที่</a:t>
            </a:r>
            <a:r>
              <a:rPr lang="en-US" b="true" sz="2835" spc="-85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มีศักยภาพอย่างต่อเนื่อง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798567" y="1731238"/>
            <a:ext cx="4107180" cy="33017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22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เอเย่นต์ควรเข้าชมการแข่งขันในสนามอย่างสม่ำเสมอ เพื่อสังเกตความสามารถของนักฟุตบอลจากสถานการณ์จริง เพราะคลิปวิดีโออาจไม่แสดงให้เห็นการเคลื่อนที่โดยไม่มีบอล วินัยทางแท็กติก การสื่อสาร และทัศนคติระหว่างการแข่งขันทั้งหมด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3213561" y="1721713"/>
            <a:ext cx="3641455" cy="14014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814"/>
              </a:lnSpc>
            </a:pPr>
            <a:r>
              <a:rPr lang="en-US" sz="2061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ความสัมพันธ์ต้องตั้งอยู่บนความเป็นมืออาชีพ ไม่ใช่เพื่อแทรกแซงการตัดสินใจของโค้ช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59745" y="7127525"/>
            <a:ext cx="4225876" cy="2662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528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เอเย่นต์ที่ดีไม่ตัดสินนักฟุตบอลจากการแข่งขันเพียงนัดเดียว แต่ควรจัดทำฐานข้อมูลและติดตามผลงานอย่างเป็นระบบ เช่น ตำแหน่ง อายุ นาทีลงเล่น พัฒนาการ จุดแข็ง จุดอ่อน การบาดเจ็บ และสถานะสัญญา เพื่อให้เห็นแนวโน้มในระยะยาว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675998"/>
            <a:ext cx="5857875" cy="35178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168"/>
              </a:lnSpc>
            </a:pPr>
            <a:r>
              <a:rPr lang="en-US" b="true" sz="8411" spc="-252">
                <a:solidFill>
                  <a:srgbClr val="0097B2"/>
                </a:solidFill>
                <a:latin typeface="Aileron Bold"/>
                <a:ea typeface="Aileron Bold"/>
                <a:cs typeface="Aileron Bold"/>
                <a:sym typeface="Aileron Bold"/>
              </a:rPr>
              <a:t>แ</a:t>
            </a:r>
            <a:r>
              <a:rPr lang="en-US" b="true" sz="8411" spc="-252">
                <a:solidFill>
                  <a:srgbClr val="0097B2"/>
                </a:solidFill>
                <a:latin typeface="Aileron Bold"/>
                <a:ea typeface="Aileron Bold"/>
                <a:cs typeface="Aileron Bold"/>
                <a:sym typeface="Aileron Bold"/>
              </a:rPr>
              <a:t>นวทาง</a:t>
            </a:r>
          </a:p>
          <a:p>
            <a:pPr algn="l" marL="0" indent="0" lvl="0">
              <a:lnSpc>
                <a:spcPts val="9168"/>
              </a:lnSpc>
            </a:pPr>
            <a:r>
              <a:rPr lang="en-US" b="true" sz="8411" spc="-252">
                <a:solidFill>
                  <a:srgbClr val="0097B2"/>
                </a:solidFill>
                <a:latin typeface="Aileron Bold"/>
                <a:ea typeface="Aileron Bold"/>
                <a:cs typeface="Aileron Bold"/>
                <a:sym typeface="Aileron Bold"/>
              </a:rPr>
              <a:t>ความสำเร็จ</a:t>
            </a:r>
          </a:p>
          <a:p>
            <a:pPr algn="l" marL="0" indent="0" lvl="0">
              <a:lnSpc>
                <a:spcPts val="9168"/>
              </a:lnSpc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7618826" y="6065268"/>
            <a:ext cx="4107180" cy="480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70"/>
              </a:lnSpc>
            </a:pPr>
            <a:r>
              <a:rPr lang="en-US" b="true" sz="2835" spc="-85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 สร้างคุณค่าให</a:t>
            </a:r>
            <a:r>
              <a:rPr lang="en-US" b="true" sz="2835" spc="-85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้ก่อน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7493608" y="6813426"/>
            <a:ext cx="4514411" cy="29767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381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ก่อนขอให้</a:t>
            </a: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นักฟุตบอลลงนามในสัญญาเป็นตัวแทน เอเย่นต์ควรแสดงให้เห็นว่าสามารถช่วยอะไรได้ เช่น ให้คำแนะนำด้านอาชีพ วิเคราะห์โอกาสในการพัฒนา อธิบายข้อควรระวังในสัญญา หรือเชื่อมโยงกับผู้เชี่ยวชาญที่เหมาะสม โดยไม่ใช้แรงกดดันหรือให้คำมั่นสัญญาเกินจริง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19399" y="0"/>
            <a:ext cx="20126797" cy="10964009"/>
          </a:xfrm>
          <a:custGeom>
            <a:avLst/>
            <a:gdLst/>
            <a:ahLst/>
            <a:cxnLst/>
            <a:rect r="r" b="b" t="t" l="l"/>
            <a:pathLst>
              <a:path h="10964009" w="20126797">
                <a:moveTo>
                  <a:pt x="0" y="0"/>
                </a:moveTo>
                <a:lnTo>
                  <a:pt x="20126798" y="0"/>
                </a:lnTo>
                <a:lnTo>
                  <a:pt x="20126798" y="10964009"/>
                </a:lnTo>
                <a:lnTo>
                  <a:pt x="0" y="109640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79928" r="0" b="-79928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33237" y="5589018"/>
            <a:ext cx="5126063" cy="5638800"/>
            <a:chOff x="0" y="0"/>
            <a:chExt cx="1350074" cy="14851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67964" y="0"/>
                  </a:moveTo>
                  <a:lnTo>
                    <a:pt x="1282111" y="0"/>
                  </a:lnTo>
                  <a:cubicBezTo>
                    <a:pt x="1300136" y="0"/>
                    <a:pt x="1317422" y="7160"/>
                    <a:pt x="1330168" y="19906"/>
                  </a:cubicBezTo>
                  <a:cubicBezTo>
                    <a:pt x="1342914" y="32652"/>
                    <a:pt x="1350074" y="49939"/>
                    <a:pt x="1350074" y="67964"/>
                  </a:cubicBezTo>
                  <a:lnTo>
                    <a:pt x="1350074" y="1417152"/>
                  </a:lnTo>
                  <a:cubicBezTo>
                    <a:pt x="1350074" y="1435177"/>
                    <a:pt x="1342914" y="1452464"/>
                    <a:pt x="1330168" y="1465210"/>
                  </a:cubicBezTo>
                  <a:cubicBezTo>
                    <a:pt x="1317422" y="1477956"/>
                    <a:pt x="1300136" y="1485116"/>
                    <a:pt x="1282111" y="1485116"/>
                  </a:cubicBezTo>
                  <a:lnTo>
                    <a:pt x="67964" y="1485116"/>
                  </a:lnTo>
                  <a:cubicBezTo>
                    <a:pt x="49939" y="1485116"/>
                    <a:pt x="32652" y="1477956"/>
                    <a:pt x="19906" y="1465210"/>
                  </a:cubicBezTo>
                  <a:cubicBezTo>
                    <a:pt x="7160" y="1452464"/>
                    <a:pt x="0" y="1435177"/>
                    <a:pt x="0" y="1417152"/>
                  </a:cubicBezTo>
                  <a:lnTo>
                    <a:pt x="0" y="67964"/>
                  </a:lnTo>
                  <a:cubicBezTo>
                    <a:pt x="0" y="49939"/>
                    <a:pt x="7160" y="32652"/>
                    <a:pt x="19906" y="19906"/>
                  </a:cubicBezTo>
                  <a:cubicBezTo>
                    <a:pt x="32652" y="7160"/>
                    <a:pt x="49939" y="0"/>
                    <a:pt x="67964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580968" y="5589018"/>
            <a:ext cx="5126063" cy="5638800"/>
            <a:chOff x="0" y="0"/>
            <a:chExt cx="1350074" cy="14851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67964" y="0"/>
                  </a:moveTo>
                  <a:lnTo>
                    <a:pt x="1282111" y="0"/>
                  </a:lnTo>
                  <a:cubicBezTo>
                    <a:pt x="1300136" y="0"/>
                    <a:pt x="1317422" y="7160"/>
                    <a:pt x="1330168" y="19906"/>
                  </a:cubicBezTo>
                  <a:cubicBezTo>
                    <a:pt x="1342914" y="32652"/>
                    <a:pt x="1350074" y="49939"/>
                    <a:pt x="1350074" y="67964"/>
                  </a:cubicBezTo>
                  <a:lnTo>
                    <a:pt x="1350074" y="1417152"/>
                  </a:lnTo>
                  <a:cubicBezTo>
                    <a:pt x="1350074" y="1435177"/>
                    <a:pt x="1342914" y="1452464"/>
                    <a:pt x="1330168" y="1465210"/>
                  </a:cubicBezTo>
                  <a:cubicBezTo>
                    <a:pt x="1317422" y="1477956"/>
                    <a:pt x="1300136" y="1485116"/>
                    <a:pt x="1282111" y="1485116"/>
                  </a:cubicBezTo>
                  <a:lnTo>
                    <a:pt x="67964" y="1485116"/>
                  </a:lnTo>
                  <a:cubicBezTo>
                    <a:pt x="49939" y="1485116"/>
                    <a:pt x="32652" y="1477956"/>
                    <a:pt x="19906" y="1465210"/>
                  </a:cubicBezTo>
                  <a:cubicBezTo>
                    <a:pt x="7160" y="1452464"/>
                    <a:pt x="0" y="1435177"/>
                    <a:pt x="0" y="1417152"/>
                  </a:cubicBezTo>
                  <a:lnTo>
                    <a:pt x="0" y="67964"/>
                  </a:lnTo>
                  <a:cubicBezTo>
                    <a:pt x="0" y="49939"/>
                    <a:pt x="7160" y="32652"/>
                    <a:pt x="19906" y="19906"/>
                  </a:cubicBezTo>
                  <a:cubicBezTo>
                    <a:pt x="32652" y="7160"/>
                    <a:pt x="49939" y="0"/>
                    <a:pt x="67964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5589018"/>
            <a:ext cx="5126063" cy="5638800"/>
            <a:chOff x="0" y="0"/>
            <a:chExt cx="1350074" cy="148511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67964" y="0"/>
                  </a:moveTo>
                  <a:lnTo>
                    <a:pt x="1282111" y="0"/>
                  </a:lnTo>
                  <a:cubicBezTo>
                    <a:pt x="1300136" y="0"/>
                    <a:pt x="1317422" y="7160"/>
                    <a:pt x="1330168" y="19906"/>
                  </a:cubicBezTo>
                  <a:cubicBezTo>
                    <a:pt x="1342914" y="32652"/>
                    <a:pt x="1350074" y="49939"/>
                    <a:pt x="1350074" y="67964"/>
                  </a:cubicBezTo>
                  <a:lnTo>
                    <a:pt x="1350074" y="1417152"/>
                  </a:lnTo>
                  <a:cubicBezTo>
                    <a:pt x="1350074" y="1435177"/>
                    <a:pt x="1342914" y="1452464"/>
                    <a:pt x="1330168" y="1465210"/>
                  </a:cubicBezTo>
                  <a:cubicBezTo>
                    <a:pt x="1317422" y="1477956"/>
                    <a:pt x="1300136" y="1485116"/>
                    <a:pt x="1282111" y="1485116"/>
                  </a:cubicBezTo>
                  <a:lnTo>
                    <a:pt x="67964" y="1485116"/>
                  </a:lnTo>
                  <a:cubicBezTo>
                    <a:pt x="49939" y="1485116"/>
                    <a:pt x="32652" y="1477956"/>
                    <a:pt x="19906" y="1465210"/>
                  </a:cubicBezTo>
                  <a:cubicBezTo>
                    <a:pt x="7160" y="1452464"/>
                    <a:pt x="0" y="1435177"/>
                    <a:pt x="0" y="1417152"/>
                  </a:cubicBezTo>
                  <a:lnTo>
                    <a:pt x="0" y="67964"/>
                  </a:lnTo>
                  <a:cubicBezTo>
                    <a:pt x="0" y="49939"/>
                    <a:pt x="7160" y="32652"/>
                    <a:pt x="19906" y="19906"/>
                  </a:cubicBezTo>
                  <a:cubicBezTo>
                    <a:pt x="32652" y="7160"/>
                    <a:pt x="49939" y="0"/>
                    <a:pt x="67964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58878" y="6036693"/>
            <a:ext cx="4107180" cy="672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6"/>
              </a:lnSpc>
            </a:pPr>
            <a:r>
              <a:rPr lang="en-US" b="true" sz="3897" spc="-116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เข้าชมการแข่งขัน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009593" y="6036693"/>
            <a:ext cx="4107180" cy="672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6"/>
              </a:lnSpc>
            </a:pPr>
            <a:r>
              <a:rPr lang="en-US" b="true" sz="3897" spc="-116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สร้างความสัมพันธ์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564282" y="6036693"/>
            <a:ext cx="4107180" cy="672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6"/>
              </a:lnSpc>
            </a:pPr>
            <a:r>
              <a:rPr lang="en-US" b="true" sz="3897" spc="-116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มอบคุณค่าก่อน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58878" y="6985382"/>
            <a:ext cx="4107180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เข้าชมการแข่งขันอย่างน้อยสัปดาห์ละครั้ง เพื่อสังเกตนักกีฬาที่มีศักยภาพ และสร้างการรับรู้ในวงการกีฬาโดยตรง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009593" y="6985382"/>
            <a:ext cx="4107180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สร้างความสัมพันธ์กับโค้ช สโมสร และบุคลากรในวงการ เครือข่ายที่แข็งแกร่งคือรากฐานของความน่าเชื่อถือและโอกาสใหม่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564282" y="6985382"/>
            <a:ext cx="4107180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มอบคุณค่าและความช่วยเหลือก่อนขอผลตอบแทน ติดตามนักกีฬาที่มีศักยภาพอย่างสม่ำเสมอ และสร้างความไว้วางใจในระยะยาว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11116773" y="215998"/>
            <a:ext cx="6072890" cy="4707254"/>
            <a:chOff x="0" y="0"/>
            <a:chExt cx="1377212" cy="1067513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77212" cy="1067513"/>
            </a:xfrm>
            <a:custGeom>
              <a:avLst/>
              <a:gdLst/>
              <a:ahLst/>
              <a:cxnLst/>
              <a:rect r="r" b="b" t="t" l="l"/>
              <a:pathLst>
                <a:path h="1067513" w="1377212">
                  <a:moveTo>
                    <a:pt x="57367" y="0"/>
                  </a:moveTo>
                  <a:lnTo>
                    <a:pt x="1319845" y="0"/>
                  </a:lnTo>
                  <a:cubicBezTo>
                    <a:pt x="1335059" y="0"/>
                    <a:pt x="1349651" y="6044"/>
                    <a:pt x="1360409" y="16803"/>
                  </a:cubicBezTo>
                  <a:cubicBezTo>
                    <a:pt x="1371168" y="27561"/>
                    <a:pt x="1377212" y="42153"/>
                    <a:pt x="1377212" y="57367"/>
                  </a:cubicBezTo>
                  <a:lnTo>
                    <a:pt x="1377212" y="1010145"/>
                  </a:lnTo>
                  <a:cubicBezTo>
                    <a:pt x="1377212" y="1025360"/>
                    <a:pt x="1371168" y="1039952"/>
                    <a:pt x="1360409" y="1050710"/>
                  </a:cubicBezTo>
                  <a:cubicBezTo>
                    <a:pt x="1349651" y="1061469"/>
                    <a:pt x="1335059" y="1067513"/>
                    <a:pt x="1319845" y="1067513"/>
                  </a:cubicBezTo>
                  <a:lnTo>
                    <a:pt x="57367" y="1067513"/>
                  </a:lnTo>
                  <a:cubicBezTo>
                    <a:pt x="42153" y="1067513"/>
                    <a:pt x="27561" y="1061469"/>
                    <a:pt x="16803" y="1050710"/>
                  </a:cubicBezTo>
                  <a:cubicBezTo>
                    <a:pt x="6044" y="1039952"/>
                    <a:pt x="0" y="1025360"/>
                    <a:pt x="0" y="1010145"/>
                  </a:cubicBezTo>
                  <a:lnTo>
                    <a:pt x="0" y="57367"/>
                  </a:lnTo>
                  <a:cubicBezTo>
                    <a:pt x="0" y="42153"/>
                    <a:pt x="6044" y="27561"/>
                    <a:pt x="16803" y="16803"/>
                  </a:cubicBezTo>
                  <a:cubicBezTo>
                    <a:pt x="27561" y="6044"/>
                    <a:pt x="42153" y="0"/>
                    <a:pt x="57367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5555" r="0" b="-25555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886066" y="1209675"/>
            <a:ext cx="5857875" cy="385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31"/>
              </a:lnSpc>
            </a:pPr>
            <a:r>
              <a:rPr lang="en-US" b="true" sz="10923" spc="-327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แนวทาง</a:t>
            </a:r>
          </a:p>
          <a:p>
            <a:pPr algn="l" marL="0" indent="0" lvl="0">
              <a:lnSpc>
                <a:spcPts val="9831"/>
              </a:lnSpc>
            </a:pPr>
            <a:r>
              <a:rPr lang="en-US" b="true" sz="10923" spc="-327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ความสำเร็จ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86066" y="6694826"/>
            <a:ext cx="8143875" cy="2838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792"/>
              </a:lnSpc>
            </a:pPr>
            <a:r>
              <a:rPr lang="en-US" b="true" sz="11991" spc="-359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เอเยนต์</a:t>
            </a:r>
          </a:p>
          <a:p>
            <a:pPr algn="l" marL="0" indent="0" lvl="0">
              <a:lnSpc>
                <a:spcPts val="10792"/>
              </a:lnSpc>
            </a:pPr>
            <a:r>
              <a:rPr lang="en-US" b="true" sz="11991" spc="-359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vs สเกาต์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1258550" y="5374958"/>
            <a:ext cx="6000750" cy="5483542"/>
            <a:chOff x="0" y="0"/>
            <a:chExt cx="1580444" cy="14442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80444" cy="1444225"/>
            </a:xfrm>
            <a:custGeom>
              <a:avLst/>
              <a:gdLst/>
              <a:ahLst/>
              <a:cxnLst/>
              <a:rect r="r" b="b" t="t" l="l"/>
              <a:pathLst>
                <a:path h="1444225" w="1580444">
                  <a:moveTo>
                    <a:pt x="58057" y="0"/>
                  </a:moveTo>
                  <a:lnTo>
                    <a:pt x="1522387" y="0"/>
                  </a:lnTo>
                  <a:cubicBezTo>
                    <a:pt x="1537785" y="0"/>
                    <a:pt x="1552552" y="6117"/>
                    <a:pt x="1563440" y="17005"/>
                  </a:cubicBezTo>
                  <a:cubicBezTo>
                    <a:pt x="1574328" y="27892"/>
                    <a:pt x="1580444" y="42659"/>
                    <a:pt x="1580444" y="58057"/>
                  </a:cubicBezTo>
                  <a:lnTo>
                    <a:pt x="1580444" y="1386168"/>
                  </a:lnTo>
                  <a:cubicBezTo>
                    <a:pt x="1580444" y="1401566"/>
                    <a:pt x="1574328" y="1416333"/>
                    <a:pt x="1563440" y="1427221"/>
                  </a:cubicBezTo>
                  <a:cubicBezTo>
                    <a:pt x="1552552" y="1438109"/>
                    <a:pt x="1537785" y="1444225"/>
                    <a:pt x="1522387" y="1444225"/>
                  </a:cubicBezTo>
                  <a:lnTo>
                    <a:pt x="58057" y="1444225"/>
                  </a:lnTo>
                  <a:cubicBezTo>
                    <a:pt x="25993" y="1444225"/>
                    <a:pt x="0" y="1418232"/>
                    <a:pt x="0" y="1386168"/>
                  </a:cubicBezTo>
                  <a:lnTo>
                    <a:pt x="0" y="58057"/>
                  </a:lnTo>
                  <a:cubicBezTo>
                    <a:pt x="0" y="42659"/>
                    <a:pt x="6117" y="27892"/>
                    <a:pt x="17005" y="17005"/>
                  </a:cubicBezTo>
                  <a:cubicBezTo>
                    <a:pt x="27892" y="6117"/>
                    <a:pt x="42659" y="0"/>
                    <a:pt x="58057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580444" cy="148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258550" y="-537210"/>
            <a:ext cx="6000750" cy="5483542"/>
            <a:chOff x="0" y="0"/>
            <a:chExt cx="1580444" cy="14442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80444" cy="1444225"/>
            </a:xfrm>
            <a:custGeom>
              <a:avLst/>
              <a:gdLst/>
              <a:ahLst/>
              <a:cxnLst/>
              <a:rect r="r" b="b" t="t" l="l"/>
              <a:pathLst>
                <a:path h="1444225" w="1580444">
                  <a:moveTo>
                    <a:pt x="58057" y="0"/>
                  </a:moveTo>
                  <a:lnTo>
                    <a:pt x="1522387" y="0"/>
                  </a:lnTo>
                  <a:cubicBezTo>
                    <a:pt x="1537785" y="0"/>
                    <a:pt x="1552552" y="6117"/>
                    <a:pt x="1563440" y="17005"/>
                  </a:cubicBezTo>
                  <a:cubicBezTo>
                    <a:pt x="1574328" y="27892"/>
                    <a:pt x="1580444" y="42659"/>
                    <a:pt x="1580444" y="58057"/>
                  </a:cubicBezTo>
                  <a:lnTo>
                    <a:pt x="1580444" y="1386168"/>
                  </a:lnTo>
                  <a:cubicBezTo>
                    <a:pt x="1580444" y="1401566"/>
                    <a:pt x="1574328" y="1416333"/>
                    <a:pt x="1563440" y="1427221"/>
                  </a:cubicBezTo>
                  <a:cubicBezTo>
                    <a:pt x="1552552" y="1438109"/>
                    <a:pt x="1537785" y="1444225"/>
                    <a:pt x="1522387" y="1444225"/>
                  </a:cubicBezTo>
                  <a:lnTo>
                    <a:pt x="58057" y="1444225"/>
                  </a:lnTo>
                  <a:cubicBezTo>
                    <a:pt x="25993" y="1444225"/>
                    <a:pt x="0" y="1418232"/>
                    <a:pt x="0" y="1386168"/>
                  </a:cubicBezTo>
                  <a:lnTo>
                    <a:pt x="0" y="58057"/>
                  </a:lnTo>
                  <a:cubicBezTo>
                    <a:pt x="0" y="42659"/>
                    <a:pt x="6117" y="27892"/>
                    <a:pt x="17005" y="17005"/>
                  </a:cubicBezTo>
                  <a:cubicBezTo>
                    <a:pt x="27892" y="6117"/>
                    <a:pt x="42659" y="0"/>
                    <a:pt x="58057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580444" cy="148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1830050" y="1381125"/>
            <a:ext cx="4857750" cy="672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6"/>
              </a:lnSpc>
            </a:pPr>
            <a:r>
              <a:rPr lang="en-US" b="true" sz="3897" spc="-116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เอเยนต์ (Agent)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30050" y="6027420"/>
            <a:ext cx="4857750" cy="672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6"/>
              </a:lnSpc>
            </a:pPr>
            <a:r>
              <a:rPr lang="en-US" b="true" sz="3897" spc="-116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สเกาต์ (Scout)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-571500"/>
            <a:ext cx="9372600" cy="6303645"/>
            <a:chOff x="0" y="0"/>
            <a:chExt cx="1452061" cy="976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52061" cy="976600"/>
            </a:xfrm>
            <a:custGeom>
              <a:avLst/>
              <a:gdLst/>
              <a:ahLst/>
              <a:cxnLst/>
              <a:rect r="r" b="b" t="t" l="l"/>
              <a:pathLst>
                <a:path h="976600" w="1452061">
                  <a:moveTo>
                    <a:pt x="37171" y="0"/>
                  </a:moveTo>
                  <a:lnTo>
                    <a:pt x="1414890" y="0"/>
                  </a:lnTo>
                  <a:cubicBezTo>
                    <a:pt x="1435419" y="0"/>
                    <a:pt x="1452061" y="16642"/>
                    <a:pt x="1452061" y="37171"/>
                  </a:cubicBezTo>
                  <a:lnTo>
                    <a:pt x="1452061" y="939429"/>
                  </a:lnTo>
                  <a:cubicBezTo>
                    <a:pt x="1452061" y="959958"/>
                    <a:pt x="1435419" y="976600"/>
                    <a:pt x="1414890" y="976600"/>
                  </a:cubicBezTo>
                  <a:lnTo>
                    <a:pt x="37171" y="976600"/>
                  </a:lnTo>
                  <a:cubicBezTo>
                    <a:pt x="16642" y="976600"/>
                    <a:pt x="0" y="959958"/>
                    <a:pt x="0" y="939429"/>
                  </a:cubicBezTo>
                  <a:lnTo>
                    <a:pt x="0" y="37171"/>
                  </a:lnTo>
                  <a:cubicBezTo>
                    <a:pt x="0" y="16642"/>
                    <a:pt x="16642" y="0"/>
                    <a:pt x="3717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39114" r="0" b="-39114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1830050" y="2329814"/>
            <a:ext cx="4857750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เอเยนต์คือตัวแทนของนักกีฬา ทำหน้าที่เจรจาสัญญา บริหารอาชีพ และปกป้องผลประโยชน์ของนักกีฬา ความสัมพันธ์ระหว่างเอเยนต์กับนักกีฬาต้องอาศัยความไว้วางใจและการสื่อสารที่ดีเป็นพื้นฐาน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830050" y="6976109"/>
            <a:ext cx="4857750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สเกาต์ทำงานให้กับสโมสร ค้นหาและประเมินนักกีฬาที่มีศักยภาพ ทั้งสองบทบาทเชื่อมโยงกัน — สเกาต์ค้นพบความสามารถ ส่วนเอเยนต์นำนักกีฬาเข้าสู่เส้นทางอาชีพที่เหมาะสม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009837" y="-571500"/>
            <a:ext cx="4410419" cy="7429500"/>
            <a:chOff x="0" y="0"/>
            <a:chExt cx="1161592" cy="1956741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161592" cy="1956741"/>
            </a:xfrm>
            <a:custGeom>
              <a:avLst/>
              <a:gdLst/>
              <a:ahLst/>
              <a:cxnLst/>
              <a:rect r="r" b="b" t="t" l="l"/>
              <a:pathLst>
                <a:path h="1956741" w="1161592">
                  <a:moveTo>
                    <a:pt x="78992" y="0"/>
                  </a:moveTo>
                  <a:lnTo>
                    <a:pt x="1082600" y="0"/>
                  </a:lnTo>
                  <a:cubicBezTo>
                    <a:pt x="1126226" y="0"/>
                    <a:pt x="1161592" y="35366"/>
                    <a:pt x="1161592" y="78992"/>
                  </a:cubicBezTo>
                  <a:lnTo>
                    <a:pt x="1161592" y="1877749"/>
                  </a:lnTo>
                  <a:cubicBezTo>
                    <a:pt x="1161592" y="1921375"/>
                    <a:pt x="1126226" y="1956741"/>
                    <a:pt x="1082600" y="1956741"/>
                  </a:cubicBezTo>
                  <a:lnTo>
                    <a:pt x="78992" y="1956741"/>
                  </a:lnTo>
                  <a:cubicBezTo>
                    <a:pt x="35366" y="1956741"/>
                    <a:pt x="0" y="1921375"/>
                    <a:pt x="0" y="1877749"/>
                  </a:cubicBezTo>
                  <a:lnTo>
                    <a:pt x="0" y="78992"/>
                  </a:lnTo>
                  <a:cubicBezTo>
                    <a:pt x="0" y="35366"/>
                    <a:pt x="35366" y="0"/>
                    <a:pt x="78992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161592" cy="1994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848881" y="-571500"/>
            <a:ext cx="4410419" cy="7429500"/>
            <a:chOff x="0" y="0"/>
            <a:chExt cx="1161592" cy="19567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61592" cy="1956741"/>
            </a:xfrm>
            <a:custGeom>
              <a:avLst/>
              <a:gdLst/>
              <a:ahLst/>
              <a:cxnLst/>
              <a:rect r="r" b="b" t="t" l="l"/>
              <a:pathLst>
                <a:path h="1956741" w="1161592">
                  <a:moveTo>
                    <a:pt x="78992" y="0"/>
                  </a:moveTo>
                  <a:lnTo>
                    <a:pt x="1082600" y="0"/>
                  </a:lnTo>
                  <a:cubicBezTo>
                    <a:pt x="1126226" y="0"/>
                    <a:pt x="1161592" y="35366"/>
                    <a:pt x="1161592" y="78992"/>
                  </a:cubicBezTo>
                  <a:lnTo>
                    <a:pt x="1161592" y="1877749"/>
                  </a:lnTo>
                  <a:cubicBezTo>
                    <a:pt x="1161592" y="1921375"/>
                    <a:pt x="1126226" y="1956741"/>
                    <a:pt x="1082600" y="1956741"/>
                  </a:cubicBezTo>
                  <a:lnTo>
                    <a:pt x="78992" y="1956741"/>
                  </a:lnTo>
                  <a:cubicBezTo>
                    <a:pt x="35366" y="1956741"/>
                    <a:pt x="0" y="1921375"/>
                    <a:pt x="0" y="1877749"/>
                  </a:cubicBezTo>
                  <a:lnTo>
                    <a:pt x="0" y="78992"/>
                  </a:lnTo>
                  <a:cubicBezTo>
                    <a:pt x="0" y="35366"/>
                    <a:pt x="35366" y="0"/>
                    <a:pt x="78992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161592" cy="1994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886066" y="1143000"/>
            <a:ext cx="5143500" cy="3001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83"/>
              </a:lnSpc>
            </a:pPr>
            <a:r>
              <a:rPr lang="en-US" b="true" sz="8536" spc="-256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จำนวน</a:t>
            </a:r>
          </a:p>
          <a:p>
            <a:pPr algn="l" marL="0" indent="0" lvl="0">
              <a:lnSpc>
                <a:spcPts val="7683"/>
              </a:lnSpc>
            </a:pPr>
            <a:r>
              <a:rPr lang="en-US" b="true" sz="8536" spc="-256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ลูกค้า</a:t>
            </a:r>
          </a:p>
          <a:p>
            <a:pPr algn="l" marL="0" indent="0" lvl="0">
              <a:lnSpc>
                <a:spcPts val="7683"/>
              </a:lnSpc>
            </a:pPr>
            <a:r>
              <a:rPr lang="en-US" b="true" sz="8536" spc="-256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ที่เหมาะสม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421482" y="1143000"/>
            <a:ext cx="3429000" cy="1866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269"/>
              </a:lnSpc>
            </a:pPr>
            <a:r>
              <a:rPr lang="en-US" b="true" sz="10906" spc="-981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5-10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407128" y="1143000"/>
            <a:ext cx="3286125" cy="18660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5269"/>
              </a:lnSpc>
            </a:pPr>
            <a:r>
              <a:rPr lang="en-US" b="true" sz="10906" spc="-981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ปีที่ 4+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4714875"/>
            <a:ext cx="6552512" cy="6143625"/>
            <a:chOff x="0" y="0"/>
            <a:chExt cx="1015156" cy="95180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015156" cy="951808"/>
            </a:xfrm>
            <a:custGeom>
              <a:avLst/>
              <a:gdLst/>
              <a:ahLst/>
              <a:cxnLst/>
              <a:rect r="r" b="b" t="t" l="l"/>
              <a:pathLst>
                <a:path h="951808" w="1015156">
                  <a:moveTo>
                    <a:pt x="53168" y="0"/>
                  </a:moveTo>
                  <a:lnTo>
                    <a:pt x="961987" y="0"/>
                  </a:lnTo>
                  <a:cubicBezTo>
                    <a:pt x="991351" y="0"/>
                    <a:pt x="1015156" y="23804"/>
                    <a:pt x="1015156" y="53168"/>
                  </a:cubicBezTo>
                  <a:lnTo>
                    <a:pt x="1015156" y="898640"/>
                  </a:lnTo>
                  <a:cubicBezTo>
                    <a:pt x="1015156" y="928004"/>
                    <a:pt x="991351" y="951808"/>
                    <a:pt x="961987" y="951808"/>
                  </a:cubicBezTo>
                  <a:lnTo>
                    <a:pt x="53168" y="951808"/>
                  </a:lnTo>
                  <a:cubicBezTo>
                    <a:pt x="23804" y="951808"/>
                    <a:pt x="0" y="928004"/>
                    <a:pt x="0" y="898640"/>
                  </a:cubicBezTo>
                  <a:lnTo>
                    <a:pt x="0" y="53168"/>
                  </a:lnTo>
                  <a:cubicBezTo>
                    <a:pt x="0" y="23804"/>
                    <a:pt x="23804" y="0"/>
                    <a:pt x="53168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13355" r="0" b="-13355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8581337" y="7419975"/>
            <a:ext cx="8106727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14"/>
              </a:lnSpc>
            </a:pPr>
            <a:r>
              <a:rPr lang="en-US" sz="1845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การบริหารลูกค้าที่ดีไม่ได้วัดจากจำนวน แต่วัดจากคุณภาพและความสัมพันธ์ที่แน่นแฟ้น เอเยนต์ที่ประสบความสำเร็จมักเริ่มต้นด้วยลูกค้าน้อยแต่ดูแลได้อย่างทั่วถึง สร้างความไว้วางใจ และขยายเครือข่ายผ่านการแนะนำปากต่อปากในระยะยาว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581337" y="4757737"/>
            <a:ext cx="3293924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14"/>
              </a:lnSpc>
            </a:pPr>
            <a:r>
              <a:rPr lang="en-US" sz="1845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ปีที่ 1: สร้างเครือข่ายและฐานความสัมพันธ์</a:t>
            </a:r>
          </a:p>
          <a:p>
            <a:pPr algn="just" marL="0" indent="0" lvl="0">
              <a:lnSpc>
                <a:spcPts val="2214"/>
              </a:lnSpc>
            </a:pPr>
            <a:r>
              <a:rPr lang="en-US" sz="1845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ปีที่ 2: เริ่มมีลูกค้าและรายได้ค่านายหน้า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407128" y="4757737"/>
            <a:ext cx="3293924" cy="1114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214"/>
              </a:lnSpc>
            </a:pPr>
            <a:r>
              <a:rPr lang="en-US" sz="1845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ปีที่ 3: เริ่มมีลูกค้าจากการแนะนำปากต่อปาก</a:t>
            </a:r>
          </a:p>
          <a:p>
            <a:pPr algn="just" marL="0" indent="0" lvl="0">
              <a:lnSpc>
                <a:spcPts val="2214"/>
              </a:lnSpc>
            </a:pPr>
            <a:r>
              <a:rPr lang="en-US" sz="1845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ปีที่ 4 ขึ้นไป: ชื่อเสียงและรายได้เติบโตอย่างรวดเร็ว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554832" y="3434715"/>
            <a:ext cx="3295650" cy="704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47"/>
              </a:lnSpc>
            </a:pPr>
            <a:r>
              <a:rPr lang="en-US" b="true" sz="2373" spc="-71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ลูกค้าคุณภาพดีกว่า</a:t>
            </a:r>
          </a:p>
          <a:p>
            <a:pPr algn="l" marL="0" indent="0" lvl="0">
              <a:lnSpc>
                <a:spcPts val="2847"/>
              </a:lnSpc>
            </a:pPr>
            <a:r>
              <a:rPr lang="en-US" b="true" sz="2373" spc="-71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จำนวนมากที่ไม่เคลื่อนไหว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470076" y="3434715"/>
            <a:ext cx="3230977" cy="704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847"/>
              </a:lnSpc>
            </a:pPr>
            <a:r>
              <a:rPr lang="en-US" b="true" sz="2373" spc="-71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ชื่อเสียงและรายได้</a:t>
            </a:r>
          </a:p>
          <a:p>
            <a:pPr algn="l" marL="0" indent="0" lvl="0">
              <a:lnSpc>
                <a:spcPts val="2847"/>
              </a:lnSpc>
            </a:pPr>
            <a:r>
              <a:rPr lang="en-US" b="true" sz="2373" spc="-71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เติบโตอย่างรวดเร็ว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86066" y="6590051"/>
            <a:ext cx="8143875" cy="290648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457"/>
              </a:lnSpc>
            </a:pPr>
            <a:r>
              <a:rPr lang="en-US" b="true" sz="8285" spc="-24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ใบอนุญาต</a:t>
            </a:r>
          </a:p>
          <a:p>
            <a:pPr algn="l" marL="0" indent="0" lvl="0">
              <a:lnSpc>
                <a:spcPts val="7457"/>
              </a:lnSpc>
            </a:pPr>
            <a:r>
              <a:rPr lang="en-US" b="true" sz="8285" spc="-24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คือสิทธิ์</a:t>
            </a:r>
          </a:p>
          <a:p>
            <a:pPr algn="l" marL="0" indent="0" lvl="0">
              <a:lnSpc>
                <a:spcPts val="7457"/>
              </a:lnSpc>
            </a:pPr>
            <a:r>
              <a:rPr lang="en-US" b="true" sz="8285" spc="-248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ทักษะคือพลัง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11258550" y="5374958"/>
            <a:ext cx="6000750" cy="5483542"/>
            <a:chOff x="0" y="0"/>
            <a:chExt cx="1580444" cy="144422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580444" cy="1444225"/>
            </a:xfrm>
            <a:custGeom>
              <a:avLst/>
              <a:gdLst/>
              <a:ahLst/>
              <a:cxnLst/>
              <a:rect r="r" b="b" t="t" l="l"/>
              <a:pathLst>
                <a:path h="1444225" w="1580444">
                  <a:moveTo>
                    <a:pt x="58057" y="0"/>
                  </a:moveTo>
                  <a:lnTo>
                    <a:pt x="1522387" y="0"/>
                  </a:lnTo>
                  <a:cubicBezTo>
                    <a:pt x="1537785" y="0"/>
                    <a:pt x="1552552" y="6117"/>
                    <a:pt x="1563440" y="17005"/>
                  </a:cubicBezTo>
                  <a:cubicBezTo>
                    <a:pt x="1574328" y="27892"/>
                    <a:pt x="1580444" y="42659"/>
                    <a:pt x="1580444" y="58057"/>
                  </a:cubicBezTo>
                  <a:lnTo>
                    <a:pt x="1580444" y="1386168"/>
                  </a:lnTo>
                  <a:cubicBezTo>
                    <a:pt x="1580444" y="1401566"/>
                    <a:pt x="1574328" y="1416333"/>
                    <a:pt x="1563440" y="1427221"/>
                  </a:cubicBezTo>
                  <a:cubicBezTo>
                    <a:pt x="1552552" y="1438109"/>
                    <a:pt x="1537785" y="1444225"/>
                    <a:pt x="1522387" y="1444225"/>
                  </a:cubicBezTo>
                  <a:lnTo>
                    <a:pt x="58057" y="1444225"/>
                  </a:lnTo>
                  <a:cubicBezTo>
                    <a:pt x="25993" y="1444225"/>
                    <a:pt x="0" y="1418232"/>
                    <a:pt x="0" y="1386168"/>
                  </a:cubicBezTo>
                  <a:lnTo>
                    <a:pt x="0" y="58057"/>
                  </a:lnTo>
                  <a:cubicBezTo>
                    <a:pt x="0" y="42659"/>
                    <a:pt x="6117" y="27892"/>
                    <a:pt x="17005" y="17005"/>
                  </a:cubicBezTo>
                  <a:cubicBezTo>
                    <a:pt x="27892" y="6117"/>
                    <a:pt x="42659" y="0"/>
                    <a:pt x="58057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1580444" cy="148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258550" y="-537210"/>
            <a:ext cx="6000750" cy="5483542"/>
            <a:chOff x="0" y="0"/>
            <a:chExt cx="1580444" cy="1444225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580444" cy="1444225"/>
            </a:xfrm>
            <a:custGeom>
              <a:avLst/>
              <a:gdLst/>
              <a:ahLst/>
              <a:cxnLst/>
              <a:rect r="r" b="b" t="t" l="l"/>
              <a:pathLst>
                <a:path h="1444225" w="1580444">
                  <a:moveTo>
                    <a:pt x="58057" y="0"/>
                  </a:moveTo>
                  <a:lnTo>
                    <a:pt x="1522387" y="0"/>
                  </a:lnTo>
                  <a:cubicBezTo>
                    <a:pt x="1537785" y="0"/>
                    <a:pt x="1552552" y="6117"/>
                    <a:pt x="1563440" y="17005"/>
                  </a:cubicBezTo>
                  <a:cubicBezTo>
                    <a:pt x="1574328" y="27892"/>
                    <a:pt x="1580444" y="42659"/>
                    <a:pt x="1580444" y="58057"/>
                  </a:cubicBezTo>
                  <a:lnTo>
                    <a:pt x="1580444" y="1386168"/>
                  </a:lnTo>
                  <a:cubicBezTo>
                    <a:pt x="1580444" y="1401566"/>
                    <a:pt x="1574328" y="1416333"/>
                    <a:pt x="1563440" y="1427221"/>
                  </a:cubicBezTo>
                  <a:cubicBezTo>
                    <a:pt x="1552552" y="1438109"/>
                    <a:pt x="1537785" y="1444225"/>
                    <a:pt x="1522387" y="1444225"/>
                  </a:cubicBezTo>
                  <a:lnTo>
                    <a:pt x="58057" y="1444225"/>
                  </a:lnTo>
                  <a:cubicBezTo>
                    <a:pt x="25993" y="1444225"/>
                    <a:pt x="0" y="1418232"/>
                    <a:pt x="0" y="1386168"/>
                  </a:cubicBezTo>
                  <a:lnTo>
                    <a:pt x="0" y="58057"/>
                  </a:lnTo>
                  <a:cubicBezTo>
                    <a:pt x="0" y="42659"/>
                    <a:pt x="6117" y="27892"/>
                    <a:pt x="17005" y="17005"/>
                  </a:cubicBezTo>
                  <a:cubicBezTo>
                    <a:pt x="27892" y="6117"/>
                    <a:pt x="42659" y="0"/>
                    <a:pt x="58057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1580444" cy="14823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1830050" y="1381125"/>
            <a:ext cx="4857750" cy="672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6"/>
              </a:lnSpc>
            </a:pPr>
            <a:r>
              <a:rPr lang="en-US" b="true" sz="3897" spc="-116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ข้อสอบใบอนุญาต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830050" y="6027420"/>
            <a:ext cx="4857750" cy="6725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456"/>
              </a:lnSpc>
            </a:pPr>
            <a:r>
              <a:rPr lang="en-US" b="true" sz="3897" spc="-116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ทักษะงานจริง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028700" y="-571500"/>
            <a:ext cx="9372600" cy="6303645"/>
            <a:chOff x="0" y="0"/>
            <a:chExt cx="1452061" cy="976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452061" cy="976600"/>
            </a:xfrm>
            <a:custGeom>
              <a:avLst/>
              <a:gdLst/>
              <a:ahLst/>
              <a:cxnLst/>
              <a:rect r="r" b="b" t="t" l="l"/>
              <a:pathLst>
                <a:path h="976600" w="1452061">
                  <a:moveTo>
                    <a:pt x="37171" y="0"/>
                  </a:moveTo>
                  <a:lnTo>
                    <a:pt x="1414890" y="0"/>
                  </a:lnTo>
                  <a:cubicBezTo>
                    <a:pt x="1435419" y="0"/>
                    <a:pt x="1452061" y="16642"/>
                    <a:pt x="1452061" y="37171"/>
                  </a:cubicBezTo>
                  <a:lnTo>
                    <a:pt x="1452061" y="939429"/>
                  </a:lnTo>
                  <a:cubicBezTo>
                    <a:pt x="1452061" y="959958"/>
                    <a:pt x="1435419" y="976600"/>
                    <a:pt x="1414890" y="976600"/>
                  </a:cubicBezTo>
                  <a:lnTo>
                    <a:pt x="37171" y="976600"/>
                  </a:lnTo>
                  <a:cubicBezTo>
                    <a:pt x="16642" y="976600"/>
                    <a:pt x="0" y="959958"/>
                    <a:pt x="0" y="939429"/>
                  </a:cubicBezTo>
                  <a:lnTo>
                    <a:pt x="0" y="37171"/>
                  </a:lnTo>
                  <a:cubicBezTo>
                    <a:pt x="0" y="16642"/>
                    <a:pt x="16642" y="0"/>
                    <a:pt x="3717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23805" r="0" b="-23805"/>
              </a:stretch>
            </a:blip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1830050" y="2329814"/>
            <a:ext cx="4857750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ข้อสอบทดสอบ: กฎของ FIFA, กฎระเบียบวินัย, ข้อบังคับการโอนย้าย — มีเพียง 19% เท่านั้นที่ผ่านการสอบ แต่การได้ใบอนุญาตเป็นเพียงจุดเริ่มต้น ไม่ใช่ความสำเร็จ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1830050" y="6976109"/>
            <a:ext cx="4857750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ทักษะที่ต้องใช้จริง: การเจรจาต่อรอง, การบริหารความสัมพันธ์, การบริหารธุรกิจ, และความฉลาดทางอารมณ์ — ต้องใช้ทักษะเหล่านี้ 100% ในทุกวันทำงาน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2133237" y="5589018"/>
            <a:ext cx="5126063" cy="5638800"/>
            <a:chOff x="0" y="0"/>
            <a:chExt cx="1350074" cy="148511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67964" y="0"/>
                  </a:moveTo>
                  <a:lnTo>
                    <a:pt x="1282111" y="0"/>
                  </a:lnTo>
                  <a:cubicBezTo>
                    <a:pt x="1300136" y="0"/>
                    <a:pt x="1317422" y="7160"/>
                    <a:pt x="1330168" y="19906"/>
                  </a:cubicBezTo>
                  <a:cubicBezTo>
                    <a:pt x="1342914" y="32652"/>
                    <a:pt x="1350074" y="49939"/>
                    <a:pt x="1350074" y="67964"/>
                  </a:cubicBezTo>
                  <a:lnTo>
                    <a:pt x="1350074" y="1417152"/>
                  </a:lnTo>
                  <a:cubicBezTo>
                    <a:pt x="1350074" y="1435177"/>
                    <a:pt x="1342914" y="1452464"/>
                    <a:pt x="1330168" y="1465210"/>
                  </a:cubicBezTo>
                  <a:cubicBezTo>
                    <a:pt x="1317422" y="1477956"/>
                    <a:pt x="1300136" y="1485116"/>
                    <a:pt x="1282111" y="1485116"/>
                  </a:cubicBezTo>
                  <a:lnTo>
                    <a:pt x="67964" y="1485116"/>
                  </a:lnTo>
                  <a:cubicBezTo>
                    <a:pt x="49939" y="1485116"/>
                    <a:pt x="32652" y="1477956"/>
                    <a:pt x="19906" y="1465210"/>
                  </a:cubicBezTo>
                  <a:cubicBezTo>
                    <a:pt x="7160" y="1452464"/>
                    <a:pt x="0" y="1435177"/>
                    <a:pt x="0" y="1417152"/>
                  </a:cubicBezTo>
                  <a:lnTo>
                    <a:pt x="0" y="67964"/>
                  </a:lnTo>
                  <a:cubicBezTo>
                    <a:pt x="0" y="49939"/>
                    <a:pt x="7160" y="32652"/>
                    <a:pt x="19906" y="19906"/>
                  </a:cubicBezTo>
                  <a:cubicBezTo>
                    <a:pt x="32652" y="7160"/>
                    <a:pt x="49939" y="0"/>
                    <a:pt x="67964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580968" y="5589018"/>
            <a:ext cx="5126063" cy="5638800"/>
            <a:chOff x="0" y="0"/>
            <a:chExt cx="1350074" cy="148511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67964" y="0"/>
                  </a:moveTo>
                  <a:lnTo>
                    <a:pt x="1282111" y="0"/>
                  </a:lnTo>
                  <a:cubicBezTo>
                    <a:pt x="1300136" y="0"/>
                    <a:pt x="1317422" y="7160"/>
                    <a:pt x="1330168" y="19906"/>
                  </a:cubicBezTo>
                  <a:cubicBezTo>
                    <a:pt x="1342914" y="32652"/>
                    <a:pt x="1350074" y="49939"/>
                    <a:pt x="1350074" y="67964"/>
                  </a:cubicBezTo>
                  <a:lnTo>
                    <a:pt x="1350074" y="1417152"/>
                  </a:lnTo>
                  <a:cubicBezTo>
                    <a:pt x="1350074" y="1435177"/>
                    <a:pt x="1342914" y="1452464"/>
                    <a:pt x="1330168" y="1465210"/>
                  </a:cubicBezTo>
                  <a:cubicBezTo>
                    <a:pt x="1317422" y="1477956"/>
                    <a:pt x="1300136" y="1485116"/>
                    <a:pt x="1282111" y="1485116"/>
                  </a:cubicBezTo>
                  <a:lnTo>
                    <a:pt x="67964" y="1485116"/>
                  </a:lnTo>
                  <a:cubicBezTo>
                    <a:pt x="49939" y="1485116"/>
                    <a:pt x="32652" y="1477956"/>
                    <a:pt x="19906" y="1465210"/>
                  </a:cubicBezTo>
                  <a:cubicBezTo>
                    <a:pt x="7160" y="1452464"/>
                    <a:pt x="0" y="1435177"/>
                    <a:pt x="0" y="1417152"/>
                  </a:cubicBezTo>
                  <a:lnTo>
                    <a:pt x="0" y="67964"/>
                  </a:lnTo>
                  <a:cubicBezTo>
                    <a:pt x="0" y="49939"/>
                    <a:pt x="7160" y="32652"/>
                    <a:pt x="19906" y="19906"/>
                  </a:cubicBezTo>
                  <a:cubicBezTo>
                    <a:pt x="32652" y="7160"/>
                    <a:pt x="49939" y="0"/>
                    <a:pt x="67964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5589018"/>
            <a:ext cx="5126063" cy="5638800"/>
            <a:chOff x="0" y="0"/>
            <a:chExt cx="1350074" cy="148511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350074" cy="1485116"/>
            </a:xfrm>
            <a:custGeom>
              <a:avLst/>
              <a:gdLst/>
              <a:ahLst/>
              <a:cxnLst/>
              <a:rect r="r" b="b" t="t" l="l"/>
              <a:pathLst>
                <a:path h="1485116" w="1350074">
                  <a:moveTo>
                    <a:pt x="67964" y="0"/>
                  </a:moveTo>
                  <a:lnTo>
                    <a:pt x="1282111" y="0"/>
                  </a:lnTo>
                  <a:cubicBezTo>
                    <a:pt x="1300136" y="0"/>
                    <a:pt x="1317422" y="7160"/>
                    <a:pt x="1330168" y="19906"/>
                  </a:cubicBezTo>
                  <a:cubicBezTo>
                    <a:pt x="1342914" y="32652"/>
                    <a:pt x="1350074" y="49939"/>
                    <a:pt x="1350074" y="67964"/>
                  </a:cubicBezTo>
                  <a:lnTo>
                    <a:pt x="1350074" y="1417152"/>
                  </a:lnTo>
                  <a:cubicBezTo>
                    <a:pt x="1350074" y="1435177"/>
                    <a:pt x="1342914" y="1452464"/>
                    <a:pt x="1330168" y="1465210"/>
                  </a:cubicBezTo>
                  <a:cubicBezTo>
                    <a:pt x="1317422" y="1477956"/>
                    <a:pt x="1300136" y="1485116"/>
                    <a:pt x="1282111" y="1485116"/>
                  </a:cubicBezTo>
                  <a:lnTo>
                    <a:pt x="67964" y="1485116"/>
                  </a:lnTo>
                  <a:cubicBezTo>
                    <a:pt x="49939" y="1485116"/>
                    <a:pt x="32652" y="1477956"/>
                    <a:pt x="19906" y="1465210"/>
                  </a:cubicBezTo>
                  <a:cubicBezTo>
                    <a:pt x="7160" y="1452464"/>
                    <a:pt x="0" y="1435177"/>
                    <a:pt x="0" y="1417152"/>
                  </a:cubicBezTo>
                  <a:lnTo>
                    <a:pt x="0" y="67964"/>
                  </a:lnTo>
                  <a:cubicBezTo>
                    <a:pt x="0" y="49939"/>
                    <a:pt x="7160" y="32652"/>
                    <a:pt x="19906" y="19906"/>
                  </a:cubicBezTo>
                  <a:cubicBezTo>
                    <a:pt x="32652" y="7160"/>
                    <a:pt x="49939" y="0"/>
                    <a:pt x="67964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350074" cy="15232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458878" y="6046218"/>
            <a:ext cx="4107180" cy="630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41"/>
              </a:lnSpc>
            </a:pPr>
            <a:r>
              <a:rPr lang="en-US" b="true" sz="3672" spc="-110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มากกว่าการเจรจา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009593" y="6046218"/>
            <a:ext cx="4107180" cy="630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41"/>
              </a:lnSpc>
            </a:pPr>
            <a:r>
              <a:rPr lang="en-US" b="true" sz="3672" spc="-110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เครือข่ายคือหัวใจ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564282" y="6046218"/>
            <a:ext cx="4107180" cy="6306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5141"/>
              </a:lnSpc>
            </a:pPr>
            <a:r>
              <a:rPr lang="en-US" b="true" sz="3672" spc="-110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คุณภาพ ไม่ใช่ปริมาณ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58878" y="6985382"/>
            <a:ext cx="4107180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งานของเอเยนต์ไม่ได้จำกัดอยู่แค่การโอนย้ายนักกีฬา แต่ครอบคลุมการสื่อสาร การบริหารความสัมพันธ์ และการพัฒนาอาชีพในระยะยาว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009593" y="6985382"/>
            <a:ext cx="4107180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การสร้างความไว้วางใจกับนักกีฬา โค้ช และสโมสร คือรากฐานของความสำเร็จ เครือข่ายที่แข็งแกร่งสร้างโอกาสที่ยั่งยืนกว่าการเจรจาครั้งเดียว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564282" y="6985382"/>
            <a:ext cx="4107180" cy="1266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ลูกค้า 5–10 คนที่มีคุณภาพดีกว่าลูกค้าจำนวนมากที่ไม่เคลื่อนไหว ทักษะและความรู้ที่เหมาะสมช่วยเพิ่มพลังและเปิดโอกาสใหม่เสมอ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8369827" y="-571500"/>
            <a:ext cx="8889473" cy="5732145"/>
            <a:chOff x="0" y="0"/>
            <a:chExt cx="1377212" cy="88805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77212" cy="888059"/>
            </a:xfrm>
            <a:custGeom>
              <a:avLst/>
              <a:gdLst/>
              <a:ahLst/>
              <a:cxnLst/>
              <a:rect r="r" b="b" t="t" l="l"/>
              <a:pathLst>
                <a:path h="888059" w="1377212">
                  <a:moveTo>
                    <a:pt x="39191" y="0"/>
                  </a:moveTo>
                  <a:lnTo>
                    <a:pt x="1338021" y="0"/>
                  </a:lnTo>
                  <a:cubicBezTo>
                    <a:pt x="1348415" y="0"/>
                    <a:pt x="1358383" y="4129"/>
                    <a:pt x="1365733" y="11479"/>
                  </a:cubicBezTo>
                  <a:cubicBezTo>
                    <a:pt x="1373083" y="18828"/>
                    <a:pt x="1377212" y="28797"/>
                    <a:pt x="1377212" y="39191"/>
                  </a:cubicBezTo>
                  <a:lnTo>
                    <a:pt x="1377212" y="848868"/>
                  </a:lnTo>
                  <a:cubicBezTo>
                    <a:pt x="1377212" y="859262"/>
                    <a:pt x="1373083" y="869231"/>
                    <a:pt x="1365733" y="876581"/>
                  </a:cubicBezTo>
                  <a:cubicBezTo>
                    <a:pt x="1358383" y="883930"/>
                    <a:pt x="1348415" y="888059"/>
                    <a:pt x="1338021" y="888059"/>
                  </a:cubicBezTo>
                  <a:lnTo>
                    <a:pt x="39191" y="888059"/>
                  </a:lnTo>
                  <a:cubicBezTo>
                    <a:pt x="28797" y="888059"/>
                    <a:pt x="18828" y="883930"/>
                    <a:pt x="11479" y="876581"/>
                  </a:cubicBezTo>
                  <a:cubicBezTo>
                    <a:pt x="4129" y="869231"/>
                    <a:pt x="0" y="859262"/>
                    <a:pt x="0" y="848868"/>
                  </a:cubicBezTo>
                  <a:lnTo>
                    <a:pt x="0" y="39191"/>
                  </a:lnTo>
                  <a:cubicBezTo>
                    <a:pt x="0" y="28797"/>
                    <a:pt x="4129" y="18828"/>
                    <a:pt x="11479" y="11479"/>
                  </a:cubicBezTo>
                  <a:cubicBezTo>
                    <a:pt x="18828" y="4129"/>
                    <a:pt x="28797" y="0"/>
                    <a:pt x="39191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304" r="0" b="-304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886066" y="1209675"/>
            <a:ext cx="5857875" cy="3854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831"/>
              </a:lnSpc>
            </a:pPr>
            <a:r>
              <a:rPr lang="en-US" b="true" sz="10923" spc="-327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สรุป</a:t>
            </a:r>
          </a:p>
          <a:p>
            <a:pPr algn="l" marL="0" indent="0" lvl="0">
              <a:lnSpc>
                <a:spcPts val="9831"/>
              </a:lnSpc>
            </a:pPr>
            <a:r>
              <a:rPr lang="en-US" b="true" sz="10923" spc="-327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ประเด็นสำคัญ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8221327" y="-571500"/>
            <a:ext cx="9037973" cy="5715000"/>
            <a:chOff x="0" y="0"/>
            <a:chExt cx="2380372" cy="150518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380372" cy="1505185"/>
            </a:xfrm>
            <a:custGeom>
              <a:avLst/>
              <a:gdLst/>
              <a:ahLst/>
              <a:cxnLst/>
              <a:rect r="r" b="b" t="t" l="l"/>
              <a:pathLst>
                <a:path h="1505185" w="2380372">
                  <a:moveTo>
                    <a:pt x="38547" y="0"/>
                  </a:moveTo>
                  <a:lnTo>
                    <a:pt x="2341825" y="0"/>
                  </a:lnTo>
                  <a:cubicBezTo>
                    <a:pt x="2363114" y="0"/>
                    <a:pt x="2380372" y="17258"/>
                    <a:pt x="2380372" y="38547"/>
                  </a:cubicBezTo>
                  <a:lnTo>
                    <a:pt x="2380372" y="1466638"/>
                  </a:lnTo>
                  <a:cubicBezTo>
                    <a:pt x="2380372" y="1487927"/>
                    <a:pt x="2363114" y="1505185"/>
                    <a:pt x="2341825" y="1505185"/>
                  </a:cubicBezTo>
                  <a:lnTo>
                    <a:pt x="38547" y="1505185"/>
                  </a:lnTo>
                  <a:cubicBezTo>
                    <a:pt x="17258" y="1505185"/>
                    <a:pt x="0" y="1487927"/>
                    <a:pt x="0" y="1466638"/>
                  </a:cubicBezTo>
                  <a:lnTo>
                    <a:pt x="0" y="38547"/>
                  </a:lnTo>
                  <a:cubicBezTo>
                    <a:pt x="0" y="17258"/>
                    <a:pt x="17258" y="0"/>
                    <a:pt x="38547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380372" cy="15432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571500" y="1028700"/>
            <a:ext cx="8363902" cy="8242903"/>
            <a:chOff x="0" y="0"/>
            <a:chExt cx="1295787" cy="127704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95787" cy="1277041"/>
            </a:xfrm>
            <a:custGeom>
              <a:avLst/>
              <a:gdLst/>
              <a:ahLst/>
              <a:cxnLst/>
              <a:rect r="r" b="b" t="t" l="l"/>
              <a:pathLst>
                <a:path h="1277041" w="1295787">
                  <a:moveTo>
                    <a:pt x="41654" y="0"/>
                  </a:moveTo>
                  <a:lnTo>
                    <a:pt x="1254134" y="0"/>
                  </a:lnTo>
                  <a:cubicBezTo>
                    <a:pt x="1277138" y="0"/>
                    <a:pt x="1295787" y="18649"/>
                    <a:pt x="1295787" y="41654"/>
                  </a:cubicBezTo>
                  <a:lnTo>
                    <a:pt x="1295787" y="1235388"/>
                  </a:lnTo>
                  <a:cubicBezTo>
                    <a:pt x="1295787" y="1258392"/>
                    <a:pt x="1277138" y="1277041"/>
                    <a:pt x="1254134" y="1277041"/>
                  </a:cubicBezTo>
                  <a:lnTo>
                    <a:pt x="41654" y="1277041"/>
                  </a:lnTo>
                  <a:cubicBezTo>
                    <a:pt x="18649" y="1277041"/>
                    <a:pt x="0" y="1258392"/>
                    <a:pt x="0" y="1235388"/>
                  </a:cubicBezTo>
                  <a:lnTo>
                    <a:pt x="0" y="41654"/>
                  </a:lnTo>
                  <a:cubicBezTo>
                    <a:pt x="0" y="18649"/>
                    <a:pt x="18649" y="0"/>
                    <a:pt x="41654" y="0"/>
                  </a:cubicBezTo>
                  <a:close/>
                </a:path>
              </a:pathLst>
            </a:custGeom>
            <a:blipFill>
              <a:blip r:embed="rId2"/>
              <a:stretch>
                <a:fillRect l="-27" t="0" r="-27" b="0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0401599" y="1247775"/>
            <a:ext cx="6286500" cy="1476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0792"/>
              </a:lnSpc>
            </a:pPr>
            <a:r>
              <a:rPr lang="en-US" b="true" sz="11991" spc="-359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ก้าวต่อไป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92827" y="5818774"/>
            <a:ext cx="2286000" cy="45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77"/>
              </a:lnSpc>
            </a:pPr>
            <a:r>
              <a:rPr lang="en-US" b="true" sz="2698" spc="-80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เริ่มต้นทันที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026689" y="5818774"/>
            <a:ext cx="2286000" cy="4553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777"/>
              </a:lnSpc>
            </a:pPr>
            <a:r>
              <a:rPr lang="en-US" b="true" sz="2698" spc="-80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พัฒนาต่อเนื่อง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792827" y="6464617"/>
            <a:ext cx="3661410" cy="2209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→ เริ่มสร้างเครือข่ายและเรียนรู้ระบบสเกาต์</a:t>
            </a:r>
          </a:p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→ ลงเรียนและเตรียมสอบใบอนุญาต FIFA</a:t>
            </a:r>
          </a:p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→ เข้าชมการแข่งขันสม่ำเสมอ</a:t>
            </a:r>
          </a:p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→ มุ่งเน้นพัฒนาทักษะการเจรจา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792827" y="3602328"/>
            <a:ext cx="7895273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เส้นทางสู่การเป็นเอเยนต์กีฬามืออาชีพไม่ได้เริ่มจากใบอนุญาต แต่เริ่มจากการลงมือทำ สร้างเครือข่าย และพัฒนาตัวเองอย่างต่อเนื่อง ตั้งเป้าหมายให้ชัดเจนและอย่ายอมแพ้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26689" y="6464617"/>
            <a:ext cx="3661410" cy="2524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→ บริหารความสัมพันธ์กับนักกีฬาและโค้ช</a:t>
            </a:r>
          </a:p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→ มอบคุณค่าก่อนขอผลตอบแทน</a:t>
            </a:r>
          </a:p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→ หมั่นติดตามและให้การสนับสนุน</a:t>
            </a:r>
          </a:p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162C41"/>
                </a:solidFill>
                <a:latin typeface="Aileron"/>
                <a:ea typeface="Aileron"/>
                <a:cs typeface="Aileron"/>
                <a:sym typeface="Aileron"/>
              </a:rPr>
              <a:t>→ ตั้งเป้าหมายระยะยาวและไม่ยอมแพ้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895350" y="6457950"/>
            <a:ext cx="8286750" cy="2838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792"/>
              </a:lnSpc>
            </a:pPr>
            <a:r>
              <a:rPr lang="en-US" b="true" sz="11991" spc="-359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คำถาม</a:t>
            </a:r>
          </a:p>
          <a:p>
            <a:pPr algn="l" marL="0" indent="0" lvl="0">
              <a:lnSpc>
                <a:spcPts val="10792"/>
              </a:lnSpc>
            </a:pPr>
            <a:r>
              <a:rPr lang="en-US" b="true" sz="11991" spc="-359">
                <a:solidFill>
                  <a:srgbClr val="162C41"/>
                </a:solidFill>
                <a:latin typeface="Aileron Bold"/>
                <a:ea typeface="Aileron Bold"/>
                <a:cs typeface="Aileron Bold"/>
                <a:sym typeface="Aileron Bold"/>
              </a:rPr>
              <a:t>&amp; คำตอบ</a:t>
            </a:r>
          </a:p>
        </p:txBody>
      </p:sp>
      <p:grpSp>
        <p:nvGrpSpPr>
          <p:cNvPr name="Group 3" id="3"/>
          <p:cNvGrpSpPr/>
          <p:nvPr/>
        </p:nvGrpSpPr>
        <p:grpSpPr>
          <a:xfrm rot="0">
            <a:off x="-571500" y="1028700"/>
            <a:ext cx="5696903" cy="4800600"/>
            <a:chOff x="0" y="0"/>
            <a:chExt cx="378861" cy="31925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78861" cy="319254"/>
            </a:xfrm>
            <a:custGeom>
              <a:avLst/>
              <a:gdLst/>
              <a:ahLst/>
              <a:cxnLst/>
              <a:rect r="r" b="b" t="t" l="l"/>
              <a:pathLst>
                <a:path h="319254" w="378861">
                  <a:moveTo>
                    <a:pt x="61154" y="0"/>
                  </a:moveTo>
                  <a:lnTo>
                    <a:pt x="317708" y="0"/>
                  </a:lnTo>
                  <a:cubicBezTo>
                    <a:pt x="351482" y="0"/>
                    <a:pt x="378861" y="27379"/>
                    <a:pt x="378861" y="61154"/>
                  </a:cubicBezTo>
                  <a:lnTo>
                    <a:pt x="378861" y="258101"/>
                  </a:lnTo>
                  <a:cubicBezTo>
                    <a:pt x="378861" y="291875"/>
                    <a:pt x="351482" y="319254"/>
                    <a:pt x="317708" y="319254"/>
                  </a:cubicBezTo>
                  <a:lnTo>
                    <a:pt x="61154" y="319254"/>
                  </a:lnTo>
                  <a:cubicBezTo>
                    <a:pt x="27379" y="319254"/>
                    <a:pt x="0" y="291875"/>
                    <a:pt x="0" y="258101"/>
                  </a:cubicBezTo>
                  <a:lnTo>
                    <a:pt x="0" y="61154"/>
                  </a:lnTo>
                  <a:cubicBezTo>
                    <a:pt x="0" y="27379"/>
                    <a:pt x="27379" y="0"/>
                    <a:pt x="61154" y="0"/>
                  </a:cubicBezTo>
                  <a:close/>
                </a:path>
              </a:pathLst>
            </a:custGeom>
            <a:blipFill>
              <a:blip r:embed="rId2"/>
              <a:stretch>
                <a:fillRect l="-9" t="0" r="-9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13163021" y="1028700"/>
            <a:ext cx="5696903" cy="4800600"/>
            <a:chOff x="0" y="0"/>
            <a:chExt cx="378861" cy="31925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378861" cy="319254"/>
            </a:xfrm>
            <a:custGeom>
              <a:avLst/>
              <a:gdLst/>
              <a:ahLst/>
              <a:cxnLst/>
              <a:rect r="r" b="b" t="t" l="l"/>
              <a:pathLst>
                <a:path h="319254" w="378861">
                  <a:moveTo>
                    <a:pt x="61154" y="0"/>
                  </a:moveTo>
                  <a:lnTo>
                    <a:pt x="317708" y="0"/>
                  </a:lnTo>
                  <a:cubicBezTo>
                    <a:pt x="351482" y="0"/>
                    <a:pt x="378861" y="27379"/>
                    <a:pt x="378861" y="61154"/>
                  </a:cubicBezTo>
                  <a:lnTo>
                    <a:pt x="378861" y="258101"/>
                  </a:lnTo>
                  <a:cubicBezTo>
                    <a:pt x="378861" y="291875"/>
                    <a:pt x="351482" y="319254"/>
                    <a:pt x="317708" y="319254"/>
                  </a:cubicBezTo>
                  <a:lnTo>
                    <a:pt x="61154" y="319254"/>
                  </a:lnTo>
                  <a:cubicBezTo>
                    <a:pt x="27379" y="319254"/>
                    <a:pt x="0" y="291875"/>
                    <a:pt x="0" y="258101"/>
                  </a:cubicBezTo>
                  <a:lnTo>
                    <a:pt x="0" y="61154"/>
                  </a:lnTo>
                  <a:cubicBezTo>
                    <a:pt x="0" y="27379"/>
                    <a:pt x="27379" y="0"/>
                    <a:pt x="61154" y="0"/>
                  </a:cubicBezTo>
                  <a:close/>
                </a:path>
              </a:pathLst>
            </a:custGeom>
            <a:blipFill>
              <a:blip r:embed="rId3"/>
              <a:stretch>
                <a:fillRect l="-9" t="0" r="-9" b="0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5553604" y="-571500"/>
            <a:ext cx="7180792" cy="6400800"/>
            <a:chOff x="0" y="0"/>
            <a:chExt cx="786734" cy="70127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86734" cy="701278"/>
            </a:xfrm>
            <a:custGeom>
              <a:avLst/>
              <a:gdLst/>
              <a:ahLst/>
              <a:cxnLst/>
              <a:rect r="r" b="b" t="t" l="l"/>
              <a:pathLst>
                <a:path h="701278" w="786734">
                  <a:moveTo>
                    <a:pt x="48516" y="0"/>
                  </a:moveTo>
                  <a:lnTo>
                    <a:pt x="738218" y="0"/>
                  </a:lnTo>
                  <a:cubicBezTo>
                    <a:pt x="765013" y="0"/>
                    <a:pt x="786734" y="21722"/>
                    <a:pt x="786734" y="48516"/>
                  </a:cubicBezTo>
                  <a:lnTo>
                    <a:pt x="786734" y="652761"/>
                  </a:lnTo>
                  <a:cubicBezTo>
                    <a:pt x="786734" y="679556"/>
                    <a:pt x="765013" y="701278"/>
                    <a:pt x="738218" y="701278"/>
                  </a:cubicBezTo>
                  <a:lnTo>
                    <a:pt x="48516" y="701278"/>
                  </a:lnTo>
                  <a:cubicBezTo>
                    <a:pt x="35649" y="701278"/>
                    <a:pt x="23309" y="696166"/>
                    <a:pt x="14210" y="687068"/>
                  </a:cubicBezTo>
                  <a:cubicBezTo>
                    <a:pt x="5112" y="677969"/>
                    <a:pt x="0" y="665629"/>
                    <a:pt x="0" y="652761"/>
                  </a:cubicBezTo>
                  <a:lnTo>
                    <a:pt x="0" y="48516"/>
                  </a:lnTo>
                  <a:cubicBezTo>
                    <a:pt x="0" y="21722"/>
                    <a:pt x="21722" y="0"/>
                    <a:pt x="48516" y="0"/>
                  </a:cubicBezTo>
                  <a:close/>
                </a:path>
              </a:pathLst>
            </a:custGeom>
            <a:blipFill>
              <a:blip r:embed="rId4"/>
              <a:stretch>
                <a:fillRect l="-77" t="0" r="-77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9852720" y="6257925"/>
            <a:ext cx="9040178" cy="3000375"/>
            <a:chOff x="0" y="0"/>
            <a:chExt cx="2380952" cy="79022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380952" cy="790222"/>
            </a:xfrm>
            <a:custGeom>
              <a:avLst/>
              <a:gdLst/>
              <a:ahLst/>
              <a:cxnLst/>
              <a:rect r="r" b="b" t="t" l="l"/>
              <a:pathLst>
                <a:path h="790222" w="2380952">
                  <a:moveTo>
                    <a:pt x="38538" y="0"/>
                  </a:moveTo>
                  <a:lnTo>
                    <a:pt x="2342415" y="0"/>
                  </a:lnTo>
                  <a:cubicBezTo>
                    <a:pt x="2352635" y="0"/>
                    <a:pt x="2362438" y="4060"/>
                    <a:pt x="2369665" y="11287"/>
                  </a:cubicBezTo>
                  <a:cubicBezTo>
                    <a:pt x="2376892" y="18515"/>
                    <a:pt x="2380952" y="28317"/>
                    <a:pt x="2380952" y="38538"/>
                  </a:cubicBezTo>
                  <a:lnTo>
                    <a:pt x="2380952" y="751685"/>
                  </a:lnTo>
                  <a:cubicBezTo>
                    <a:pt x="2380952" y="772968"/>
                    <a:pt x="2363698" y="790222"/>
                    <a:pt x="2342415" y="790222"/>
                  </a:cubicBezTo>
                  <a:lnTo>
                    <a:pt x="38538" y="790222"/>
                  </a:lnTo>
                  <a:cubicBezTo>
                    <a:pt x="28317" y="790222"/>
                    <a:pt x="18515" y="786162"/>
                    <a:pt x="11287" y="778935"/>
                  </a:cubicBezTo>
                  <a:cubicBezTo>
                    <a:pt x="4060" y="771708"/>
                    <a:pt x="0" y="761905"/>
                    <a:pt x="0" y="751685"/>
                  </a:cubicBezTo>
                  <a:lnTo>
                    <a:pt x="0" y="38538"/>
                  </a:lnTo>
                  <a:cubicBezTo>
                    <a:pt x="0" y="28317"/>
                    <a:pt x="4060" y="18515"/>
                    <a:pt x="11287" y="11287"/>
                  </a:cubicBezTo>
                  <a:cubicBezTo>
                    <a:pt x="18515" y="4060"/>
                    <a:pt x="28317" y="0"/>
                    <a:pt x="38538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2380952" cy="82832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2" id="12"/>
          <p:cNvSpPr txBox="true"/>
          <p:nvPr/>
        </p:nvSpPr>
        <p:spPr>
          <a:xfrm rot="0">
            <a:off x="10427845" y="6805613"/>
            <a:ext cx="6831455" cy="952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ขอบคุณครับ/ค่ะ ที่รับฟังการนำเสนอ</a:t>
            </a:r>
          </a:p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พร้อมตอบทุกคำถามและแลกเปลี่ยนความคิดเห็น</a:t>
            </a:r>
          </a:p>
          <a:p>
            <a:pPr algn="just" marL="0" indent="0" lvl="0">
              <a:lnSpc>
                <a:spcPts val="2520"/>
              </a:lnSpc>
            </a:pPr>
            <a:r>
              <a:rPr lang="en-US" sz="2100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ยินดีรับฟังทุกข้อสงสัยของท่าน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6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-571500"/>
            <a:ext cx="16230600" cy="4000500"/>
            <a:chOff x="0" y="0"/>
            <a:chExt cx="4274726" cy="105363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274726" cy="1053630"/>
            </a:xfrm>
            <a:custGeom>
              <a:avLst/>
              <a:gdLst/>
              <a:ahLst/>
              <a:cxnLst/>
              <a:rect r="r" b="b" t="t" l="l"/>
              <a:pathLst>
                <a:path h="1053630" w="4274726">
                  <a:moveTo>
                    <a:pt x="21465" y="0"/>
                  </a:moveTo>
                  <a:lnTo>
                    <a:pt x="4253261" y="0"/>
                  </a:lnTo>
                  <a:cubicBezTo>
                    <a:pt x="4265116" y="0"/>
                    <a:pt x="4274726" y="9610"/>
                    <a:pt x="4274726" y="21465"/>
                  </a:cubicBezTo>
                  <a:lnTo>
                    <a:pt x="4274726" y="1032165"/>
                  </a:lnTo>
                  <a:cubicBezTo>
                    <a:pt x="4274726" y="1044020"/>
                    <a:pt x="4265116" y="1053630"/>
                    <a:pt x="4253261" y="1053630"/>
                  </a:cubicBezTo>
                  <a:lnTo>
                    <a:pt x="21465" y="1053630"/>
                  </a:lnTo>
                  <a:cubicBezTo>
                    <a:pt x="9610" y="1053630"/>
                    <a:pt x="0" y="1044020"/>
                    <a:pt x="0" y="1032165"/>
                  </a:cubicBezTo>
                  <a:lnTo>
                    <a:pt x="0" y="21465"/>
                  </a:lnTo>
                  <a:cubicBezTo>
                    <a:pt x="0" y="9610"/>
                    <a:pt x="9610" y="0"/>
                    <a:pt x="21465" y="0"/>
                  </a:cubicBezTo>
                  <a:close/>
                </a:path>
              </a:pathLst>
            </a:custGeom>
            <a:solidFill>
              <a:srgbClr val="162C41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4274726" cy="10917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 marL="0" indent="0" lvl="0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3861435"/>
            <a:ext cx="16230600" cy="6997065"/>
            <a:chOff x="0" y="0"/>
            <a:chExt cx="2514545" cy="108402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514545" cy="1084029"/>
            </a:xfrm>
            <a:custGeom>
              <a:avLst/>
              <a:gdLst/>
              <a:ahLst/>
              <a:cxnLst/>
              <a:rect r="r" b="b" t="t" l="l"/>
              <a:pathLst>
                <a:path h="1084029" w="2514545">
                  <a:moveTo>
                    <a:pt x="21465" y="0"/>
                  </a:moveTo>
                  <a:lnTo>
                    <a:pt x="2493080" y="0"/>
                  </a:lnTo>
                  <a:cubicBezTo>
                    <a:pt x="2504935" y="0"/>
                    <a:pt x="2514545" y="9610"/>
                    <a:pt x="2514545" y="21465"/>
                  </a:cubicBezTo>
                  <a:lnTo>
                    <a:pt x="2514545" y="1062564"/>
                  </a:lnTo>
                  <a:cubicBezTo>
                    <a:pt x="2514545" y="1074418"/>
                    <a:pt x="2504935" y="1084029"/>
                    <a:pt x="2493080" y="1084029"/>
                  </a:cubicBezTo>
                  <a:lnTo>
                    <a:pt x="21465" y="1084029"/>
                  </a:lnTo>
                  <a:cubicBezTo>
                    <a:pt x="9610" y="1084029"/>
                    <a:pt x="0" y="1074418"/>
                    <a:pt x="0" y="1062564"/>
                  </a:cubicBezTo>
                  <a:lnTo>
                    <a:pt x="0" y="21465"/>
                  </a:lnTo>
                  <a:cubicBezTo>
                    <a:pt x="0" y="9610"/>
                    <a:pt x="9610" y="0"/>
                    <a:pt x="21465" y="0"/>
                  </a:cubicBezTo>
                  <a:close/>
                </a:path>
              </a:pathLst>
            </a:custGeom>
            <a:blipFill>
              <a:blip r:embed="rId2"/>
              <a:stretch>
                <a:fillRect l="0" t="-306" r="0" b="-306"/>
              </a:stretch>
            </a:blipFill>
          </p:spPr>
        </p:sp>
      </p:grpSp>
      <p:sp>
        <p:nvSpPr>
          <p:cNvPr name="TextBox 7" id="7"/>
          <p:cNvSpPr txBox="true"/>
          <p:nvPr/>
        </p:nvSpPr>
        <p:spPr>
          <a:xfrm rot="0">
            <a:off x="1438275" y="561975"/>
            <a:ext cx="9429750" cy="19910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6258"/>
              </a:lnSpc>
            </a:pPr>
            <a:r>
              <a:rPr lang="en-US" b="true" sz="11613" spc="-348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ขอบคุณ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3687425" y="952500"/>
            <a:ext cx="3000375" cy="62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5036"/>
              </a:lnSpc>
            </a:pPr>
            <a:r>
              <a:rPr lang="en-US" b="true" sz="3597" spc="-107">
                <a:solidFill>
                  <a:srgbClr val="CFE5EC"/>
                </a:solidFill>
                <a:latin typeface="Aileron Bold"/>
                <a:ea typeface="Aileron Bold"/>
                <a:cs typeface="Aileron Bold"/>
                <a:sym typeface="Aileron Bold"/>
              </a:rPr>
              <a:t>ติดต่อสอบถาม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3687425" y="1795463"/>
            <a:ext cx="2945880" cy="323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518"/>
              </a:lnSpc>
            </a:pPr>
            <a:r>
              <a:rPr lang="en-US" sz="2098">
                <a:solidFill>
                  <a:srgbClr val="CFE5EC"/>
                </a:solidFill>
                <a:latin typeface="Aileron"/>
                <a:ea typeface="Aileron"/>
                <a:cs typeface="Aileron"/>
                <a:sym typeface="Aileron"/>
              </a:rPr>
              <a:t>Parinya.kw@ssru.ac.th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DAHP_9SIuhY</dc:identifier>
  <dcterms:modified xsi:type="dcterms:W3CDTF">2011-08-01T06:04:30Z</dcterms:modified>
  <cp:revision>1</cp:revision>
  <dc:title>เอเยนต์กีฬา: แนวทางสไลด์</dc:title>
</cp:coreProperties>
</file>