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8229600"/>
  <p:notesSz cx="8229600" cy="14630400"/>
  <p:embeddedFontLst>
    <p:embeddedFont>
      <p:font typeface="Red Hat Text" panose="020B0604020202020204" charset="0"/>
      <p:regular r:id="rId11"/>
    </p:embeddedFont>
    <p:embeddedFont>
      <p:font typeface="Roboto Bold" panose="02000000000000000000" pitchFamily="2" charset="0"/>
      <p:bold r:id="rId12"/>
    </p:embeddedFont>
    <p:embeddedFont>
      <p:font typeface="Roboto Light" panose="02000000000000000000" pitchFamily="2" charset="0"/>
      <p:regular r:id="rId13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7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994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853684"/>
            <a:ext cx="7468553" cy="1943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650"/>
              </a:lnSpc>
              <a:buNone/>
            </a:pPr>
            <a:r>
              <a:rPr lang="en-US" sz="61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พัฒนาการทั้ง 4 ด้าน ของเด็กปฐมวัย</a:t>
            </a:r>
            <a:endParaRPr lang="en-US" sz="6100" dirty="0"/>
          </a:p>
        </p:txBody>
      </p:sp>
      <p:sp>
        <p:nvSpPr>
          <p:cNvPr id="4" name="Text 1"/>
          <p:cNvSpPr/>
          <p:nvPr/>
        </p:nvSpPr>
        <p:spPr>
          <a:xfrm>
            <a:off x="6324124" y="4155757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พัฒนาการเด็กปฐมวัยเป็นช่วงเวลาสำคัญของการเรียนรู้และเติบโต เด็กในช่วงวัยนี้มีพัฒนาการใน 4 ด้านหลัก ได้แก่ ด้านร่างกาย ด้านอารมณ์และสังคม ด้านสติปัญญา และด้านภาษา การเข้าใจพัฒนาการทั้ง 4 ด้านนี้จะช่วยให้ผู้ปกครองและครูสามารถส่งเสริมและสนับสนุนการเติบโตของเด็กได้อย่างมีประสิทธิภาพ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6324124" y="5974913"/>
            <a:ext cx="382905" cy="382905"/>
          </a:xfrm>
          <a:prstGeom prst="roundRect">
            <a:avLst>
              <a:gd name="adj" fmla="val 2387820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744" y="5982533"/>
            <a:ext cx="367665" cy="36766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826687" y="5957054"/>
            <a:ext cx="2516981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50" b="1" dirty="0">
                <a:solidFill>
                  <a:srgbClr val="3B3535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by นันทิยา น้อยจันทร์</a:t>
            </a:r>
            <a:endParaRPr lang="en-US" sz="2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1724" y="539353"/>
            <a:ext cx="4607243" cy="5759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พัฒนาการด้านร่างกาย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6391989" y="1408867"/>
            <a:ext cx="22860" cy="6281261"/>
          </a:xfrm>
          <a:prstGeom prst="roundRect">
            <a:avLst>
              <a:gd name="adj" fmla="val 128484"/>
            </a:avLst>
          </a:prstGeom>
          <a:solidFill>
            <a:srgbClr val="D9CECE"/>
          </a:solidFill>
          <a:ln/>
        </p:spPr>
      </p:sp>
      <p:sp>
        <p:nvSpPr>
          <p:cNvPr id="5" name="Shape 2"/>
          <p:cNvSpPr/>
          <p:nvPr/>
        </p:nvSpPr>
        <p:spPr>
          <a:xfrm>
            <a:off x="6589395" y="1837968"/>
            <a:ext cx="587335" cy="22860"/>
          </a:xfrm>
          <a:prstGeom prst="roundRect">
            <a:avLst>
              <a:gd name="adj" fmla="val 128484"/>
            </a:avLst>
          </a:prstGeom>
          <a:solidFill>
            <a:srgbClr val="D9CECE"/>
          </a:solidFill>
          <a:ln/>
        </p:spPr>
      </p:sp>
      <p:sp>
        <p:nvSpPr>
          <p:cNvPr id="6" name="Shape 3"/>
          <p:cNvSpPr/>
          <p:nvPr/>
        </p:nvSpPr>
        <p:spPr>
          <a:xfrm>
            <a:off x="6171724" y="1629132"/>
            <a:ext cx="440531" cy="440531"/>
          </a:xfrm>
          <a:prstGeom prst="roundRect">
            <a:avLst>
              <a:gd name="adj" fmla="val 6667"/>
            </a:avLst>
          </a:prstGeom>
          <a:solidFill>
            <a:srgbClr val="F3E8E8"/>
          </a:solidFill>
          <a:ln/>
        </p:spPr>
      </p:sp>
      <p:sp>
        <p:nvSpPr>
          <p:cNvPr id="7" name="Text 4"/>
          <p:cNvSpPr/>
          <p:nvPr/>
        </p:nvSpPr>
        <p:spPr>
          <a:xfrm>
            <a:off x="6253817" y="1676638"/>
            <a:ext cx="276344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endParaRPr lang="en-US" sz="2150" dirty="0"/>
          </a:p>
        </p:txBody>
      </p:sp>
      <p:sp>
        <p:nvSpPr>
          <p:cNvPr id="8" name="Text 5"/>
          <p:cNvSpPr/>
          <p:nvPr/>
        </p:nvSpPr>
        <p:spPr>
          <a:xfrm>
            <a:off x="7371040" y="1604605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การเคลื่อนไหว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7371040" y="2009894"/>
            <a:ext cx="6574036" cy="626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เด็กเล็กจะเริ่มต้นด้วยการคลาน ก่อนจะเดินได้ และค่อยๆ พัฒนาไปสู่การวิ่ง กระโดด ปีนป่าย และใช้กล้ามเนื้อมัดเล็กได้มากขึ้น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589395" y="3457218"/>
            <a:ext cx="587335" cy="22860"/>
          </a:xfrm>
          <a:prstGeom prst="roundRect">
            <a:avLst>
              <a:gd name="adj" fmla="val 128484"/>
            </a:avLst>
          </a:prstGeom>
          <a:solidFill>
            <a:srgbClr val="D9CECE"/>
          </a:solidFill>
          <a:ln/>
        </p:spPr>
      </p:sp>
      <p:sp>
        <p:nvSpPr>
          <p:cNvPr id="11" name="Shape 8"/>
          <p:cNvSpPr/>
          <p:nvPr/>
        </p:nvSpPr>
        <p:spPr>
          <a:xfrm>
            <a:off x="6171724" y="3248382"/>
            <a:ext cx="440531" cy="440531"/>
          </a:xfrm>
          <a:prstGeom prst="roundRect">
            <a:avLst>
              <a:gd name="adj" fmla="val 6667"/>
            </a:avLst>
          </a:prstGeom>
          <a:solidFill>
            <a:srgbClr val="F3E8E8"/>
          </a:solidFill>
          <a:ln/>
        </p:spPr>
      </p:sp>
      <p:sp>
        <p:nvSpPr>
          <p:cNvPr id="12" name="Text 9"/>
          <p:cNvSpPr/>
          <p:nvPr/>
        </p:nvSpPr>
        <p:spPr>
          <a:xfrm>
            <a:off x="6253817" y="3295888"/>
            <a:ext cx="276344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</a:t>
            </a:r>
            <a:endParaRPr lang="en-US" sz="2150" dirty="0"/>
          </a:p>
        </p:txBody>
      </p:sp>
      <p:sp>
        <p:nvSpPr>
          <p:cNvPr id="13" name="Text 10"/>
          <p:cNvSpPr/>
          <p:nvPr/>
        </p:nvSpPr>
        <p:spPr>
          <a:xfrm>
            <a:off x="7371040" y="3223855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การควบคุมร่างกาย</a:t>
            </a:r>
            <a:endParaRPr lang="en-US" sz="1800" dirty="0"/>
          </a:p>
        </p:txBody>
      </p:sp>
      <p:sp>
        <p:nvSpPr>
          <p:cNvPr id="14" name="Text 11"/>
          <p:cNvSpPr/>
          <p:nvPr/>
        </p:nvSpPr>
        <p:spPr>
          <a:xfrm>
            <a:off x="7371040" y="3629144"/>
            <a:ext cx="6574036" cy="626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เด็กจะเรียนรู้ที่จะควบคุมร่างกายได้มากขึ้น เช่น การทรงตัว การประสานงานระหว่างมือกับตา และการใช้มือและนิ้วได้อย่างคล่องแคล่ว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6589395" y="5076468"/>
            <a:ext cx="587335" cy="22860"/>
          </a:xfrm>
          <a:prstGeom prst="roundRect">
            <a:avLst>
              <a:gd name="adj" fmla="val 128484"/>
            </a:avLst>
          </a:prstGeom>
          <a:solidFill>
            <a:srgbClr val="D9CECE"/>
          </a:solidFill>
          <a:ln/>
        </p:spPr>
      </p:sp>
      <p:sp>
        <p:nvSpPr>
          <p:cNvPr id="16" name="Shape 13"/>
          <p:cNvSpPr/>
          <p:nvPr/>
        </p:nvSpPr>
        <p:spPr>
          <a:xfrm>
            <a:off x="6171724" y="4867632"/>
            <a:ext cx="440531" cy="440531"/>
          </a:xfrm>
          <a:prstGeom prst="roundRect">
            <a:avLst>
              <a:gd name="adj" fmla="val 6667"/>
            </a:avLst>
          </a:prstGeom>
          <a:solidFill>
            <a:srgbClr val="F3E8E8"/>
          </a:solidFill>
          <a:ln/>
        </p:spPr>
      </p:sp>
      <p:sp>
        <p:nvSpPr>
          <p:cNvPr id="17" name="Text 14"/>
          <p:cNvSpPr/>
          <p:nvPr/>
        </p:nvSpPr>
        <p:spPr>
          <a:xfrm>
            <a:off x="6253817" y="4915138"/>
            <a:ext cx="276344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</a:t>
            </a:r>
            <a:endParaRPr lang="en-US" sz="2150" dirty="0"/>
          </a:p>
        </p:txBody>
      </p:sp>
      <p:sp>
        <p:nvSpPr>
          <p:cNvPr id="18" name="Text 15"/>
          <p:cNvSpPr/>
          <p:nvPr/>
        </p:nvSpPr>
        <p:spPr>
          <a:xfrm>
            <a:off x="7371040" y="4843105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การรับประทานอาหาร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7371040" y="5248394"/>
            <a:ext cx="6574036" cy="626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เด็กจะสามารถรับประทานอาหารได้ด้วยตัวเองมากขึ้น และเริ่มต้นเรียนรู้เกี่ยวกับอาหารและโภชนาการ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589395" y="6695718"/>
            <a:ext cx="587335" cy="22860"/>
          </a:xfrm>
          <a:prstGeom prst="roundRect">
            <a:avLst>
              <a:gd name="adj" fmla="val 128484"/>
            </a:avLst>
          </a:prstGeom>
          <a:solidFill>
            <a:srgbClr val="D9CECE"/>
          </a:solidFill>
          <a:ln/>
        </p:spPr>
      </p:sp>
      <p:sp>
        <p:nvSpPr>
          <p:cNvPr id="21" name="Shape 18"/>
          <p:cNvSpPr/>
          <p:nvPr/>
        </p:nvSpPr>
        <p:spPr>
          <a:xfrm>
            <a:off x="6171724" y="6486882"/>
            <a:ext cx="440531" cy="440531"/>
          </a:xfrm>
          <a:prstGeom prst="roundRect">
            <a:avLst>
              <a:gd name="adj" fmla="val 6667"/>
            </a:avLst>
          </a:prstGeom>
          <a:solidFill>
            <a:srgbClr val="F3E8E8"/>
          </a:solidFill>
          <a:ln/>
        </p:spPr>
      </p:sp>
      <p:sp>
        <p:nvSpPr>
          <p:cNvPr id="22" name="Text 19"/>
          <p:cNvSpPr/>
          <p:nvPr/>
        </p:nvSpPr>
        <p:spPr>
          <a:xfrm>
            <a:off x="6253817" y="6534388"/>
            <a:ext cx="276344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4</a:t>
            </a:r>
            <a:endParaRPr lang="en-US" sz="2150" dirty="0"/>
          </a:p>
        </p:txBody>
      </p:sp>
      <p:sp>
        <p:nvSpPr>
          <p:cNvPr id="23" name="Text 20"/>
          <p:cNvSpPr/>
          <p:nvPr/>
        </p:nvSpPr>
        <p:spPr>
          <a:xfrm>
            <a:off x="7371040" y="6462355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การดูแลตัวเอง</a:t>
            </a:r>
            <a:endParaRPr lang="en-US" sz="1800" dirty="0"/>
          </a:p>
        </p:txBody>
      </p:sp>
      <p:sp>
        <p:nvSpPr>
          <p:cNvPr id="24" name="Text 21"/>
          <p:cNvSpPr/>
          <p:nvPr/>
        </p:nvSpPr>
        <p:spPr>
          <a:xfrm>
            <a:off x="7371040" y="6867644"/>
            <a:ext cx="6574036" cy="626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เด็กจะเรียนรู้ที่จะดูแลตัวเองมากขึ้น เช่น การแต่งตัว การอาบน้ำ การแปรงฟัน และการใช้ห้องน้ำ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166813"/>
            <a:ext cx="706266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พัฒนาการด้านอารมณ์และสังคม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2499003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937974" y="2556986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615559" y="249900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ความรักและความผูกพัน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615559" y="2994541"/>
            <a:ext cx="283678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เด็กเล็กจะสร้างความผูกพันกับผู้ปกครองและครู และเรียนรู้ที่จะแสดงความรักและความห่วงใยต่อผู้อื่น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4691658" y="2499003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9" name="Text 6"/>
          <p:cNvSpPr/>
          <p:nvPr/>
        </p:nvSpPr>
        <p:spPr>
          <a:xfrm>
            <a:off x="4791908" y="2556986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69493" y="249900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ความรู้สึก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69493" y="2994541"/>
            <a:ext cx="283678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เด็กจะเริ่มต้นเรียนรู้ที่จะรับรู้และแสดงออกถึงความรู้สึกต่างๆ เช่น ความสุข ความเศร้า ความโกรธ ความกลัว</a:t>
            </a:r>
            <a:endParaRPr lang="en-US" sz="1850" dirty="0"/>
          </a:p>
        </p:txBody>
      </p:sp>
      <p:sp>
        <p:nvSpPr>
          <p:cNvPr id="12" name="Shape 9"/>
          <p:cNvSpPr/>
          <p:nvPr/>
        </p:nvSpPr>
        <p:spPr>
          <a:xfrm>
            <a:off x="837724" y="5035153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13" name="Text 10"/>
          <p:cNvSpPr/>
          <p:nvPr/>
        </p:nvSpPr>
        <p:spPr>
          <a:xfrm>
            <a:off x="937974" y="5093137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615559" y="50351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การมีปฏิสัมพันธ์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615559" y="5530691"/>
            <a:ext cx="283678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เด็กจะเรียนรู้ที่จะมีปฏิสัมพันธ์กับผู้อื่นอย่างเหมาะสม ทั้งในด้านการสื่อสารและการเล่นร่วมกัน</a:t>
            </a:r>
            <a:endParaRPr lang="en-US" sz="1850" dirty="0"/>
          </a:p>
        </p:txBody>
      </p:sp>
      <p:sp>
        <p:nvSpPr>
          <p:cNvPr id="16" name="Shape 13"/>
          <p:cNvSpPr/>
          <p:nvPr/>
        </p:nvSpPr>
        <p:spPr>
          <a:xfrm>
            <a:off x="4691658" y="5035153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17" name="Text 14"/>
          <p:cNvSpPr/>
          <p:nvPr/>
        </p:nvSpPr>
        <p:spPr>
          <a:xfrm>
            <a:off x="4791908" y="5093137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4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5469493" y="50351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การอยู่ร่วมกัน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5469493" y="5530691"/>
            <a:ext cx="283678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เด็กจะเรียนรู้ที่จะอยู่ร่วมกันในสังคมอย่างสงบสุข มีน้ำใจ และเคารพสิทธิ์ของผู้อื่น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504355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พัฒนาการด้านสติปัญญา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80666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การคิด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397925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เด็กเล็กจะเริ่มต้นเรียนรู้ที่จะคิดวิเคราะห์ แก้ปัญหา และตัดสินใจ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379357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เด็กจะเริ่มต้นเรียนรู้เกี่ยวกับสิ่งรอบตัวผ่านการสังเกต การทดลอง และการตั้งคำถาม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5360789"/>
            <a:ext cx="3928586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เด็กจะเรียนรู้ที่จะจำแนกประเภท สร้างความสัมพันธ์ระหว่างสิ่งต่างๆ และคิดเชิงนามธรรม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5357813" y="280666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การแก้ปัญหา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357813" y="3397925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เด็กเล็กจะเริ่มต้นเรียนรู้ที่จะแก้ปัญหาอย่างสร้างสรรค์และมีประสิทธิภาพ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5357813" y="4379357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เด็กจะเรียนรู้ที่จะคิดเชิงตรรกะและหาทางออกจากสถานการณ์ที่ท้าทาย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5357813" y="5360789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เด็กจะเริ่มต้นเรียนรู้ที่จะใช้เหตุผลและวิเคราะห์ข้อมูล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9877901" y="280666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ความจำ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9877901" y="3397925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เด็กเล็กจะมีความจำสั้น แต่จะเริ่มต้นเรียนรู้ที่จะจำสิ่งต่างๆ ได้นานขึ้น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9877901" y="4379357"/>
            <a:ext cx="39285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เด็กจะเรียนรู้ที่จะจดจำชื่อ สถานที่ เหตุการณ์ และข้อมูลต่างๆ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9877901" y="5360789"/>
            <a:ext cx="3928586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เด็กจะเรียนรู้ที่จะนำความรู้และประสบการณ์ที่ผ่านมาไปประยุกต์ใช้ในชีวิตประจำวัน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155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316" y="2702838"/>
            <a:ext cx="4170402" cy="5212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พัฒนาการด้านภาษา</a:t>
            </a:r>
            <a:endParaRPr lang="en-US" sz="32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16" y="3489960"/>
            <a:ext cx="886182" cy="106346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72364" y="3667125"/>
            <a:ext cx="2085142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การฟัง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772364" y="4033957"/>
            <a:ext cx="12237720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เด็กเล็กจะเรียนรู้ที่จะฟังและเข้าใจภาษา</a:t>
            </a:r>
            <a:endParaRPr lang="en-US" sz="13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316" y="4553426"/>
            <a:ext cx="886182" cy="106346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72364" y="4730591"/>
            <a:ext cx="2085142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การพูด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1772364" y="5097423"/>
            <a:ext cx="12237720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เด็กเล็กจะเริ่มต้นพูดคำง่ายๆ ก่อนจะพัฒนาไปสู่การพูดประโยค</a:t>
            </a:r>
            <a:endParaRPr lang="en-US" sz="13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316" y="5616892"/>
            <a:ext cx="886182" cy="106346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72364" y="5794058"/>
            <a:ext cx="2085142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การอ่าน</a:t>
            </a:r>
            <a:endParaRPr lang="en-US" sz="1600" dirty="0"/>
          </a:p>
        </p:txBody>
      </p:sp>
      <p:sp>
        <p:nvSpPr>
          <p:cNvPr id="12" name="Text 6"/>
          <p:cNvSpPr/>
          <p:nvPr/>
        </p:nvSpPr>
        <p:spPr>
          <a:xfrm>
            <a:off x="1772364" y="6160889"/>
            <a:ext cx="12237720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เด็กเล็กจะเริ่มต้นเรียนรู้ที่จะจดจำตัวอักษรและอ่านคำง่ายๆ</a:t>
            </a:r>
            <a:endParaRPr lang="en-US" sz="13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316" y="6680359"/>
            <a:ext cx="886182" cy="106346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772364" y="6857524"/>
            <a:ext cx="2085142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การเขียน</a:t>
            </a:r>
            <a:endParaRPr lang="en-US" sz="1600" dirty="0"/>
          </a:p>
        </p:txBody>
      </p:sp>
      <p:sp>
        <p:nvSpPr>
          <p:cNvPr id="15" name="Text 8"/>
          <p:cNvSpPr/>
          <p:nvPr/>
        </p:nvSpPr>
        <p:spPr>
          <a:xfrm>
            <a:off x="1772364" y="7224355"/>
            <a:ext cx="12237720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เด็กเล็กจะเริ่มต้นเรียนรู้ที่จะเขียนตัวอักษรและเขียนคำง่ายๆ</a:t>
            </a:r>
            <a:endParaRPr lang="en-US" sz="13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7008" y="997863"/>
            <a:ext cx="7416879" cy="694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การส่งเสริมพัฒนาการด้านร่างกาย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827008" y="2047280"/>
            <a:ext cx="3626882" cy="2474119"/>
          </a:xfrm>
          <a:prstGeom prst="roundRect">
            <a:avLst>
              <a:gd name="adj" fmla="val 1433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1063228" y="2283500"/>
            <a:ext cx="2780109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การออกกำลังกาย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063228" y="2772608"/>
            <a:ext cx="3154442" cy="15125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การเล่นเกมส์ การวิ่ง การกระโดด การปีนป่าย และการว่ายน้ำ จะช่วยเสริมสร้างกล้ามเนื้อและกระดูกให้แข็งแรง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4690110" y="2047280"/>
            <a:ext cx="3626882" cy="2474119"/>
          </a:xfrm>
          <a:prstGeom prst="roundRect">
            <a:avLst>
              <a:gd name="adj" fmla="val 1433"/>
            </a:avLst>
          </a:prstGeom>
          <a:solidFill>
            <a:srgbClr val="F3E8E8"/>
          </a:solidFill>
          <a:ln/>
        </p:spPr>
      </p:sp>
      <p:sp>
        <p:nvSpPr>
          <p:cNvPr id="8" name="Text 5"/>
          <p:cNvSpPr/>
          <p:nvPr/>
        </p:nvSpPr>
        <p:spPr>
          <a:xfrm>
            <a:off x="4926330" y="2283500"/>
            <a:ext cx="2780109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การรับประทานอาหาร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4926330" y="2772608"/>
            <a:ext cx="3154442" cy="15125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อาหารที่มีประโยชน์ เช่น ผัก ผลไม้ เนื้อสัตว์ และธัญพืช จะช่วยให้เด็กมีพลังงานและสารอาหารที่เพียงพอต่อการเจริญเติบโต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827008" y="4757618"/>
            <a:ext cx="3626882" cy="2474119"/>
          </a:xfrm>
          <a:prstGeom prst="roundRect">
            <a:avLst>
              <a:gd name="adj" fmla="val 1433"/>
            </a:avLst>
          </a:prstGeom>
          <a:solidFill>
            <a:srgbClr val="F3E8E8"/>
          </a:solidFill>
          <a:ln/>
        </p:spPr>
      </p:sp>
      <p:sp>
        <p:nvSpPr>
          <p:cNvPr id="11" name="Text 8"/>
          <p:cNvSpPr/>
          <p:nvPr/>
        </p:nvSpPr>
        <p:spPr>
          <a:xfrm>
            <a:off x="1063228" y="4993838"/>
            <a:ext cx="2780109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การนอนหลับ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1063228" y="5482947"/>
            <a:ext cx="3154442" cy="11344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การนอนหลับพักผ่อนอย่างเพียงพอจะช่วยให้ร่างกายและจิตใจของเด็กได้พักผ่อนและฟื้นฟู</a:t>
            </a:r>
            <a:endParaRPr lang="en-US" sz="1850" dirty="0"/>
          </a:p>
        </p:txBody>
      </p:sp>
      <p:sp>
        <p:nvSpPr>
          <p:cNvPr id="13" name="Shape 10"/>
          <p:cNvSpPr/>
          <p:nvPr/>
        </p:nvSpPr>
        <p:spPr>
          <a:xfrm>
            <a:off x="4690110" y="4757618"/>
            <a:ext cx="3626882" cy="2474119"/>
          </a:xfrm>
          <a:prstGeom prst="roundRect">
            <a:avLst>
              <a:gd name="adj" fmla="val 1433"/>
            </a:avLst>
          </a:prstGeom>
          <a:solidFill>
            <a:srgbClr val="F3E8E8"/>
          </a:solidFill>
          <a:ln/>
        </p:spPr>
      </p:sp>
      <p:sp>
        <p:nvSpPr>
          <p:cNvPr id="14" name="Text 11"/>
          <p:cNvSpPr/>
          <p:nvPr/>
        </p:nvSpPr>
        <p:spPr>
          <a:xfrm>
            <a:off x="4926330" y="4993838"/>
            <a:ext cx="2780109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การดูแลสุขภาพ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4926330" y="5482947"/>
            <a:ext cx="3154442" cy="15125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การพาเด็กไปตรวจสุขภาพเป็นประจำ การฉีดวัคซีน และการรักษาความสะอาดจะช่วยป้องกันโรคและส่งเสริมสุขภาพที่ดี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838218"/>
            <a:ext cx="963191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การส่งเสริมพัฒนาการด้านอารมณ์และสังคม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4901208"/>
            <a:ext cx="598408" cy="5984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7724" y="573893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ความรักและความผูกพัน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837724" y="6234470"/>
            <a:ext cx="2969419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ให้ความรัก ความอบอุ่น และความรู้สึกปลอดภัยกับเด็ก</a:t>
            </a:r>
            <a:endParaRPr lang="en-US" sz="18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116" y="4901208"/>
            <a:ext cx="598408" cy="59840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166116" y="5738932"/>
            <a:ext cx="283380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การแสดงออกทางอารมณ์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4166116" y="6234470"/>
            <a:ext cx="296953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สอนให้เด็กเรียนรู้ที่จะรับรู้และแสดงออกถึงความรู้สึกของตนเอง</a:t>
            </a:r>
            <a:endParaRPr lang="en-US" sz="18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4627" y="4901208"/>
            <a:ext cx="598408" cy="59840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94627" y="573893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การมีปฏิสัมพันธ์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494627" y="6234470"/>
            <a:ext cx="296953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ส่งเสริมให้เด็กมีโอกาสได้มีปฏิสัมพันธ์กับผู้อื่น</a:t>
            </a:r>
            <a:endParaRPr lang="en-US" sz="18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3138" y="4901208"/>
            <a:ext cx="598408" cy="59840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823138" y="573893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การอยู่ร่วมกัน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10823138" y="6234470"/>
            <a:ext cx="296953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สอนให้เด็กเรียนรู้ที่จะอยู่ร่วมกันในสังคมอย่างสงบสุข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278255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การส่งเสริมพัฒนาการด้านสติปัญญา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3045262"/>
            <a:ext cx="7468553" cy="3906083"/>
          </a:xfrm>
          <a:prstGeom prst="roundRect">
            <a:avLst>
              <a:gd name="adj" fmla="val 91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331744" y="3052882"/>
            <a:ext cx="7453312" cy="106846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571059" y="3204091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การเล่น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10301526" y="3204091"/>
            <a:ext cx="324421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การเล่นเกมส์ การต่อจิ๊กซอว์ การสร้างสรรค์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331744" y="4121348"/>
            <a:ext cx="7453312" cy="68544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6571059" y="4272558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การอ่าน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10301526" y="4272558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การอ่านหนังสือ เล่านิทาน</a:t>
            </a:r>
            <a:endParaRPr lang="en-US" sz="1850" dirty="0"/>
          </a:p>
        </p:txBody>
      </p:sp>
      <p:sp>
        <p:nvSpPr>
          <p:cNvPr id="11" name="Shape 8"/>
          <p:cNvSpPr/>
          <p:nvPr/>
        </p:nvSpPr>
        <p:spPr>
          <a:xfrm>
            <a:off x="6331744" y="4806791"/>
            <a:ext cx="7453312" cy="106846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6571059" y="4958001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การเรียนรู้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10301526" y="4958001"/>
            <a:ext cx="324421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การเรียนรู้ผ่านการเล่น การทดลอง การสังเกต</a:t>
            </a:r>
            <a:endParaRPr lang="en-US" sz="1850" dirty="0"/>
          </a:p>
        </p:txBody>
      </p:sp>
      <p:sp>
        <p:nvSpPr>
          <p:cNvPr id="14" name="Shape 11"/>
          <p:cNvSpPr/>
          <p:nvPr/>
        </p:nvSpPr>
        <p:spPr>
          <a:xfrm>
            <a:off x="6331744" y="5875258"/>
            <a:ext cx="7453312" cy="106846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6571059" y="6026468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การถามคำถาม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10301526" y="6026468"/>
            <a:ext cx="324421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การสนับสนุนให้เด็กตั้งคำถามและค้นหาคำตอบ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710</Words>
  <Application>Microsoft Office PowerPoint</Application>
  <PresentationFormat>Custom</PresentationFormat>
  <Paragraphs>86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Red Hat Text</vt:lpstr>
      <vt:lpstr>Roboto Light</vt:lpstr>
      <vt:lpstr>Roboto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SSRU-PC</cp:lastModifiedBy>
  <cp:revision>1</cp:revision>
  <dcterms:created xsi:type="dcterms:W3CDTF">2025-03-21T04:03:05Z</dcterms:created>
  <dcterms:modified xsi:type="dcterms:W3CDTF">2025-03-21T04:03:42Z</dcterms:modified>
</cp:coreProperties>
</file>