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75" r:id="rId6"/>
    <p:sldId id="286" r:id="rId7"/>
    <p:sldId id="276" r:id="rId8"/>
    <p:sldId id="265" r:id="rId9"/>
    <p:sldId id="289" r:id="rId10"/>
    <p:sldId id="266" r:id="rId11"/>
    <p:sldId id="267" r:id="rId12"/>
    <p:sldId id="290" r:id="rId13"/>
    <p:sldId id="269" r:id="rId14"/>
    <p:sldId id="291" r:id="rId15"/>
    <p:sldId id="292" r:id="rId16"/>
    <p:sldId id="271" r:id="rId17"/>
    <p:sldId id="272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D4187-7131-4339-96FD-CC4CB72709E0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4C7DC11E-0772-4418-BA71-3508C9D0DF19}">
      <dgm:prSet phldrT="[Text]" custT="1"/>
      <dgm:spPr/>
      <dgm:t>
        <a:bodyPr/>
        <a:lstStyle/>
        <a:p>
          <a:endParaRPr lang="en-US" sz="4000" b="1" dirty="0">
            <a:latin typeface="TH SarabunPSK" pitchFamily="34" charset="-34"/>
            <a:cs typeface="TH SarabunPSK" pitchFamily="34" charset="-34"/>
          </a:endParaRPr>
        </a:p>
        <a:p>
          <a:r>
            <a:rPr lang="th-TH" sz="4000" b="1" dirty="0">
              <a:latin typeface="TH SarabunPSK" pitchFamily="34" charset="-34"/>
              <a:cs typeface="TH SarabunPSK" pitchFamily="34" charset="-34"/>
            </a:rPr>
            <a:t>กลยุทธ์</a:t>
          </a:r>
          <a:endParaRPr lang="en-US" sz="4000" b="1" dirty="0">
            <a:latin typeface="TH SarabunPSK" pitchFamily="34" charset="-34"/>
            <a:cs typeface="TH SarabunPSK" pitchFamily="34" charset="-34"/>
          </a:endParaRPr>
        </a:p>
        <a:p>
          <a:r>
            <a:rPr lang="th-TH" sz="4000" b="1" dirty="0">
              <a:latin typeface="TH SarabunPSK" pitchFamily="34" charset="-34"/>
              <a:cs typeface="TH SarabunPSK" pitchFamily="34" charset="-34"/>
            </a:rPr>
            <a:t>ระดับองค์กร</a:t>
          </a:r>
          <a:endParaRPr lang="en-US" sz="4000" b="1" dirty="0">
            <a:latin typeface="TH SarabunPSK" pitchFamily="34" charset="-34"/>
            <a:cs typeface="TH SarabunPSK" pitchFamily="34" charset="-34"/>
          </a:endParaRPr>
        </a:p>
      </dgm:t>
    </dgm:pt>
    <dgm:pt modelId="{9899D4FB-9540-4BC9-AE36-87CBC6DE9414}" type="parTrans" cxnId="{13C0FCC9-52C4-4D9D-9078-3D2E3A0CD6BE}">
      <dgm:prSet/>
      <dgm:spPr/>
      <dgm:t>
        <a:bodyPr/>
        <a:lstStyle/>
        <a:p>
          <a:endParaRPr lang="en-US" sz="4000" b="1">
            <a:latin typeface="TH SarabunPSK" pitchFamily="34" charset="-34"/>
            <a:cs typeface="TH SarabunPSK" pitchFamily="34" charset="-34"/>
          </a:endParaRPr>
        </a:p>
      </dgm:t>
    </dgm:pt>
    <dgm:pt modelId="{EF7276AE-97E0-4234-A153-B4C721D7A785}" type="sibTrans" cxnId="{13C0FCC9-52C4-4D9D-9078-3D2E3A0CD6BE}">
      <dgm:prSet/>
      <dgm:spPr/>
      <dgm:t>
        <a:bodyPr/>
        <a:lstStyle/>
        <a:p>
          <a:endParaRPr lang="en-US" sz="4000" b="1">
            <a:latin typeface="TH SarabunPSK" pitchFamily="34" charset="-34"/>
            <a:cs typeface="TH SarabunPSK" pitchFamily="34" charset="-34"/>
          </a:endParaRPr>
        </a:p>
      </dgm:t>
    </dgm:pt>
    <dgm:pt modelId="{EAA43898-D955-4988-9FDE-6053FC218C05}">
      <dgm:prSet phldrT="[Text]" custT="1"/>
      <dgm:spPr/>
      <dgm:t>
        <a:bodyPr/>
        <a:lstStyle/>
        <a:p>
          <a:r>
            <a:rPr lang="th-TH" sz="4000" b="1" dirty="0">
              <a:latin typeface="TH SarabunPSK" pitchFamily="34" charset="-34"/>
              <a:cs typeface="TH SarabunPSK" pitchFamily="34" charset="-34"/>
            </a:rPr>
            <a:t>กลยุทธ์</a:t>
          </a:r>
          <a:endParaRPr lang="en-US" sz="4000" b="1" dirty="0">
            <a:latin typeface="TH SarabunPSK" pitchFamily="34" charset="-34"/>
            <a:cs typeface="TH SarabunPSK" pitchFamily="34" charset="-34"/>
          </a:endParaRPr>
        </a:p>
        <a:p>
          <a:r>
            <a:rPr lang="th-TH" sz="4000" b="1" dirty="0">
              <a:latin typeface="TH SarabunPSK" pitchFamily="34" charset="-34"/>
              <a:cs typeface="TH SarabunPSK" pitchFamily="34" charset="-34"/>
            </a:rPr>
            <a:t>ระดับหน้าที่</a:t>
          </a:r>
          <a:endParaRPr lang="en-US" sz="4000" b="1" dirty="0">
            <a:latin typeface="TH SarabunPSK" pitchFamily="34" charset="-34"/>
            <a:cs typeface="TH SarabunPSK" pitchFamily="34" charset="-34"/>
          </a:endParaRPr>
        </a:p>
      </dgm:t>
    </dgm:pt>
    <dgm:pt modelId="{55D2F542-FD30-477C-955C-BFA44A036058}" type="parTrans" cxnId="{9AEC0272-77AD-4F6B-A300-075B0AD0D6F3}">
      <dgm:prSet/>
      <dgm:spPr/>
      <dgm:t>
        <a:bodyPr/>
        <a:lstStyle/>
        <a:p>
          <a:endParaRPr lang="en-US" sz="4000" b="1">
            <a:latin typeface="TH SarabunPSK" pitchFamily="34" charset="-34"/>
            <a:cs typeface="TH SarabunPSK" pitchFamily="34" charset="-34"/>
          </a:endParaRPr>
        </a:p>
      </dgm:t>
    </dgm:pt>
    <dgm:pt modelId="{E3844777-5143-48AC-8D9E-78934F409D39}" type="sibTrans" cxnId="{9AEC0272-77AD-4F6B-A300-075B0AD0D6F3}">
      <dgm:prSet/>
      <dgm:spPr/>
      <dgm:t>
        <a:bodyPr/>
        <a:lstStyle/>
        <a:p>
          <a:endParaRPr lang="en-US" sz="4000" b="1">
            <a:latin typeface="TH SarabunPSK" pitchFamily="34" charset="-34"/>
            <a:cs typeface="TH SarabunPSK" pitchFamily="34" charset="-34"/>
          </a:endParaRPr>
        </a:p>
      </dgm:t>
    </dgm:pt>
    <dgm:pt modelId="{F818DD06-B7B2-464C-A7E9-8692EADC3357}" type="pres">
      <dgm:prSet presAssocID="{5D1D4187-7131-4339-96FD-CC4CB72709E0}" presName="Name0" presStyleCnt="0">
        <dgm:presLayoutVars>
          <dgm:dir/>
          <dgm:animLvl val="lvl"/>
          <dgm:resizeHandles val="exact"/>
        </dgm:presLayoutVars>
      </dgm:prSet>
      <dgm:spPr/>
    </dgm:pt>
    <dgm:pt modelId="{A8079E09-FBE8-4E9B-B23A-ACB7044C5291}" type="pres">
      <dgm:prSet presAssocID="{4C7DC11E-0772-4418-BA71-3508C9D0DF19}" presName="Name8" presStyleCnt="0"/>
      <dgm:spPr/>
    </dgm:pt>
    <dgm:pt modelId="{465CEB82-F01A-4CEE-8664-0403C88F3F52}" type="pres">
      <dgm:prSet presAssocID="{4C7DC11E-0772-4418-BA71-3508C9D0DF19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E43AD-33A9-4805-A67F-DF522F1CF0BD}" type="pres">
      <dgm:prSet presAssocID="{4C7DC11E-0772-4418-BA71-3508C9D0DF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1D417-F1E4-407D-8ABC-1E92BAE0FD17}" type="pres">
      <dgm:prSet presAssocID="{EAA43898-D955-4988-9FDE-6053FC218C05}" presName="Name8" presStyleCnt="0"/>
      <dgm:spPr/>
    </dgm:pt>
    <dgm:pt modelId="{F2AD77F6-B081-4A0A-9CD5-6E235C6E00CC}" type="pres">
      <dgm:prSet presAssocID="{EAA43898-D955-4988-9FDE-6053FC218C05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E6BDC-F11F-45AB-9A2C-CD10620D67BE}" type="pres">
      <dgm:prSet presAssocID="{EAA43898-D955-4988-9FDE-6053FC218C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C0FCC9-52C4-4D9D-9078-3D2E3A0CD6BE}" srcId="{5D1D4187-7131-4339-96FD-CC4CB72709E0}" destId="{4C7DC11E-0772-4418-BA71-3508C9D0DF19}" srcOrd="0" destOrd="0" parTransId="{9899D4FB-9540-4BC9-AE36-87CBC6DE9414}" sibTransId="{EF7276AE-97E0-4234-A153-B4C721D7A785}"/>
    <dgm:cxn modelId="{1824AD9C-F93F-4678-91A6-7B6A59F94A76}" type="presOf" srcId="{EAA43898-D955-4988-9FDE-6053FC218C05}" destId="{962E6BDC-F11F-45AB-9A2C-CD10620D67BE}" srcOrd="1" destOrd="0" presId="urn:microsoft.com/office/officeart/2005/8/layout/pyramid1"/>
    <dgm:cxn modelId="{E41AA2BB-4C57-4428-824A-40E84303898E}" type="presOf" srcId="{5D1D4187-7131-4339-96FD-CC4CB72709E0}" destId="{F818DD06-B7B2-464C-A7E9-8692EADC3357}" srcOrd="0" destOrd="0" presId="urn:microsoft.com/office/officeart/2005/8/layout/pyramid1"/>
    <dgm:cxn modelId="{50C3075B-53DB-4ECA-9885-D3DC36B54209}" type="presOf" srcId="{4C7DC11E-0772-4418-BA71-3508C9D0DF19}" destId="{465CEB82-F01A-4CEE-8664-0403C88F3F52}" srcOrd="0" destOrd="0" presId="urn:microsoft.com/office/officeart/2005/8/layout/pyramid1"/>
    <dgm:cxn modelId="{9AEC0272-77AD-4F6B-A300-075B0AD0D6F3}" srcId="{5D1D4187-7131-4339-96FD-CC4CB72709E0}" destId="{EAA43898-D955-4988-9FDE-6053FC218C05}" srcOrd="1" destOrd="0" parTransId="{55D2F542-FD30-477C-955C-BFA44A036058}" sibTransId="{E3844777-5143-48AC-8D9E-78934F409D39}"/>
    <dgm:cxn modelId="{C2F6B15C-3364-4ADC-8893-3C32B8F24929}" type="presOf" srcId="{EAA43898-D955-4988-9FDE-6053FC218C05}" destId="{F2AD77F6-B081-4A0A-9CD5-6E235C6E00CC}" srcOrd="0" destOrd="0" presId="urn:microsoft.com/office/officeart/2005/8/layout/pyramid1"/>
    <dgm:cxn modelId="{0FE369FA-5B5B-4FB3-B918-74DAD882D789}" type="presOf" srcId="{4C7DC11E-0772-4418-BA71-3508C9D0DF19}" destId="{2E5E43AD-33A9-4805-A67F-DF522F1CF0BD}" srcOrd="1" destOrd="0" presId="urn:microsoft.com/office/officeart/2005/8/layout/pyramid1"/>
    <dgm:cxn modelId="{401696FA-83C7-445B-B069-C1CF4634376F}" type="presParOf" srcId="{F818DD06-B7B2-464C-A7E9-8692EADC3357}" destId="{A8079E09-FBE8-4E9B-B23A-ACB7044C5291}" srcOrd="0" destOrd="0" presId="urn:microsoft.com/office/officeart/2005/8/layout/pyramid1"/>
    <dgm:cxn modelId="{54849DC5-1C85-4809-8083-3A420BB4D3BA}" type="presParOf" srcId="{A8079E09-FBE8-4E9B-B23A-ACB7044C5291}" destId="{465CEB82-F01A-4CEE-8664-0403C88F3F52}" srcOrd="0" destOrd="0" presId="urn:microsoft.com/office/officeart/2005/8/layout/pyramid1"/>
    <dgm:cxn modelId="{38551704-AD44-4E6A-9D25-335D2596DB57}" type="presParOf" srcId="{A8079E09-FBE8-4E9B-B23A-ACB7044C5291}" destId="{2E5E43AD-33A9-4805-A67F-DF522F1CF0BD}" srcOrd="1" destOrd="0" presId="urn:microsoft.com/office/officeart/2005/8/layout/pyramid1"/>
    <dgm:cxn modelId="{D53A72F8-B183-4D6E-B5F3-2DFA810248AE}" type="presParOf" srcId="{F818DD06-B7B2-464C-A7E9-8692EADC3357}" destId="{9FD1D417-F1E4-407D-8ABC-1E92BAE0FD17}" srcOrd="1" destOrd="0" presId="urn:microsoft.com/office/officeart/2005/8/layout/pyramid1"/>
    <dgm:cxn modelId="{ADDC5F23-807E-4964-BB4F-6FEE6C07D1A8}" type="presParOf" srcId="{9FD1D417-F1E4-407D-8ABC-1E92BAE0FD17}" destId="{F2AD77F6-B081-4A0A-9CD5-6E235C6E00CC}" srcOrd="0" destOrd="0" presId="urn:microsoft.com/office/officeart/2005/8/layout/pyramid1"/>
    <dgm:cxn modelId="{6216FCCA-89A4-43A1-96DB-25CB7B759164}" type="presParOf" srcId="{9FD1D417-F1E4-407D-8ABC-1E92BAE0FD17}" destId="{962E6BDC-F11F-45AB-9A2C-CD10620D67B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CEB82-F01A-4CEE-8664-0403C88F3F52}">
      <dsp:nvSpPr>
        <dsp:cNvPr id="0" name=""/>
        <dsp:cNvSpPr/>
      </dsp:nvSpPr>
      <dsp:spPr>
        <a:xfrm>
          <a:off x="1524000" y="0"/>
          <a:ext cx="3048000" cy="2032000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TH SarabunPSK" pitchFamily="34" charset="-34"/>
            <a:cs typeface="TH SarabunPSK" pitchFamily="34" charset="-34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latin typeface="TH SarabunPSK" pitchFamily="34" charset="-34"/>
              <a:cs typeface="TH SarabunPSK" pitchFamily="34" charset="-34"/>
            </a:rPr>
            <a:t>กลยุทธ์</a:t>
          </a:r>
          <a:endParaRPr lang="en-US" sz="4000" b="1" kern="1200" dirty="0">
            <a:latin typeface="TH SarabunPSK" pitchFamily="34" charset="-34"/>
            <a:cs typeface="TH SarabunPSK" pitchFamily="34" charset="-34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latin typeface="TH SarabunPSK" pitchFamily="34" charset="-34"/>
              <a:cs typeface="TH SarabunPSK" pitchFamily="34" charset="-34"/>
            </a:rPr>
            <a:t>ระดับองค์กร</a:t>
          </a:r>
          <a:endParaRPr lang="en-US" sz="40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524000" y="0"/>
        <a:ext cx="3048000" cy="2032000"/>
      </dsp:txXfrm>
    </dsp:sp>
    <dsp:sp modelId="{F2AD77F6-B081-4A0A-9CD5-6E235C6E00CC}">
      <dsp:nvSpPr>
        <dsp:cNvPr id="0" name=""/>
        <dsp:cNvSpPr/>
      </dsp:nvSpPr>
      <dsp:spPr>
        <a:xfrm>
          <a:off x="0" y="2031999"/>
          <a:ext cx="6096000" cy="2032000"/>
        </a:xfrm>
        <a:prstGeom prst="trapezoid">
          <a:avLst>
            <a:gd name="adj" fmla="val 7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latin typeface="TH SarabunPSK" pitchFamily="34" charset="-34"/>
              <a:cs typeface="TH SarabunPSK" pitchFamily="34" charset="-34"/>
            </a:rPr>
            <a:t>กลยุทธ์</a:t>
          </a:r>
          <a:endParaRPr lang="en-US" sz="4000" b="1" kern="1200" dirty="0">
            <a:latin typeface="TH SarabunPSK" pitchFamily="34" charset="-34"/>
            <a:cs typeface="TH SarabunPSK" pitchFamily="34" charset="-34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latin typeface="TH SarabunPSK" pitchFamily="34" charset="-34"/>
              <a:cs typeface="TH SarabunPSK" pitchFamily="34" charset="-34"/>
            </a:rPr>
            <a:t>ระดับหน้าที่</a:t>
          </a:r>
          <a:endParaRPr lang="en-US" sz="40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066799" y="2031999"/>
        <a:ext cx="3962400" cy="20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631E-B8F5-4F9B-8AA4-9C33A4ADAA5C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2110-478E-4816-9B5A-5F218076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5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631E-B8F5-4F9B-8AA4-9C33A4ADAA5C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2110-478E-4816-9B5A-5F218076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4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631E-B8F5-4F9B-8AA4-9C33A4ADAA5C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2110-478E-4816-9B5A-5F218076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631E-B8F5-4F9B-8AA4-9C33A4ADAA5C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2110-478E-4816-9B5A-5F218076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631E-B8F5-4F9B-8AA4-9C33A4ADAA5C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2110-478E-4816-9B5A-5F218076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2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631E-B8F5-4F9B-8AA4-9C33A4ADAA5C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2110-478E-4816-9B5A-5F218076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631E-B8F5-4F9B-8AA4-9C33A4ADAA5C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2110-478E-4816-9B5A-5F218076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0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631E-B8F5-4F9B-8AA4-9C33A4ADAA5C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2110-478E-4816-9B5A-5F218076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0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631E-B8F5-4F9B-8AA4-9C33A4ADAA5C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2110-478E-4816-9B5A-5F218076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631E-B8F5-4F9B-8AA4-9C33A4ADAA5C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2110-478E-4816-9B5A-5F218076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631E-B8F5-4F9B-8AA4-9C33A4ADAA5C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2110-478E-4816-9B5A-5F218076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4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631E-B8F5-4F9B-8AA4-9C33A4ADAA5C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32110-478E-4816-9B5A-5F218076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4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34209"/>
            <a:ext cx="7772400" cy="1470025"/>
          </a:xfrm>
        </p:spPr>
        <p:txBody>
          <a:bodyPr>
            <a:normAutofit/>
          </a:bodyPr>
          <a:lstStyle/>
          <a:p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6000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132784"/>
            <a:ext cx="6400800" cy="1752600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การวางแผนกลยุทธ์การตลาด </a:t>
            </a:r>
            <a:endParaRPr lang="en-US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342784" cy="36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3671392"/>
            <a:ext cx="3923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https://www.mdsiglobal.com/marketing-strategy/</a:t>
            </a:r>
          </a:p>
        </p:txBody>
      </p:sp>
    </p:spTree>
    <p:extLst>
      <p:ext uri="{BB962C8B-B14F-4D97-AF65-F5344CB8AC3E}">
        <p14:creationId xmlns:p14="http://schemas.microsoft.com/office/powerpoint/2010/main" val="168106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การวิเคราะห์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BCG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3"/>
          <a:stretch/>
        </p:blipFill>
        <p:spPr bwMode="auto">
          <a:xfrm>
            <a:off x="1907704" y="1556791"/>
            <a:ext cx="5458542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519446"/>
            <a:ext cx="6444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https://www.professionalacademy.com/blogs/marketing-theories-boston-consulting-group-matrix/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198884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ส่วนแบ่งตลาด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3573016"/>
            <a:ext cx="553998" cy="16654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400" b="1" dirty="0"/>
              <a:t>อัตราการเติบโต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396499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</a:rPr>
              <a:t>ผลิตภัณฑ์ที่เป็นดาวเด่น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397019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</a:rPr>
              <a:t>ผลิตภัณฑ์ที่มีน่าสงสัย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554917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</a:rPr>
              <a:t>ผลิตภัณฑ์ที่ทำเงิน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554917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</a:rPr>
              <a:t>ผลิตภัณฑ์ที่ตกต่ำ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516216" y="2958336"/>
            <a:ext cx="850030" cy="614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76256" y="1916832"/>
            <a:ext cx="2267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ส่วนแบ่งตลาดต่ำ  อัตราการเติบโตสูง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การสร้างส่วนแบ่งตลาด โดยเน้นการสร้างแบรนด์และการรับรู้ของลูกค้า เพิ่มการเข้าถึง เช่น การโฆษณา การส่งเสริมการขาย</a:t>
            </a:r>
          </a:p>
          <a:p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 หากไม่เติบโตขึ้นสามารถพิจารณาถอนตัวจากตลาด</a:t>
            </a:r>
            <a:endParaRPr lang="th-TH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475656" y="2636912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53602" y="2155793"/>
            <a:ext cx="2105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dirty="0"/>
              <a:t>อัตราการเติบโตสูง</a:t>
            </a:r>
            <a:r>
              <a:rPr lang="en-US" dirty="0"/>
              <a:t>, </a:t>
            </a:r>
            <a:r>
              <a:rPr lang="th-TH" dirty="0"/>
              <a:t>ส่วนแบ่งตลาดสูง</a:t>
            </a:r>
          </a:p>
          <a:p>
            <a:pPr marL="285750" indent="-285750">
              <a:buFontTx/>
              <a:buChar char="-"/>
            </a:pPr>
            <a:r>
              <a:rPr lang="th-TH" dirty="0"/>
              <a:t>รักษาและเพิ่มส่วนแบ่งตลาด เช่น โฆษณา การตลาดเชิงเนื้อหา ร่วมมือกับ</a:t>
            </a:r>
            <a:r>
              <a:rPr lang="th-TH" dirty="0" smtClean="0"/>
              <a:t>พันธมิตร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547664" y="5238492"/>
            <a:ext cx="1368152" cy="310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4657054"/>
            <a:ext cx="1907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dirty="0"/>
              <a:t>ส่วนแบ่งตลาดสูงแต่การเติบโตช้า</a:t>
            </a:r>
          </a:p>
          <a:p>
            <a:pPr marL="285750" indent="-285750">
              <a:buFontTx/>
              <a:buChar char="-"/>
            </a:pPr>
            <a:r>
              <a:rPr lang="th-TH" dirty="0"/>
              <a:t>รักษาส่วนแบ่งตลาด</a:t>
            </a:r>
          </a:p>
          <a:p>
            <a:r>
              <a:rPr lang="th-TH" dirty="0"/>
              <a:t>เน้นการรักษาคุณภาพ รักษาความสัมพันธ์และความภักดีของลูกค้า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04248" y="4660101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dirty="0"/>
              <a:t>ส่วนแบ่งตลาดต่ำและการเติบโตต่ำ </a:t>
            </a:r>
          </a:p>
          <a:p>
            <a:pPr marL="285750" indent="-285750">
              <a:buFontTx/>
              <a:buChar char="-"/>
            </a:pPr>
            <a:r>
              <a:rPr lang="th-TH" dirty="0"/>
              <a:t>เก็บเกี่ยวผลประโยชน์</a:t>
            </a:r>
          </a:p>
          <a:p>
            <a:pPr marL="285750" indent="-285750">
              <a:buFontTx/>
              <a:buChar char="-"/>
            </a:pPr>
            <a:r>
              <a:rPr lang="th-TH" dirty="0"/>
              <a:t>ลดระดับการผลิต การสต๊อคสินค้า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การถอนผลิตภัณฑ์ออกจากตลาด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516216" y="5334554"/>
            <a:ext cx="720080" cy="340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01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BCG Matrix of Apple</a:t>
            </a:r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11960" y="1988840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43608" y="3933056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83333" y="195748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Question Marks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19252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Stars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57332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Cash Cows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008" y="57332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Dogs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572" y="2326814"/>
            <a:ext cx="1445371" cy="11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8361" r="14965"/>
          <a:stretch/>
        </p:blipFill>
        <p:spPr bwMode="auto">
          <a:xfrm>
            <a:off x="611560" y="2494631"/>
            <a:ext cx="1137138" cy="129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1127"/>
            <a:ext cx="1518750" cy="92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8238"/>
          <a:stretch/>
        </p:blipFill>
        <p:spPr bwMode="auto">
          <a:xfrm>
            <a:off x="764388" y="4343851"/>
            <a:ext cx="1359340" cy="111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8347" r="13936" b="5071"/>
          <a:stretch/>
        </p:blipFill>
        <p:spPr bwMode="auto">
          <a:xfrm>
            <a:off x="5424647" y="4343851"/>
            <a:ext cx="886994" cy="108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75844"/>
            <a:ext cx="1834517" cy="104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17371" r="16963" b="9264"/>
          <a:stretch/>
        </p:blipFill>
        <p:spPr bwMode="auto">
          <a:xfrm flipH="1" flipV="1">
            <a:off x="3032960" y="3141727"/>
            <a:ext cx="1008215" cy="74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4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การพัฒนากลยุทธ์การตลาดเชิงกลยุทธ์ระดับองค์กร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7564" y="1988840"/>
            <a:ext cx="8212868" cy="4479581"/>
            <a:chOff x="-9098" y="2132855"/>
            <a:chExt cx="8212868" cy="4479581"/>
          </a:xfrm>
        </p:grpSpPr>
        <p:grpSp>
          <p:nvGrpSpPr>
            <p:cNvPr id="10" name="Group 9"/>
            <p:cNvGrpSpPr/>
            <p:nvPr/>
          </p:nvGrpSpPr>
          <p:grpSpPr>
            <a:xfrm>
              <a:off x="2051720" y="2132855"/>
              <a:ext cx="6152050" cy="3606374"/>
              <a:chOff x="2236374" y="2132856"/>
              <a:chExt cx="4176464" cy="244827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236374" y="2132856"/>
                <a:ext cx="2088232" cy="12241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การเจาะตลาด</a:t>
                </a:r>
                <a:endParaRPr lang="en-US" sz="2800" b="1" dirty="0"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2800" b="1" dirty="0">
                    <a:latin typeface="TH SarabunPSK" pitchFamily="34" charset="-34"/>
                    <a:cs typeface="TH SarabunPSK" pitchFamily="34" charset="-34"/>
                  </a:rPr>
                  <a:t>Marketing Penetration)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324606" y="2132856"/>
                <a:ext cx="2088232" cy="12241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การพัฒนาผลิตภัณฑ์ (</a:t>
                </a:r>
                <a:r>
                  <a:rPr lang="en-US" sz="2800" b="1" dirty="0">
                    <a:latin typeface="TH SarabunPSK" pitchFamily="34" charset="-34"/>
                    <a:cs typeface="TH SarabunPSK" pitchFamily="34" charset="-34"/>
                  </a:rPr>
                  <a:t>Product Development)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36374" y="3356992"/>
                <a:ext cx="2088232" cy="122413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การพัฒนาตลาด </a:t>
                </a:r>
                <a:endParaRPr lang="en-US" sz="2800" b="1" dirty="0"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2800" b="1" dirty="0">
                    <a:latin typeface="TH SarabunPSK" pitchFamily="34" charset="-34"/>
                    <a:cs typeface="TH SarabunPSK" pitchFamily="34" charset="-34"/>
                  </a:rPr>
                  <a:t>Market Development)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324606" y="3356992"/>
                <a:ext cx="2088232" cy="122413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การกระจายธุรกิจ </a:t>
                </a:r>
                <a:endParaRPr lang="en-US" sz="2800" b="1" dirty="0"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2800" b="1" dirty="0">
                    <a:latin typeface="TH SarabunPSK" pitchFamily="34" charset="-34"/>
                    <a:cs typeface="TH SarabunPSK" pitchFamily="34" charset="-34"/>
                  </a:rPr>
                  <a:t>Diversification)</a:t>
                </a:r>
              </a:p>
            </p:txBody>
          </p:sp>
        </p:grpSp>
        <p:sp>
          <p:nvSpPr>
            <p:cNvPr id="11" name="Left Brace 10"/>
            <p:cNvSpPr/>
            <p:nvPr/>
          </p:nvSpPr>
          <p:spPr>
            <a:xfrm>
              <a:off x="1547664" y="2132855"/>
              <a:ext cx="216024" cy="180318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1549800" y="3970332"/>
              <a:ext cx="216024" cy="180318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9098" y="2849782"/>
              <a:ext cx="1547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latin typeface="TH SarabunPSK" pitchFamily="34" charset="-34"/>
                  <a:cs typeface="TH SarabunPSK" pitchFamily="34" charset="-34"/>
                </a:rPr>
                <a:t>ตลาดปัจจุบัน</a:t>
              </a:r>
              <a:endParaRPr lang="en-US" sz="2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9098" y="4652969"/>
              <a:ext cx="1547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latin typeface="TH SarabunPSK" pitchFamily="34" charset="-34"/>
                  <a:cs typeface="TH SarabunPSK" pitchFamily="34" charset="-34"/>
                </a:rPr>
                <a:t>ตลาดใหม่</a:t>
              </a:r>
              <a:endParaRPr lang="en-US" sz="2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3447718" y="4485276"/>
              <a:ext cx="285197" cy="30748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/>
            <p:cNvSpPr/>
            <p:nvPr/>
          </p:nvSpPr>
          <p:spPr>
            <a:xfrm rot="16200000">
              <a:off x="6516867" y="4495078"/>
              <a:ext cx="285197" cy="30748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6484" y="6194119"/>
              <a:ext cx="1547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latin typeface="TH SarabunPSK" pitchFamily="34" charset="-34"/>
                  <a:cs typeface="TH SarabunPSK" pitchFamily="34" charset="-34"/>
                </a:rPr>
                <a:t>ผลิตภัณฑ์ปัจจุบัน</a:t>
              </a:r>
              <a:endParaRPr lang="en-US" sz="2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85633" y="6212326"/>
              <a:ext cx="1547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latin typeface="TH SarabunPSK" pitchFamily="34" charset="-34"/>
                  <a:cs typeface="TH SarabunPSK" pitchFamily="34" charset="-34"/>
                </a:rPr>
                <a:t>ผลิตภัณฑ์ใหม่</a:t>
              </a:r>
              <a:endParaRPr lang="en-US" sz="20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การพัฒนากลยุทธ์การตลาดเชิงกลยุทธ์ระดับองค์กร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algn="just"/>
            <a:r>
              <a:rPr lang="th-TH" sz="2500" b="1" dirty="0">
                <a:latin typeface="TH SarabunPSK" panose="020B0500040200020003" pitchFamily="34" charset="-34"/>
                <a:cs typeface="TH SarabunPSK" pitchFamily="34" charset="-34"/>
              </a:rPr>
              <a:t>การเจาะตลาด (</a:t>
            </a:r>
            <a:r>
              <a:rPr lang="en-US" sz="2500" b="1" dirty="0">
                <a:latin typeface="TH SarabunPSK" panose="020B0500040200020003" pitchFamily="34" charset="-34"/>
                <a:cs typeface="TH SarabunPSK" pitchFamily="34" charset="-34"/>
              </a:rPr>
              <a:t>Marketing Penetration)</a:t>
            </a:r>
            <a:r>
              <a:rPr lang="th-TH" sz="2500" b="1" dirty="0"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มุ่งเน้นการเพิ่มส่วนแบ่งตลาดของผลิตภัณฑ์หรือบริการที่มีอยู่ในตลาดปัจจุบัน โดยไม่ต้องมีการเปลี่ยนแปลงผลิตภัณฑ์หรือการขยายตลาดใหม่</a:t>
            </a:r>
            <a:r>
              <a:rPr lang="en-US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โดยการเสนอราคาพิเศษ ขยายช่องทางจำหน่าย ส่งเสริมการขาย (ลด แจก แถม) (เหมาะเมื่อมีการแข่งขันสูง </a:t>
            </a:r>
            <a:r>
              <a:rPr lang="th-TH" sz="2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หรือต้องการเพิ่มยอดขาย เป็น</a:t>
            </a: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ต้น) </a:t>
            </a:r>
          </a:p>
          <a:p>
            <a:pPr algn="just"/>
            <a:r>
              <a:rPr lang="th-TH" sz="2500" b="1" dirty="0">
                <a:latin typeface="TH SarabunPSK" panose="020B0500040200020003" pitchFamily="34" charset="-34"/>
                <a:cs typeface="TH SarabunPSK" pitchFamily="34" charset="-34"/>
              </a:rPr>
              <a:t>การพัฒนาผลิตภัณฑ์ (</a:t>
            </a:r>
            <a:r>
              <a:rPr lang="en-US" sz="2500" b="1" dirty="0">
                <a:latin typeface="TH SarabunPSK" panose="020B0500040200020003" pitchFamily="34" charset="-34"/>
                <a:cs typeface="TH SarabunPSK" pitchFamily="34" charset="-34"/>
              </a:rPr>
              <a:t>Product Development)</a:t>
            </a:r>
            <a:r>
              <a:rPr lang="th-TH" sz="2500" b="1" dirty="0"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และปรับปรุงผลิตภัณฑ์ใหม่หรือผลิตภัณฑ์ที่มีอยู่แล้วเพื่อตอบสนองความต้องการของตลาดและลูกค้า ตัวอย่างเช่น การปรับ </a:t>
            </a:r>
            <a:r>
              <a:rPr lang="en-US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iPhone </a:t>
            </a: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รุ่นต่างๆ (เหมาะเมื่อมีการ</a:t>
            </a:r>
            <a:r>
              <a:rPr lang="th-TH" sz="2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เปลี่ยนแปลงพฤติกรรมผู้บริโภค ต้องการเพิ่ม</a:t>
            </a: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มูลค่าให้กับผลิตภัณฑ์ </a:t>
            </a:r>
            <a:r>
              <a:rPr lang="th-TH" sz="2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ตลาดเดิมอิ่มตัว มีคู่แข่งเพิ่ม/ปรับเปลี่ยนผลิตภัณฑ์ เป็น</a:t>
            </a: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ต้น) </a:t>
            </a:r>
            <a:endParaRPr lang="th-TH" sz="2500" b="1" dirty="0">
              <a:latin typeface="TH SarabunPSK" panose="020B0500040200020003" pitchFamily="34" charset="-34"/>
              <a:cs typeface="TH SarabunPSK" pitchFamily="34" charset="-34"/>
            </a:endParaRPr>
          </a:p>
          <a:p>
            <a:pPr algn="just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การพัฒนาตลาด 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Market Development)</a:t>
            </a:r>
            <a:r>
              <a:rPr lang="th-TH" sz="2500" b="1" dirty="0"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sz="2500" dirty="0">
                <a:latin typeface="TH SarabunPSK" panose="020B0500040200020003" pitchFamily="34" charset="-34"/>
                <a:cs typeface="TH SarabunPSK" pitchFamily="34" charset="-34"/>
              </a:rPr>
              <a:t>มุ่งเน้นการขยายตลาดของผลิตภัณฑ์หรือบริการที่มีอยู่ไปยังกลุ่มลูกค้าหรือภูมิศาสตร์ใหม่ ๆ โดยไม่ต้องมีการเปลี่ยนแปลงผลิตภัณฑ์ที่มีอยู่ เช่น </a:t>
            </a:r>
            <a:r>
              <a:rPr lang="en-US" sz="2500" dirty="0">
                <a:latin typeface="TH SarabunPSK" panose="020B0500040200020003" pitchFamily="34" charset="-34"/>
                <a:cs typeface="TH SarabunPSK" pitchFamily="34" charset="-34"/>
              </a:rPr>
              <a:t>Starbuck </a:t>
            </a:r>
            <a:r>
              <a:rPr lang="th-TH" sz="2500" dirty="0">
                <a:latin typeface="TH SarabunPSK" panose="020B0500040200020003" pitchFamily="34" charset="-34"/>
                <a:cs typeface="TH SarabunPSK" pitchFamily="34" charset="-34"/>
              </a:rPr>
              <a:t>อิ่มตัวในตลาดอเมริกาจึงทำการตลาดต่างประเทศ (เหมาะเมื่อต้องการเติบโต ตลาดเดิมอิ่มตัว/มีความเสี่ยง/แข่งขันสูง)  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0581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การพัฒนากลยุทธ์การตลาดเชิงกลยุทธ์ระดับองค์กร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997152"/>
          </a:xfrm>
        </p:spPr>
        <p:txBody>
          <a:bodyPr>
            <a:noAutofit/>
          </a:bodyPr>
          <a:lstStyle/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การกระจายธุรกิจ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Diversification)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ป็นกลยุทธ์ที่เพื่อเพิ่มโอกาสในการเติบโตและลดความเสี่ยงที่เกิดจากการพึ่งพาตลาดหรือผลิตภัณฑ์เดียว โดยการขยายเข้าสู่ตลาดหรือผลิตภัณฑ์ใหม่ๆ ซึ่งมีลักษณะหลากหลายและไม่เกี่ยวข้องกันโดยตรงกับธุรกิจหลัก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61149" y="3183714"/>
            <a:ext cx="7314270" cy="3629662"/>
            <a:chOff x="342699" y="2120839"/>
            <a:chExt cx="8373238" cy="440246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F05C4446-ECC9-9AB6-CB39-C26B4F95282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12781" y="2120839"/>
              <a:ext cx="7772400" cy="440246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th-TH" altLang="th-TH" sz="3000" b="1" dirty="0">
                  <a:latin typeface="TH SarabunPSK" pitchFamily="34" charset="-34"/>
                  <a:cs typeface="TH SarabunPSK" pitchFamily="34" charset="-34"/>
                </a:rPr>
                <a:t>- จากจุดศูนย์กลาง </a:t>
              </a:r>
              <a:r>
                <a:rPr lang="en-US" altLang="th-TH" sz="3000" b="1" dirty="0">
                  <a:latin typeface="TH SarabunPSK" pitchFamily="34" charset="-34"/>
                  <a:cs typeface="TH SarabunPSK" pitchFamily="34" charset="-34"/>
                </a:rPr>
                <a:t>(Concentric)</a:t>
              </a:r>
              <a:endParaRPr lang="th-TH" altLang="th-TH" sz="3000" b="1" dirty="0">
                <a:latin typeface="TH SarabunPSK" pitchFamily="34" charset="-34"/>
                <a:cs typeface="TH SarabunPSK" pitchFamily="34" charset="-34"/>
              </a:endParaRPr>
            </a:p>
            <a:p>
              <a:pPr marL="609600" indent="-609600"/>
              <a:endParaRPr lang="en-US" altLang="th-TH" sz="3000" b="1" dirty="0">
                <a:latin typeface="TH SarabunPSK" pitchFamily="34" charset="-34"/>
                <a:cs typeface="TH SarabunPSK" pitchFamily="34" charset="-34"/>
              </a:endParaRPr>
            </a:p>
            <a:p>
              <a:pPr marL="0" indent="0">
                <a:buNone/>
              </a:pPr>
              <a:r>
                <a:rPr lang="th-TH" altLang="th-TH" sz="3000" b="1" dirty="0">
                  <a:latin typeface="TH SarabunPSK" pitchFamily="34" charset="-34"/>
                  <a:cs typeface="TH SarabunPSK" pitchFamily="34" charset="-34"/>
                </a:rPr>
                <a:t>- ในระดับเดียวกัน </a:t>
              </a:r>
              <a:r>
                <a:rPr lang="en-US" altLang="th-TH" sz="3000" b="1" dirty="0">
                  <a:latin typeface="TH SarabunPSK" pitchFamily="34" charset="-34"/>
                  <a:cs typeface="TH SarabunPSK" pitchFamily="34" charset="-34"/>
                </a:rPr>
                <a:t>(Horizontal)</a:t>
              </a:r>
            </a:p>
            <a:p>
              <a:pPr marL="609600" indent="-609600"/>
              <a:endParaRPr lang="en-US" altLang="th-TH" sz="3000" b="1" dirty="0">
                <a:latin typeface="TH SarabunPSK" pitchFamily="34" charset="-34"/>
                <a:cs typeface="TH SarabunPSK" pitchFamily="34" charset="-34"/>
              </a:endParaRPr>
            </a:p>
            <a:p>
              <a:pPr marL="0" indent="0">
                <a:buNone/>
              </a:pPr>
              <a:r>
                <a:rPr lang="th-TH" altLang="th-TH" sz="3000" b="1" dirty="0">
                  <a:latin typeface="TH SarabunPSK" pitchFamily="34" charset="-34"/>
                  <a:cs typeface="TH SarabunPSK" pitchFamily="34" charset="-34"/>
                </a:rPr>
                <a:t>- ที่แตกต่างจากเดิม </a:t>
              </a:r>
              <a:r>
                <a:rPr lang="en-US" altLang="th-TH" sz="3000" b="1" dirty="0">
                  <a:latin typeface="TH SarabunPSK" pitchFamily="34" charset="-34"/>
                  <a:cs typeface="TH SarabunPSK" pitchFamily="34" charset="-34"/>
                </a:rPr>
                <a:t>(Conglomerate)</a:t>
              </a:r>
            </a:p>
          </p:txBody>
        </p:sp>
        <p:sp>
          <p:nvSpPr>
            <p:cNvPr id="5" name="Text Box 5">
              <a:extLst>
                <a:ext uri="{FF2B5EF4-FFF2-40B4-BE49-F238E27FC236}">
                  <a16:creationId xmlns="" xmlns:a16="http://schemas.microsoft.com/office/drawing/2014/main" id="{7FCA0D21-AFCD-BDDC-1FCA-92EAE0ADB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64" y="2708953"/>
              <a:ext cx="2066674" cy="5989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th-TH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เทคโนโลยี</a:t>
              </a:r>
              <a:r>
                <a:rPr lang="en-US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(เดิม)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="" xmlns:a16="http://schemas.microsoft.com/office/drawing/2014/main" id="{2ED95B7A-B281-C9B3-2441-F1B83E2A3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5839" y="2708953"/>
              <a:ext cx="2068511" cy="5989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th-TH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ขายตลาด (ใหม่)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="" xmlns:a16="http://schemas.microsoft.com/office/drawing/2014/main" id="{58982B3C-767F-5A7A-CAF8-843E13987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248" y="2708953"/>
              <a:ext cx="2112553" cy="5989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th-TH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ผลิตสินค้า (ใหม่)</a:t>
              </a:r>
            </a:p>
          </p:txBody>
        </p:sp>
        <p:sp>
          <p:nvSpPr>
            <p:cNvPr id="8" name="AutoShape 8">
              <a:extLst>
                <a:ext uri="{FF2B5EF4-FFF2-40B4-BE49-F238E27FC236}">
                  <a16:creationId xmlns="" xmlns:a16="http://schemas.microsoft.com/office/drawing/2014/main" id="{24408776-8C7B-62A1-EB0D-8157EB415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144" y="2708953"/>
              <a:ext cx="685800" cy="685800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th-TH" sz="2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AutoShape 9">
              <a:extLst>
                <a:ext uri="{FF2B5EF4-FFF2-40B4-BE49-F238E27FC236}">
                  <a16:creationId xmlns="" xmlns:a16="http://schemas.microsoft.com/office/drawing/2014/main" id="{62F588F6-2F23-62B8-D854-B19A1ADEA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544" y="2708953"/>
              <a:ext cx="685800" cy="685800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th-TH" sz="2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Text Box 10">
              <a:extLst>
                <a:ext uri="{FF2B5EF4-FFF2-40B4-BE49-F238E27FC236}">
                  <a16:creationId xmlns="" xmlns:a16="http://schemas.microsoft.com/office/drawing/2014/main" id="{87AE8C9A-9B0B-2500-9D6F-DFEAB4961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699" y="4080553"/>
              <a:ext cx="2103377" cy="5989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th-TH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เทคโนโลยี</a:t>
              </a:r>
              <a:r>
                <a:rPr lang="en-US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(ใหม่)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="" xmlns:a16="http://schemas.microsoft.com/office/drawing/2014/main" id="{B03531B8-10D4-7BAA-496E-CA36929A4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777" y="4080553"/>
              <a:ext cx="2031809" cy="5989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th-TH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ขายตลาด (เดิม)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="" xmlns:a16="http://schemas.microsoft.com/office/drawing/2014/main" id="{58887DE2-6B13-BC07-4153-0ECDCE699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836" y="4080553"/>
              <a:ext cx="2112553" cy="5989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th-TH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ผลิตสินค้า (ใหม่)</a:t>
              </a:r>
            </a:p>
          </p:txBody>
        </p:sp>
        <p:sp>
          <p:nvSpPr>
            <p:cNvPr id="13" name="AutoShape 13">
              <a:extLst>
                <a:ext uri="{FF2B5EF4-FFF2-40B4-BE49-F238E27FC236}">
                  <a16:creationId xmlns="" xmlns:a16="http://schemas.microsoft.com/office/drawing/2014/main" id="{72F9F6A9-25CC-F0F6-E70C-3F4FE7A5D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731" y="4080553"/>
              <a:ext cx="685800" cy="685800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th-TH" sz="2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AutoShape 14">
              <a:extLst>
                <a:ext uri="{FF2B5EF4-FFF2-40B4-BE49-F238E27FC236}">
                  <a16:creationId xmlns="" xmlns:a16="http://schemas.microsoft.com/office/drawing/2014/main" id="{44B4312F-4B47-2BE8-F1A6-9EAC46849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131" y="4080553"/>
              <a:ext cx="685800" cy="685800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th-TH" sz="2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 Box 15">
              <a:extLst>
                <a:ext uri="{FF2B5EF4-FFF2-40B4-BE49-F238E27FC236}">
                  <a16:creationId xmlns="" xmlns:a16="http://schemas.microsoft.com/office/drawing/2014/main" id="{A5F19BE5-D05C-1D22-D942-8BA65FB70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699" y="5452153"/>
              <a:ext cx="2103377" cy="5989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th-TH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เทคโนโลยี</a:t>
              </a:r>
              <a:r>
                <a:rPr lang="en-US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(ใหม่)</a:t>
              </a:r>
            </a:p>
          </p:txBody>
        </p:sp>
        <p:sp>
          <p:nvSpPr>
            <p:cNvPr id="16" name="Text Box 16">
              <a:extLst>
                <a:ext uri="{FF2B5EF4-FFF2-40B4-BE49-F238E27FC236}">
                  <a16:creationId xmlns="" xmlns:a16="http://schemas.microsoft.com/office/drawing/2014/main" id="{24E386D9-CE08-8E80-DE9E-A4B79A217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7426" y="5452153"/>
              <a:ext cx="2068511" cy="5989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th-TH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ขายตลาด (ใหม่)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="" xmlns:a16="http://schemas.microsoft.com/office/drawing/2014/main" id="{A2CECCF0-AC43-E8AB-4458-885BB00AD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834" y="5452153"/>
              <a:ext cx="2112553" cy="5989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th-TH" alt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ผลิตสินค้า (ใหม่)</a:t>
              </a:r>
            </a:p>
          </p:txBody>
        </p:sp>
        <p:sp>
          <p:nvSpPr>
            <p:cNvPr id="18" name="AutoShape 18">
              <a:extLst>
                <a:ext uri="{FF2B5EF4-FFF2-40B4-BE49-F238E27FC236}">
                  <a16:creationId xmlns="" xmlns:a16="http://schemas.microsoft.com/office/drawing/2014/main" id="{07D4CA0F-3734-B730-D51D-5C10EDB86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731" y="5452153"/>
              <a:ext cx="685800" cy="685800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th-TH" sz="2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AutoShape 19">
              <a:extLst>
                <a:ext uri="{FF2B5EF4-FFF2-40B4-BE49-F238E27FC236}">
                  <a16:creationId xmlns="" xmlns:a16="http://schemas.microsoft.com/office/drawing/2014/main" id="{931AD75A-BE75-869B-45F7-99FC9B6C3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131" y="5452153"/>
              <a:ext cx="685800" cy="685800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SzPct val="85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th-TH" sz="2800"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615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การพัฒนากลยุทธ์การตลาดเชิงกลยุทธ์ระดับองค์กร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การกระจายจากจุดศูนย์กลาง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(Concentric Diversification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) เช่น บริษัทรถยนต์เพิ่มการผลิตรถยนต์ไฟฟ้า บริษัทน้ำอัดลมได้เพิ่มการผลิตน้ำผลไม้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ต้น</a:t>
            </a: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การกระจายในระดับเดียวกัน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Horizontal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Diversification)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เช่น บริษัทเครื่องดื่มขายไปผลิตขนมขบเคี้ยว อาหารแช่แข็ง บริษัทผลิตรองเท้ากีฬาขยายไปผลิตภัณฑ์เสื้อกีฬา อุปกรณ์กีฬา เป็นต้น</a:t>
            </a:r>
          </a:p>
          <a:p>
            <a:pPr lvl="1" algn="thaiDist"/>
            <a:r>
              <a:rPr lang="th-TH" altLang="th-TH" dirty="0">
                <a:latin typeface="TH SarabunPSK" pitchFamily="34" charset="-34"/>
                <a:cs typeface="TH SarabunPSK" pitchFamily="34" charset="-34"/>
              </a:rPr>
              <a:t>การกระจายที่แตกต่างจากเดิม </a:t>
            </a:r>
            <a:r>
              <a:rPr lang="en-US" altLang="th-TH" dirty="0">
                <a:latin typeface="TH SarabunPSK" pitchFamily="34" charset="-34"/>
                <a:cs typeface="TH SarabunPSK" pitchFamily="34" charset="-34"/>
              </a:rPr>
              <a:t>(Conglomerate</a:t>
            </a:r>
            <a:r>
              <a:rPr lang="th-TH" alt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Diversification</a:t>
            </a:r>
            <a:r>
              <a:rPr lang="en-US" altLang="th-TH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altLang="th-TH" dirty="0">
                <a:latin typeface="TH SarabunPSK" pitchFamily="34" charset="-34"/>
                <a:cs typeface="TH SarabunPSK" pitchFamily="34" charset="-34"/>
              </a:rPr>
              <a:t> เช่น บริษัทเครื่องดื่มแฮลกอฮอล์ขยายไปยังธุรกิจอสังหาริมทรัพย์ บริษัทผลิตเครื่องใช้ไฟฟ้าหันไปทำธุรกิจด้านการเงิน การประกันภัย เป็นต้น</a:t>
            </a:r>
            <a:endParaRPr lang="en-US" altLang="th-TH" dirty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3772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การตลาดเชิงกลยุทธ์ระดับหน้าที่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การตลาดเชิงกลยุทธ์ระดับหน้าที่ (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Functional Level Marketing Strategy)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คือ การวางแผนที่องค์กรกำหนดให้กับฝ่ายการตลาด รวมถึงการสร้างคุณค่าแก่ลูกค้า ซึ่งฝ่ายการตลาดไม่สามารถทำงานใกล้ชิดกับฝ่ายต่างๆ เช่น ฝ่ายบัญชี ทรัพยากรมนุษย์ สารสนเทศ เป็นต้น </a:t>
            </a:r>
          </a:p>
          <a:p>
            <a:pPr lvl="1"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การรวบรวมข้อมูลทางการตลาด 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ข้อมูลการวิเคราะห์สถานการณ์ (สิ่งแวดล้อมภายใน สิ่งแวดล้อมภายนอก ) ข้อมูลการกำหนดหน่วยธุรกิจเชิงกลยุทธ์ (เป็นต้น) ข้อมูลด้านการตลาด (เช่น ข้อมูลลูกค้า ข้อมูลยอดขาย ข้อมูลพันธมิตรการจัดจำหน่าย เป็นต้น) </a:t>
            </a:r>
          </a:p>
          <a:p>
            <a:pPr lvl="1"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การกำหนดทิศทางทางการตลาด 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มองภาพกลยุทธ์ว่าองค์กรจะมุ่งเน้นการตลาดลักษณะใดตามกลยุทธ์ของ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Porter’s Generic Strategies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lvl="1" algn="thaiDist"/>
            <a:r>
              <a:rPr lang="th-TH" sz="26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การกำหนดกลยุทธ์ส่วนแบ่งตลาด ตลาดเป้าหมาย และตำแหน่งในตลาด</a:t>
            </a:r>
          </a:p>
          <a:p>
            <a:pPr lvl="1" algn="thaiDist"/>
            <a:r>
              <a:rPr lang="th-TH" sz="26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กำหนดกลยุทธ์ส่วนประสมทางการตลาด</a:t>
            </a:r>
            <a:endParaRPr lang="en-US" sz="2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5386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กลยุทธ์ของ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Porter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Porter’s Generic Strategies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6381328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https://slidemodel.com/using-porters-generic-strategies-business/ /</a:t>
            </a:r>
          </a:p>
        </p:txBody>
      </p:sp>
      <p:sp>
        <p:nvSpPr>
          <p:cNvPr id="5" name="AutoShape 4" descr="Porter’s Generic Strate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988840"/>
            <a:ext cx="8460432" cy="4479581"/>
            <a:chOff x="-256662" y="2132855"/>
            <a:chExt cx="8460432" cy="4479581"/>
          </a:xfrm>
        </p:grpSpPr>
        <p:grpSp>
          <p:nvGrpSpPr>
            <p:cNvPr id="7" name="Group 6"/>
            <p:cNvGrpSpPr/>
            <p:nvPr/>
          </p:nvGrpSpPr>
          <p:grpSpPr>
            <a:xfrm>
              <a:off x="2051720" y="2132855"/>
              <a:ext cx="6152050" cy="3606374"/>
              <a:chOff x="2236374" y="2132856"/>
              <a:chExt cx="4176464" cy="244827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236374" y="2132856"/>
                <a:ext cx="2088232" cy="12241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ผู้นำด้านต้นทุน </a:t>
                </a:r>
                <a:endParaRPr lang="en-US" sz="2800" b="1" dirty="0"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2800" b="1" dirty="0">
                    <a:latin typeface="TH SarabunPSK" pitchFamily="34" charset="-34"/>
                    <a:cs typeface="TH SarabunPSK" pitchFamily="34" charset="-34"/>
                  </a:rPr>
                  <a:t>Cost Leadership)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324606" y="2132856"/>
                <a:ext cx="2088232" cy="122413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ความแตกต่าง(</a:t>
                </a:r>
                <a:r>
                  <a:rPr lang="en-US" sz="2800" b="1" dirty="0">
                    <a:latin typeface="TH SarabunPSK" pitchFamily="34" charset="-34"/>
                    <a:cs typeface="TH SarabunPSK" pitchFamily="34" charset="-34"/>
                  </a:rPr>
                  <a:t>Differentiation)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236374" y="3356992"/>
                <a:ext cx="2088232" cy="122413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มุ่งเน้นต้นทุน</a:t>
                </a:r>
                <a:endParaRPr lang="en-US" sz="2800" b="1" dirty="0"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2800" b="1" dirty="0">
                    <a:latin typeface="TH SarabunPSK" pitchFamily="34" charset="-34"/>
                    <a:cs typeface="TH SarabunPSK" pitchFamily="34" charset="-34"/>
                  </a:rPr>
                  <a:t>Cost Focus)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24606" y="3356992"/>
                <a:ext cx="2088232" cy="122413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มุ่งเน้นความแตกต่าง</a:t>
                </a:r>
                <a:endParaRPr lang="en-US" sz="2800" b="1" dirty="0"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2800" b="1" dirty="0">
                    <a:latin typeface="TH SarabunPSK" pitchFamily="34" charset="-34"/>
                    <a:cs typeface="TH SarabunPSK" pitchFamily="34" charset="-34"/>
                  </a:rPr>
                  <a:t>Differentiation</a:t>
                </a:r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>
                    <a:latin typeface="TH SarabunPSK" pitchFamily="34" charset="-34"/>
                    <a:cs typeface="TH SarabunPSK" pitchFamily="34" charset="-34"/>
                  </a:rPr>
                  <a:t>Focus)</a:t>
                </a:r>
              </a:p>
            </p:txBody>
          </p:sp>
        </p:grpSp>
        <p:sp>
          <p:nvSpPr>
            <p:cNvPr id="8" name="Left Brace 7"/>
            <p:cNvSpPr/>
            <p:nvPr/>
          </p:nvSpPr>
          <p:spPr>
            <a:xfrm>
              <a:off x="1547664" y="2132855"/>
              <a:ext cx="216024" cy="180318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>
              <a:off x="1549800" y="3970332"/>
              <a:ext cx="216024" cy="180318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56662" y="2849782"/>
              <a:ext cx="1795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latin typeface="TH SarabunPSK" pitchFamily="34" charset="-34"/>
                  <a:cs typeface="TH SarabunPSK" pitchFamily="34" charset="-34"/>
                </a:rPr>
                <a:t>ตลาดกว้าง (</a:t>
              </a:r>
              <a:r>
                <a:rPr lang="en-US" sz="2000" dirty="0">
                  <a:latin typeface="TH SarabunPSK" pitchFamily="34" charset="-34"/>
                  <a:cs typeface="TH SarabunPSK" pitchFamily="34" charset="-34"/>
                </a:rPr>
                <a:t>Broad)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256662" y="4652969"/>
              <a:ext cx="1795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latin typeface="TH SarabunPSK" pitchFamily="34" charset="-34"/>
                  <a:cs typeface="TH SarabunPSK" pitchFamily="34" charset="-34"/>
                </a:rPr>
                <a:t>ตลาดแคบ (</a:t>
              </a:r>
              <a:r>
                <a:rPr lang="en-US" sz="2000" dirty="0">
                  <a:latin typeface="TH SarabunPSK" pitchFamily="34" charset="-34"/>
                  <a:cs typeface="TH SarabunPSK" pitchFamily="34" charset="-34"/>
                </a:rPr>
                <a:t>Narrow)</a:t>
              </a:r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3447718" y="4485276"/>
              <a:ext cx="285197" cy="30748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 rot="16200000">
              <a:off x="6516867" y="4495078"/>
              <a:ext cx="285197" cy="30748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6484" y="6194119"/>
              <a:ext cx="1786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latin typeface="TH SarabunPSK" pitchFamily="34" charset="-34"/>
                  <a:cs typeface="TH SarabunPSK" pitchFamily="34" charset="-34"/>
                </a:rPr>
                <a:t>ต้นทุนต่ำ (</a:t>
              </a:r>
              <a:r>
                <a:rPr lang="en-US" sz="2000" dirty="0">
                  <a:latin typeface="TH SarabunPSK" pitchFamily="34" charset="-34"/>
                  <a:cs typeface="TH SarabunPSK" pitchFamily="34" charset="-34"/>
                </a:rPr>
                <a:t>Lower Cost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85632" y="6212326"/>
              <a:ext cx="20301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latin typeface="TH SarabunPSK" pitchFamily="34" charset="-34"/>
                  <a:cs typeface="TH SarabunPSK" pitchFamily="34" charset="-34"/>
                </a:rPr>
                <a:t>แตกต่าง (</a:t>
              </a:r>
              <a:r>
                <a:rPr lang="en-US" sz="2000" dirty="0">
                  <a:latin typeface="TH SarabunPSK" pitchFamily="34" charset="-34"/>
                  <a:cs typeface="TH SarabunPSK" pitchFamily="34" charset="-34"/>
                </a:rPr>
                <a:t>Differentiation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77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กลยุทธ์ของ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Porter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Porter’s Generic Strategies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 marL="0" lvl="1" indent="0" algn="thaiDist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1. กลยุทธ์การเป็นผู้นำด้านต้นทุน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มุ่งเน้นการลดต้นทุนในการผลิตและการดำเนินงานเพื่อเสนอสินค้าหรือบริการในราคาที่ต่ำกว่าคู่แข่ง ตั้งแต่</a:t>
            </a:r>
            <a:r>
              <a:rPr lang="th-TH" altLang="en-US" dirty="0">
                <a:solidFill>
                  <a:srgbClr val="1C1C1C"/>
                </a:solidFill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การประหยัดต่อขนาด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Economy of Scale)</a:t>
            </a:r>
            <a:r>
              <a:rPr lang="th-TH" dirty="0">
                <a:solidFill>
                  <a:srgbClr val="1C1C1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ลดความผิดพลาดในการผลิต ใช้ระบบทันเวลา ลดเวลาของกระบวนการให้สั้นลง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179388" lvl="1" indent="277813" algn="thaiDist">
              <a:buFontTx/>
              <a:buChar char="•"/>
            </a:pPr>
            <a:r>
              <a:rPr lang="th-TH" altLang="en-US" dirty="0">
                <a:solidFill>
                  <a:srgbClr val="1C1C1C"/>
                </a:solidFill>
                <a:latin typeface="TH SarabunPSK" pitchFamily="34" charset="-34"/>
                <a:cs typeface="TH SarabunPSK" pitchFamily="34" charset="-34"/>
              </a:rPr>
              <a:t>ควบคุมต้นทุนอย่างเข้มงวด (ซื้อของจากผู้จัดจำหน่ายที่ให้ราคาต่ำสุด) หรือพัฒนาวัตถุดิบหรืออะไหล่ให้สามารถใช้ได้กับหลายๆ ผลิตภัณฑ์เพื่อเฉลี่ยต้นทุน (</a:t>
            </a:r>
            <a:r>
              <a:rPr lang="en-US" altLang="en-US" dirty="0">
                <a:solidFill>
                  <a:srgbClr val="1C1C1C"/>
                </a:solidFill>
                <a:latin typeface="TH SarabunPSK" pitchFamily="34" charset="-34"/>
                <a:cs typeface="TH SarabunPSK" pitchFamily="34" charset="-34"/>
              </a:rPr>
              <a:t>Sharing Cost) </a:t>
            </a:r>
            <a:endParaRPr lang="th-TH" altLang="en-US" dirty="0">
              <a:solidFill>
                <a:srgbClr val="1C1C1C"/>
              </a:solidFill>
              <a:latin typeface="TH SarabunPSK" pitchFamily="34" charset="-34"/>
              <a:cs typeface="TH SarabunPSK" pitchFamily="34" charset="-34"/>
            </a:endParaRPr>
          </a:p>
          <a:p>
            <a:pPr marL="179388" lvl="1" indent="277813" algn="thaiDist">
              <a:buFontTx/>
              <a:buChar char="•"/>
            </a:pPr>
            <a:r>
              <a:rPr lang="th-TH" altLang="en-US" dirty="0">
                <a:solidFill>
                  <a:srgbClr val="1C1C1C"/>
                </a:solidFill>
                <a:latin typeface="TH SarabunPSK" pitchFamily="34" charset="-34"/>
                <a:cs typeface="TH SarabunPSK" pitchFamily="34" charset="-34"/>
              </a:rPr>
              <a:t>เน้นการผลิตครั้งละมากๆ (</a:t>
            </a:r>
            <a:r>
              <a:rPr lang="en-US" altLang="en-US" dirty="0">
                <a:solidFill>
                  <a:srgbClr val="1C1C1C"/>
                </a:solidFill>
                <a:latin typeface="TH SarabunPSK" pitchFamily="34" charset="-34"/>
                <a:cs typeface="TH SarabunPSK" pitchFamily="34" charset="-34"/>
              </a:rPr>
              <a:t>Mass Production</a:t>
            </a:r>
            <a:r>
              <a:rPr lang="th-TH" altLang="en-US" dirty="0">
                <a:solidFill>
                  <a:srgbClr val="1C1C1C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marL="179388" lvl="1" indent="277813" algn="thaiDist">
              <a:buFontTx/>
              <a:buChar char="•"/>
            </a:pPr>
            <a:r>
              <a:rPr lang="th-TH" altLang="en-US" dirty="0">
                <a:solidFill>
                  <a:srgbClr val="1C1C1C"/>
                </a:solidFill>
                <a:latin typeface="TH SarabunPSK" pitchFamily="34" charset="-34"/>
                <a:cs typeface="TH SarabunPSK" pitchFamily="34" charset="-34"/>
              </a:rPr>
              <a:t>ลดค่าใช้จ่ายด้านต่างๆ ให้ต่ำสุด  เช่น การวิจัยพัฒนา การบริหารฯ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AutoShape 6" descr="Temu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22304"/>
            <a:ext cx="1835696" cy="18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92215"/>
            <a:ext cx="2252796" cy="126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203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กลยุทธ์ของ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Porter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Porter’s Generic Strategies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2.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กลยุทธ์การสร้างความแตกต่าง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มุ่งเน้นการสร้างคุณค่าที่โดดเด่นให้กับผลิตภัณฑ์หรือบริการ เพื่อให้มีความแตกต่างจากคู่แข่งและสร้างความรู้สึกพิเศษให้กับลูกค้า การสร้างความแตกต่างสามารถช่วยให้ลูกค้าเห็นคุณค่าในสิ่งที่คุณเสนอและพร้อมที่จะจ่ายเพิ่มแม้ว่าจะมีราคาสูงกว่าคู่แข่ง  เช่น </a:t>
            </a:r>
          </a:p>
          <a:p>
            <a:pPr lvl="1" algn="thaiDist">
              <a:buFont typeface="Arial" pitchFamily="34" charset="0"/>
              <a:buChar char="•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ความแตกต่างด้านคุณภาพ</a:t>
            </a:r>
          </a:p>
          <a:p>
            <a:pPr lvl="1" algn="thaiDist">
              <a:buFont typeface="Arial" pitchFamily="34" charset="0"/>
              <a:buChar char="•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ความแตกต่างด้านรูปลักษณ์ บรรจุภัณฑ์</a:t>
            </a:r>
          </a:p>
          <a:p>
            <a:pPr lvl="1" algn="thaiDist">
              <a:buFont typeface="Arial" pitchFamily="34" charset="0"/>
              <a:buChar char="•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ความแตกต่างด้านการบริการที่ความรวดเร็ว สะดวก</a:t>
            </a:r>
          </a:p>
          <a:p>
            <a:pPr lvl="1" algn="thaiDist">
              <a:buFont typeface="Arial" pitchFamily="34" charset="0"/>
              <a:buChar char="•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ความแตกต่างด้านประโยชน์ใช้สอย	 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3" t="15513" r="18144"/>
          <a:stretch/>
        </p:blipFill>
        <p:spPr bwMode="auto">
          <a:xfrm>
            <a:off x="7447888" y="4797152"/>
            <a:ext cx="1696112" cy="206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13" y="5361384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64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การวางแผนกลยุทธ์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การวางแผนเชิงกลยุทธ์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Strategic planning)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คือ กระบวนการในการพัฒนาและรักษาความเหมาะสมของกลยุทธ์ระหว่างเป้าหมายขององค์กร ประสิทธิภาพขององค์กร และโอกาสทางการตลาดที่เปลี่ยนแปลง (นันทสารี สุขโต และคณะ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2560,22)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การวางแผนการตลาดเชิงกลยุทธ์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Marketing strategic planning)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เป็นกระบวนการจัดการในการพัฒนาและธำรงรักษาในการปฏิบัติการที่มีส่วนเชื่อมกันของวัตถุประสงค์ ความสามารถ ทรัพยากร และโอกาสทางการตลาดที่มีการเปลี่ยนไป โดยเป้าหมายของการวางแผนกลยุทธ์ คือการตีกรอบ การจัดการธุรกิจและผลิตภัณฑ์ขององค์กรให้ได้ตามเป้าหมายกำไรและการเติบโต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Kotler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1994,p.62)</a:t>
            </a:r>
          </a:p>
        </p:txBody>
      </p:sp>
    </p:spTree>
    <p:extLst>
      <p:ext uri="{BB962C8B-B14F-4D97-AF65-F5344CB8AC3E}">
        <p14:creationId xmlns:p14="http://schemas.microsoft.com/office/powerpoint/2010/main" val="1095470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กลยุทธ์ของ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Porter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Porter’s Generic Strategies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3. กลยุทธ์การมุ่งเน้นต้นทุน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มุ่งเน้นการเป็นผู้นำด้านต้นทุนในกลุ่มตลาดเฉพาะกลุ่ม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Niche Market)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โดยการลดต้นทุนการผลิตและการดำเนินงานเพื่อเสนอราคาที่ต่ำภายในกลุ่มตลาดนั้นๆ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ซึ่งจะทำให้ได้เปรียบเหนือคู่แข่ง และได้ส่วนแบ่งทางการตลาดมาครอบครอง </a:t>
            </a:r>
          </a:p>
        </p:txBody>
      </p:sp>
      <p:pic>
        <p:nvPicPr>
          <p:cNvPr id="3074" name="Picture 2" descr="10 ร้านปิ้งย่างอิ่มอร่อย ราคาไม่แพง คนรักเนื้อต้องล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02" y="5263279"/>
            <a:ext cx="2601098" cy="15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7936" y="4309172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มุ่งเน้นเฉพาะลูกค้าที่ทานปริมาณมาก</a:t>
            </a: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แบบเหมา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9388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กลยุทธ์ของ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Porter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Porter’s Generic Strategies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4. กลยุทธ์การมุ่งเน้นความแตกต่าง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มุ่งเน้นความแตกต่างมาใช้กับตลาดเฉพาะกลุ่ม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Niche Market)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โดยทุ่มเทความพยายามในการมุ่งผลิตสินค้าหรือบริการที่พิเศษเพื่อตอบสนองความต้องการลูกค้าเป้าหมายนั้นเป็นพิเศษ ซึ่งจะทำให้เกิดความพึงพอใจให้กับลูกค้ากลุ่มนั้นและเกิดความภักดีได้ </a:t>
            </a:r>
          </a:p>
        </p:txBody>
      </p:sp>
      <p:pic>
        <p:nvPicPr>
          <p:cNvPr id="5122" name="Picture 2" descr="อาหารสําหรับคนเป็นเบาหวาน กินควบคุมน้ำตาลด้วยเมนูตามนี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08916"/>
            <a:ext cx="4283968" cy="22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61653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อาหารสุขภาพที่เฉพาะกลุ่ม 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5737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กระบวนการวางแผนการตลาด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263525" indent="-263525" algn="thaiDist">
              <a:buAutoNum type="arabicPeriod"/>
            </a:pP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การวิเคราะห์การตลาด </a:t>
            </a:r>
          </a:p>
          <a:p>
            <a:pPr marL="400050" lvl="1" indent="0" algn="thaiDist">
              <a:buNone/>
            </a:pP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1.1 การวิเคราะห์สิ่งแวดล้อมการตลาด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สิ่งแวดล้อมภายในบริษัท สิ่งแวดล้อมภายนอกบริษัท </a:t>
            </a:r>
          </a:p>
          <a:p>
            <a:pPr marL="400050" lvl="1" indent="0" algn="thaiDist">
              <a:buNone/>
            </a:pP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1.2 การวิเคราะห์จุดแข็ง จุดอ่อน โอกาส และอุปสรรค </a:t>
            </a:r>
          </a:p>
          <a:p>
            <a:pPr marL="0" lvl="1" indent="0" algn="thaiDist">
              <a:buNone/>
            </a:pP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2. การวางแผนการตลาด</a:t>
            </a:r>
          </a:p>
          <a:p>
            <a:pPr marL="446088" lvl="1" indent="-446088" algn="thaiDist">
              <a:buNone/>
            </a:pP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	2.1 กำหนดวัตถุประสงค์ทางการตลาด</a:t>
            </a:r>
          </a:p>
          <a:p>
            <a:pPr marL="446088" lvl="1" indent="-446088" algn="thaiDist">
              <a:buNone/>
            </a:pP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	2.2 กำหนดกลยุทธ์การตลาด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500" u="sng" dirty="0">
                <a:latin typeface="TH SarabunPSK" pitchFamily="34" charset="-34"/>
                <a:cs typeface="TH SarabunPSK" pitchFamily="34" charset="-34"/>
              </a:rPr>
              <a:t>กลยุทธ์การตลาดที่ขับเคลื่อนลูกค้า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(การแบ่งส่วนตลาด การกำหนดตลาดเป้าหมาย การกำหนดตำแหน่งทางการตลาดที่แตกต่าง) </a:t>
            </a:r>
            <a:r>
              <a:rPr lang="th-TH" sz="2500" u="sng" dirty="0">
                <a:latin typeface="TH SarabunPSK" pitchFamily="34" charset="-34"/>
                <a:cs typeface="TH SarabunPSK" pitchFamily="34" charset="-34"/>
              </a:rPr>
              <a:t>กลยุทธ์ส่วนประสมทางการตลาด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 (ผลิตภัณฑ์ ราคา การจัดจำหน่าย การส่งเสริมการตลาด) </a:t>
            </a:r>
          </a:p>
          <a:p>
            <a:pPr marL="0" lvl="1" indent="0" algn="thaiDist">
              <a:buNone/>
            </a:pP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3. การปฏิบัติการ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การจัดองค์การ การปฏิบัติการ (ใคร ทำอะไร ที่ไหน เมื่อไร เครื่องมืออะไร) </a:t>
            </a:r>
          </a:p>
          <a:p>
            <a:pPr marL="0" lvl="1" indent="0" algn="thaiDist">
              <a:buNone/>
            </a:pP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4. การควบคุม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การควบคุมแผนงานประจำปี (</a:t>
            </a:r>
            <a:r>
              <a:rPr lang="th-TH" altLang="th-TH" sz="2500" i="1" dirty="0">
                <a:latin typeface="TH SarabunPSK" pitchFamily="34" charset="-34"/>
                <a:cs typeface="TH SarabunPSK" pitchFamily="34" charset="-34"/>
              </a:rPr>
              <a:t>ยอดขาย</a:t>
            </a:r>
            <a:r>
              <a:rPr lang="en-US" altLang="th-TH" sz="2500" i="1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altLang="th-TH" sz="2500" i="1" dirty="0">
                <a:latin typeface="TH SarabunPSK" pitchFamily="34" charset="-34"/>
                <a:cs typeface="TH SarabunPSK" pitchFamily="34" charset="-34"/>
              </a:rPr>
              <a:t>ส่วนครองตลาดค่าใช้จ่าย</a:t>
            </a:r>
            <a:r>
              <a:rPr lang="en-US" altLang="th-TH" sz="2500" i="1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altLang="th-TH" sz="2500" i="1" dirty="0">
                <a:latin typeface="TH SarabunPSK" pitchFamily="34" charset="-34"/>
                <a:cs typeface="TH SarabunPSK" pitchFamily="34" charset="-34"/>
              </a:rPr>
              <a:t>ทัศนคติของลูกค้า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)  การควบคุมกำไร </a:t>
            </a:r>
            <a:r>
              <a:rPr lang="en-US" sz="2500" i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500" i="1" dirty="0">
                <a:latin typeface="TH SarabunPSK" pitchFamily="34" charset="-34"/>
                <a:cs typeface="TH SarabunPSK" pitchFamily="34" charset="-34"/>
              </a:rPr>
              <a:t>แต่ละผลิตภัณฑ์</a:t>
            </a:r>
            <a:r>
              <a:rPr lang="en-US" sz="2500" i="1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500" i="1" dirty="0">
                <a:latin typeface="TH SarabunPSK" pitchFamily="34" charset="-34"/>
                <a:cs typeface="TH SarabunPSK" pitchFamily="34" charset="-34"/>
              </a:rPr>
              <a:t>แต่ละเขตการขาย แต่ละช่องทางการจำหน่าย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การควบคุมกลยุทธ์ </a:t>
            </a:r>
          </a:p>
        </p:txBody>
      </p:sp>
    </p:spTree>
    <p:extLst>
      <p:ext uri="{BB962C8B-B14F-4D97-AF65-F5344CB8AC3E}">
        <p14:creationId xmlns:p14="http://schemas.microsoft.com/office/powerpoint/2010/main" val="37956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รูปแบบการวางแผนเชิงกลยุทธ์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9538134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Elbow Connector 15"/>
          <p:cNvCxnSpPr/>
          <p:nvPr/>
        </p:nvCxnSpPr>
        <p:spPr>
          <a:xfrm rot="10800000">
            <a:off x="2915816" y="2420888"/>
            <a:ext cx="1584176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528" y="2060848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- การกำหนดพันธกิจ</a:t>
            </a:r>
          </a:p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- การกำหนดเป้าประสงค์</a:t>
            </a:r>
          </a:p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- การออกแบบลักษณะของกลุ่มธุรกิจ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268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กลยุทธ์การตลาดระดับองค์กร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การวิเคราะห์สถานการณ์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(Situation Analysis)</a:t>
            </a: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สิ่งแวดล้อมภายนอก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External environment)</a:t>
            </a: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สิ่งแวดล้อมภายใน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Internal environment) </a:t>
            </a:r>
          </a:p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การวิเคราะห์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SWOT (SWOT Analysis) </a:t>
            </a:r>
          </a:p>
          <a:p>
            <a:pPr marL="457200" lvl="1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1600" y="3645024"/>
            <a:ext cx="6594054" cy="3103632"/>
            <a:chOff x="0" y="3717032"/>
            <a:chExt cx="6594054" cy="3103632"/>
          </a:xfrm>
        </p:grpSpPr>
        <p:grpSp>
          <p:nvGrpSpPr>
            <p:cNvPr id="10" name="Group 9"/>
            <p:cNvGrpSpPr/>
            <p:nvPr/>
          </p:nvGrpSpPr>
          <p:grpSpPr>
            <a:xfrm>
              <a:off x="2339752" y="3717032"/>
              <a:ext cx="4176464" cy="2448272"/>
              <a:chOff x="2339752" y="3933056"/>
              <a:chExt cx="4176464" cy="244827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339752" y="3933056"/>
                <a:ext cx="4176464" cy="1224136"/>
                <a:chOff x="2339752" y="3933056"/>
                <a:chExt cx="4176464" cy="1224136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339752" y="3933056"/>
                  <a:ext cx="2088232" cy="122413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3000" b="1" dirty="0">
                      <a:latin typeface="TH SarabunPSK" pitchFamily="34" charset="-34"/>
                      <a:cs typeface="TH SarabunPSK" pitchFamily="34" charset="-34"/>
                    </a:rPr>
                    <a:t>จุดแข็ง </a:t>
                  </a:r>
                  <a:endParaRPr lang="en-US" sz="3000" b="1" dirty="0">
                    <a:latin typeface="TH SarabunPSK" pitchFamily="34" charset="-34"/>
                    <a:cs typeface="TH SarabunPSK" pitchFamily="34" charset="-34"/>
                  </a:endParaRPr>
                </a:p>
                <a:p>
                  <a:pPr algn="ctr"/>
                  <a:r>
                    <a:rPr lang="th-TH" sz="3000" b="1" dirty="0">
                      <a:latin typeface="TH SarabunPSK" pitchFamily="34" charset="-34"/>
                      <a:cs typeface="TH SarabunPSK" pitchFamily="34" charset="-34"/>
                    </a:rPr>
                    <a:t>(</a:t>
                  </a:r>
                  <a:r>
                    <a:rPr lang="en-US" sz="3000" b="1" dirty="0">
                      <a:latin typeface="TH SarabunPSK" pitchFamily="34" charset="-34"/>
                      <a:cs typeface="TH SarabunPSK" pitchFamily="34" charset="-34"/>
                    </a:rPr>
                    <a:t>Strengths)</a:t>
                  </a: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427984" y="3933056"/>
                  <a:ext cx="2088232" cy="1224136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3000" b="1" dirty="0">
                      <a:latin typeface="TH SarabunPSK" pitchFamily="34" charset="-34"/>
                      <a:cs typeface="TH SarabunPSK" pitchFamily="34" charset="-34"/>
                    </a:rPr>
                    <a:t>จุดอ่อน (</a:t>
                  </a:r>
                  <a:r>
                    <a:rPr lang="en-US" sz="3000" b="1" dirty="0">
                      <a:latin typeface="TH SarabunPSK" pitchFamily="34" charset="-34"/>
                      <a:cs typeface="TH SarabunPSK" pitchFamily="34" charset="-34"/>
                    </a:rPr>
                    <a:t>Weaknesses)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339752" y="5157192"/>
                <a:ext cx="4176464" cy="1224136"/>
                <a:chOff x="2339752" y="3933056"/>
                <a:chExt cx="4176464" cy="1224136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2339752" y="3933056"/>
                  <a:ext cx="2088232" cy="1224136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3000" b="1" dirty="0">
                      <a:latin typeface="TH SarabunPSK" pitchFamily="34" charset="-34"/>
                      <a:cs typeface="TH SarabunPSK" pitchFamily="34" charset="-34"/>
                    </a:rPr>
                    <a:t>โอกาส (</a:t>
                  </a:r>
                  <a:r>
                    <a:rPr lang="en-US" sz="3000" b="1" dirty="0">
                      <a:latin typeface="TH SarabunPSK" pitchFamily="34" charset="-34"/>
                      <a:cs typeface="TH SarabunPSK" pitchFamily="34" charset="-34"/>
                    </a:rPr>
                    <a:t>Opportunities)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427984" y="3933056"/>
                  <a:ext cx="2088232" cy="1224136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3000" b="1" dirty="0">
                      <a:latin typeface="TH SarabunPSK" pitchFamily="34" charset="-34"/>
                      <a:cs typeface="TH SarabunPSK" pitchFamily="34" charset="-34"/>
                    </a:rPr>
                    <a:t>อุปสรรค </a:t>
                  </a:r>
                  <a:endParaRPr lang="en-US" sz="3000" b="1" dirty="0">
                    <a:latin typeface="TH SarabunPSK" pitchFamily="34" charset="-34"/>
                    <a:cs typeface="TH SarabunPSK" pitchFamily="34" charset="-34"/>
                  </a:endParaRPr>
                </a:p>
                <a:p>
                  <a:pPr algn="ctr"/>
                  <a:r>
                    <a:rPr lang="th-TH" sz="3000" b="1" dirty="0">
                      <a:latin typeface="TH SarabunPSK" pitchFamily="34" charset="-34"/>
                      <a:cs typeface="TH SarabunPSK" pitchFamily="34" charset="-34"/>
                    </a:rPr>
                    <a:t>(</a:t>
                  </a:r>
                  <a:r>
                    <a:rPr lang="en-US" sz="3000" b="1" dirty="0">
                      <a:latin typeface="TH SarabunPSK" pitchFamily="34" charset="-34"/>
                      <a:cs typeface="TH SarabunPSK" pitchFamily="34" charset="-34"/>
                    </a:rPr>
                    <a:t>Threats)</a:t>
                  </a:r>
                </a:p>
              </p:txBody>
            </p:sp>
          </p:grpSp>
        </p:grpSp>
        <p:sp>
          <p:nvSpPr>
            <p:cNvPr id="11" name="Left Brace 10"/>
            <p:cNvSpPr/>
            <p:nvPr/>
          </p:nvSpPr>
          <p:spPr>
            <a:xfrm>
              <a:off x="1907704" y="3717032"/>
              <a:ext cx="216024" cy="12241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1907704" y="4941168"/>
              <a:ext cx="216024" cy="12241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3861048"/>
              <a:ext cx="19077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500" dirty="0">
                  <a:latin typeface="TH SarabunPSK" pitchFamily="34" charset="-34"/>
                  <a:cs typeface="TH SarabunPSK" pitchFamily="34" charset="-34"/>
                </a:rPr>
                <a:t>วิเคราะห์จากสิ่งแวดล้อมภายใน</a:t>
              </a:r>
              <a:endParaRPr lang="en-US" sz="25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5331286"/>
              <a:ext cx="18780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500" dirty="0">
                  <a:latin typeface="TH SarabunPSK" pitchFamily="34" charset="-34"/>
                  <a:cs typeface="TH SarabunPSK" pitchFamily="34" charset="-34"/>
                </a:rPr>
                <a:t>วิเคราะห์จากสิ่งแวดล้อมภายนอก</a:t>
              </a:r>
              <a:endParaRPr lang="en-US" sz="25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3275855" y="5301209"/>
              <a:ext cx="216025" cy="208823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/>
            <p:cNvSpPr/>
            <p:nvPr/>
          </p:nvSpPr>
          <p:spPr>
            <a:xfrm rot="16200000">
              <a:off x="5364088" y="5301210"/>
              <a:ext cx="216025" cy="208823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10524" y="6343610"/>
              <a:ext cx="187803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500" dirty="0">
                  <a:latin typeface="TH SarabunPSK" pitchFamily="34" charset="-34"/>
                  <a:cs typeface="TH SarabunPSK" pitchFamily="34" charset="-34"/>
                </a:rPr>
                <a:t>ส่งผลดีต่อธุรกิจ</a:t>
              </a:r>
              <a:endParaRPr lang="en-US" sz="25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6016" y="6343610"/>
              <a:ext cx="187803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500" dirty="0">
                  <a:latin typeface="TH SarabunPSK" pitchFamily="34" charset="-34"/>
                  <a:cs typeface="TH SarabunPSK" pitchFamily="34" charset="-34"/>
                </a:rPr>
                <a:t>ส่งผลร้ายต่อธุรกิจ</a:t>
              </a:r>
              <a:endParaRPr lang="en-US" sz="25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26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กลยุทธ์การตลาดระดับองค์กร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 </a:t>
            </a:r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กำหนดพันธกิจขององค์กร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052936"/>
          </a:xfrm>
        </p:spPr>
        <p:txBody>
          <a:bodyPr>
            <a:noAutofit/>
          </a:bodyPr>
          <a:lstStyle/>
          <a:p>
            <a:pPr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เป็นภารกิจที่บริษัทต้องกระทำให้บรรลุผลสำเร็จ การกำหนดต้องชัดเจนและเหมาะสมกับสภาพแวดล้อมทางการตลาด ควรทำให้ทราบถึงลักษณะของธุรกิจ ดังนั้นก่อนกำหนด   พันธกิจควรจะต้องตอบคำถามเหล่านี้</a:t>
            </a:r>
          </a:p>
          <a:p>
            <a:pPr lvl="1"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บริษัททำธุรกิจอะไร </a:t>
            </a:r>
          </a:p>
          <a:p>
            <a:pPr lvl="1"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ลูกค้าคือใคร </a:t>
            </a:r>
          </a:p>
          <a:p>
            <a:pPr lvl="1"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คุณค่าที่ลูกค้าต้องการคืออะไร</a:t>
            </a:r>
          </a:p>
          <a:p>
            <a:pPr lvl="1"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อนาคตของธุรกิจคืออะไร</a:t>
            </a:r>
          </a:p>
          <a:p>
            <a:pPr marL="457200" lvl="1" indent="0" algn="thaiDist">
              <a:buNone/>
            </a:pPr>
            <a:endParaRPr lang="en-US" sz="2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725144"/>
            <a:ext cx="8208912" cy="1944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Starbucks :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เป็นแรงบันดาลใจและหล่อหลอมจิตวิญญาณของมวลมนุษย์ ครั้งละคน ครั้งละแก้ว และครั้งละชุมชน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CPAll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(7-eleven) :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สร้างความผูกพันกับลูกค้า ด้วยสินค้าและบริการที่เปี่ยมด้วยนวัตกรรม มุ่งสู่องค์กรคุณภาพและมีความยั่งยืน</a:t>
            </a:r>
          </a:p>
          <a:p>
            <a:pPr algn="thaiDist"/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960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กลยุทธ์การตลาดระดับองค์กร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 : </a:t>
            </a:r>
            <a:br>
              <a:rPr lang="en-US" sz="4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การกำหนดวัตถุประสงค์ทางการตลาด</a:t>
            </a:r>
            <a:br>
              <a:rPr lang="th-TH" sz="4000" b="1" dirty="0">
                <a:latin typeface="TH SarabunPSK" pitchFamily="34" charset="-34"/>
                <a:cs typeface="TH SarabunPSK" pitchFamily="34" charset="-34"/>
              </a:rPr>
            </a:br>
            <a:endParaRPr lang="en-US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วัตถุประสงค์ทางการตลาด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เป็นเป้าหมายการดำเนินงานที่เฉพาะเจาะจงของบริษัท สามารถวัดได้ทั้งเชิงปริมาณและคุณภาพ ต้องสอดคล้องกับพันธกิจ </a:t>
            </a: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ลักษณะวัตถุประสงค์ เช่น วัตถุประสงค์ด้านการเงิน (การเพิ่มยอดขาย การเพิ่มจำนวนเงินที่ซื้อแต่ละครั้ง)  วัถตุประสงค์ด้านการเติบโตของตลาด (การเพิ่มส่วนแบ่งตลาด การเพิ่มอัตราการซื้อซ้ำ การเพิ่มการรับรู้แบรนด์) เป็นต้น  </a:t>
            </a: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การกำหนดต้องเฉพาะเจาะจง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ปริมาณ จำนวน เวลา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”</a:t>
            </a:r>
          </a:p>
          <a:p>
            <a:pPr marL="0" indent="0">
              <a:buNone/>
            </a:pP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4509120"/>
            <a:ext cx="8208912" cy="1944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thaiDist">
              <a:buFontTx/>
              <a:buChar char="-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เพิ่มยอดขายสินค้าผ่านช่องทางออนไลน์เป็น 10 ล้านบาท ภายใน 6 เดือน </a:t>
            </a:r>
          </a:p>
          <a:p>
            <a:pPr marL="342900" indent="-342900" algn="thaiDist">
              <a:buFontTx/>
              <a:buChar char="-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เพิ่มอัตราการซื้อซ้ำของลูกค้าเก่าเป็นร้อยละ 50 ภายใน 6 เดือน</a:t>
            </a:r>
          </a:p>
          <a:p>
            <a:pPr marL="342900" indent="-342900" algn="thaiDist">
              <a:buFontTx/>
              <a:buChar char="-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เพิ่มส่วนแบ่งตลาดของผลิตภัณฑ์เป็น 25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ภายใน 12 เดือน</a:t>
            </a:r>
          </a:p>
          <a:p>
            <a:pPr marL="342900" indent="-342900" algn="thaiDist">
              <a:buFontTx/>
              <a:buChar char="-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เพิ่มจำนวนลูกค้าใหม่เป็น 10,000 คน ภายในระยะเวลา 3 เดือน</a:t>
            </a:r>
          </a:p>
          <a:p>
            <a:pPr marL="342900" indent="-342900" algn="thaiDist">
              <a:buFontTx/>
              <a:buChar char="-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เพิ่มการรับรู้แบรนด์ในกลุ่มวัยรุ่นร้อยละ 5 ภายใน 6 เดือน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509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กลยุทธ์การตลาดระดับองค์กร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</a:t>
            </a:r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วางแผน/ออกแบบลักษณะของกลุ่มธุรกิจ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Autofit/>
          </a:bodyPr>
          <a:lstStyle/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การวิเคราะห์กลุ่มธุรกิจของบริษัทปัจจุบัน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แบ่งกลุ่มธุรกิจออกเป็นหน่วยย่อยๆ เพื่อสางแผนกลยุทธ์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Strategic Business Unit: SBUs)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ให้สามารถแข่งขันได้ </a:t>
            </a: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การวิเคราะห์เมทริกซ์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BCG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การพัฒนากลยุทธ์การตลาดเชิงกลยุทธ์ระดับองค์กร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771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การวิเคราะห์กลุ่มธุรกิจของบริษัทปัจจุบัน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การกำหนด</a:t>
            </a:r>
            <a:r>
              <a:rPr lang="th-TH" sz="2800" u="sng" dirty="0">
                <a:latin typeface="TH SarabunPSK" pitchFamily="34" charset="-34"/>
                <a:cs typeface="TH SarabunPSK" pitchFamily="34" charset="-34"/>
              </a:rPr>
              <a:t>หน่วยธุรกิจเชิงกลยุทธ์</a:t>
            </a:r>
            <a:r>
              <a:rPr lang="en-US" sz="2800" u="sng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(Strategic Business Unit : SBU)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เป็นการกำหนดกลยุทธ์ที่อ้างอิงจากธุรกิจขององค์กรโดยสินค้าหรือบริการ เช่น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บริษัทที่ทำธุรกิจผลิตและจำหน่ายแชมพู สบู่ ยาสีฟัน เป็นต้น ก็สามารถแยกได้ 3 หน่วยธุรกิจ คือ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แชมพู สบู่ ยาสีฟัน </a:t>
            </a: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บริษัท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Coca-cola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อาจกำหนด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SBU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ได้เป็น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น้ำอัดลม น้ำผลไม้ และเครื่องดื่มสำหรับกีฬา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เป็นต้น </a:t>
            </a: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บริษัท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Apple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อาจกำหนด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SBU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ได้เป็น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iPhone,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iPad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คอมพิวเตอร์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Mac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บริการ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iCloud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Apple Music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423643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การวิเคราะห์กลุ่มธุรกิจของบริษัทปัจจุบัน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การวิเคราะห์กลุ่มธุรกิจของบริษัทปัจจุบัน เป็นการวิเคราะห์แต่ละ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SBU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ว่ามีสถานการณ์อย่างไรในตลาดเพื่อการแข่งขัน</a:t>
            </a: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วิธีการของกลุ่มที่ปรึกษาแห่งเมืองบอสตัน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Boston Consulting Group: BCG Matrix)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เครื่องมือที่ใช้ในการวิเคราะห์พอร์ตโฟลิโอของผลิตภัณฑ์ขององค์กร ซึ่งเป็นการจัดกลุ่ม โดยใช้มิติ 1) อัตราการเติบโตของตลาด และ 2) ส่วนแบ่งการตลาด</a:t>
            </a: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กลยุทธ์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การสร้างส่วนแบ่งตลาด การรักษาส่วนแบ่งตลาด การเก็บเกี่ยวผลประโยชน์ และ การถอนผลิตภัณฑ์ออกจากตลาด 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26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1717</Words>
  <Application>Microsoft Office PowerPoint</Application>
  <PresentationFormat>On-screen Show (4:3)</PresentationFormat>
  <Paragraphs>170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บทที่ 3 </vt:lpstr>
      <vt:lpstr>การวางแผนกลยุทธ์</vt:lpstr>
      <vt:lpstr>รูปแบบการวางแผนเชิงกลยุทธ์</vt:lpstr>
      <vt:lpstr>กลยุทธ์การตลาดระดับองค์กร</vt:lpstr>
      <vt:lpstr>กลยุทธ์การตลาดระดับองค์กร :  กำหนดพันธกิจขององค์กร</vt:lpstr>
      <vt:lpstr> กลยุทธ์การตลาดระดับองค์กร :  การกำหนดวัตถุประสงค์ทางการตลาด </vt:lpstr>
      <vt:lpstr>กลยุทธ์การตลาดระดับองค์กร : วางแผน/ออกแบบลักษณะของกลุ่มธุรกิจ</vt:lpstr>
      <vt:lpstr>การวิเคราะห์กลุ่มธุรกิจของบริษัทปัจจุบัน</vt:lpstr>
      <vt:lpstr>การวิเคราะห์กลุ่มธุรกิจของบริษัทปัจจุบัน</vt:lpstr>
      <vt:lpstr>การวิเคราะห์ BCG</vt:lpstr>
      <vt:lpstr> ตัวอย่าง BCG Matrix of Apple </vt:lpstr>
      <vt:lpstr>การพัฒนากลยุทธ์การตลาดเชิงกลยุทธ์ระดับองค์กร</vt:lpstr>
      <vt:lpstr>การพัฒนากลยุทธ์การตลาดเชิงกลยุทธ์ระดับองค์กร</vt:lpstr>
      <vt:lpstr>การพัฒนากลยุทธ์การตลาดเชิงกลยุทธ์ระดับองค์กร</vt:lpstr>
      <vt:lpstr>การพัฒนากลยุทธ์การตลาดเชิงกลยุทธ์ระดับองค์กร</vt:lpstr>
      <vt:lpstr>การตลาดเชิงกลยุทธ์ระดับหน้าที่</vt:lpstr>
      <vt:lpstr>กลยุทธ์ของ Porter  (Porter’s Generic Strategies)</vt:lpstr>
      <vt:lpstr>กลยุทธ์ของ Porter  (Porter’s Generic Strategies)</vt:lpstr>
      <vt:lpstr>กลยุทธ์ของ Porter  (Porter’s Generic Strategies)</vt:lpstr>
      <vt:lpstr>กลยุทธ์ของ Porter  (Porter’s Generic Strategies)</vt:lpstr>
      <vt:lpstr>กลยุทธ์ของ Porter  (Porter’s Generic Strategies)</vt:lpstr>
      <vt:lpstr>กระบวนการวางแผนการตลาด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2</dc:title>
  <dc:creator>FMS00</dc:creator>
  <cp:lastModifiedBy>FMS00</cp:lastModifiedBy>
  <cp:revision>125</cp:revision>
  <dcterms:created xsi:type="dcterms:W3CDTF">2022-07-05T06:22:24Z</dcterms:created>
  <dcterms:modified xsi:type="dcterms:W3CDTF">2025-08-05T16:21:21Z</dcterms:modified>
</cp:coreProperties>
</file>