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15C9D-F870-4258-B256-3385E75F1355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EB21E-37C0-4862-8158-9BE360A459B5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C6EA7-0A26-4E10-9D77-E5BD8D31699B}" type="datetimeFigureOut">
              <a:rPr lang="th-TH" smtClean="0"/>
              <a:t>02/09/68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837DF-4828-4735-9979-3009282FE2F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124200"/>
            <a:ext cx="91440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algn="ctr" eaLnBrk="1" latinLnBrk="1" hangingPunct="1">
              <a:defRPr/>
            </a:pPr>
            <a:r>
              <a:rPr lang="th-TH" altLang="ko-KR" sz="54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-윤체B_ppt" pitchFamily="18" charset="-127"/>
                <a:ea typeface="-윤체B_ppt" pitchFamily="18" charset="-127"/>
                <a:cs typeface="LilyUPC" panose="020B0604020202020204" pitchFamily="34" charset="-34"/>
              </a:rPr>
              <a:t>การจัด</a:t>
            </a:r>
            <a:r>
              <a:rPr lang="th-TH" altLang="ko-KR" sz="5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-윤체B_ppt" pitchFamily="18" charset="-127"/>
                <a:ea typeface="-윤체B_ppt" pitchFamily="18" charset="-127"/>
                <a:cs typeface="LilyUPC" panose="020B0604020202020204" pitchFamily="34" charset="-34"/>
              </a:rPr>
              <a:t>สถานที่สัมมนา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43000" y="1014413"/>
            <a:ext cx="4013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r" latinLnBrk="0"/>
            <a:r>
              <a:rPr kumimoji="0" lang="th-TH" altLang="th-TH" sz="6000" b="1" i="1">
                <a:solidFill>
                  <a:srgbClr val="FF6600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kumimoji="0" lang="th-TH" altLang="th-TH" sz="3200" b="1">
                <a:solidFill>
                  <a:srgbClr val="006699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เตรียมเกี่ยวกับสถานที่</a:t>
            </a:r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0" y="1828800"/>
            <a:ext cx="853440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 type="oval" w="med" len="med"/>
          </a:ln>
          <a:effectLst>
            <a:outerShdw dist="45791" dir="3378596" algn="ctr" rotWithShape="0">
              <a:srgbClr val="33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81"/>
          <p:cNvGrpSpPr>
            <a:grpSpLocks/>
          </p:cNvGrpSpPr>
          <p:nvPr/>
        </p:nvGrpSpPr>
        <p:grpSpPr bwMode="auto">
          <a:xfrm>
            <a:off x="1371600" y="3124200"/>
            <a:ext cx="5310188" cy="609600"/>
            <a:chOff x="1263" y="1881"/>
            <a:chExt cx="3345" cy="384"/>
          </a:xfrm>
        </p:grpSpPr>
        <p:grpSp>
          <p:nvGrpSpPr>
            <p:cNvPr id="5" name="Group 82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9" name="Oval 8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0" name="Oval 8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1" name="Oval 8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2" name="Oval 8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3" name="Oval 8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4" name="Oval 8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5" name="Oval 8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6" name="Oval 9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7" name="Oval 9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</p:grpSp>
        <p:sp>
          <p:nvSpPr>
            <p:cNvPr id="6" name="Line 92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93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r>
                <a:rPr kumimoji="0" lang="th-TH" altLang="zh-CN"/>
                <a:t>สำรวจอุปกรณ์ สิ่งอำนวยความสะดวกให้พร้อม</a:t>
              </a:r>
              <a:endParaRPr kumimoji="0" lang="en-US" altLang="th-TH"/>
            </a:p>
          </p:txBody>
        </p:sp>
        <p:sp>
          <p:nvSpPr>
            <p:cNvPr id="8" name="Text Box 94"/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en-US" altLang="th-TH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" name="Group 95"/>
          <p:cNvGrpSpPr>
            <a:grpSpLocks/>
          </p:cNvGrpSpPr>
          <p:nvPr/>
        </p:nvGrpSpPr>
        <p:grpSpPr bwMode="auto">
          <a:xfrm>
            <a:off x="1414463" y="4953000"/>
            <a:ext cx="5672137" cy="676275"/>
            <a:chOff x="1275" y="3015"/>
            <a:chExt cx="3333" cy="426"/>
          </a:xfrm>
        </p:grpSpPr>
        <p:grpSp>
          <p:nvGrpSpPr>
            <p:cNvPr id="19" name="Group 96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23" name="Oval 97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4" name="Oval 98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5" name="Oval 99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6" name="Oval 100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7" name="Oval 101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28" name="Oval 102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29" name="Oval 103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30" name="Oval 104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31" name="Oval 105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</p:grpSp>
        <p:sp>
          <p:nvSpPr>
            <p:cNvPr id="20" name="Line 106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107"/>
            <p:cNvSpPr txBox="1">
              <a:spLocks noChangeArrowheads="1"/>
            </p:cNvSpPr>
            <p:nvPr/>
          </p:nvSpPr>
          <p:spPr bwMode="auto">
            <a:xfrm>
              <a:off x="1728" y="3037"/>
              <a:ext cx="27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/>
              <a:r>
                <a:rPr kumimoji="0" lang="th-TH" altLang="zh-CN"/>
                <a:t>เตรียมการและตรวจสอบความเรียบร้อยล่วงหน้า </a:t>
              </a:r>
              <a:r>
                <a:rPr kumimoji="0" lang="th-TH" altLang="zh-CN" sz="3600" i="1">
                  <a:solidFill>
                    <a:srgbClr val="0066FF"/>
                  </a:solidFill>
                </a:rPr>
                <a:t>1</a:t>
              </a:r>
              <a:r>
                <a:rPr kumimoji="0" lang="th-TH" altLang="zh-CN"/>
                <a:t> วัน </a:t>
              </a:r>
            </a:p>
          </p:txBody>
        </p:sp>
        <p:sp>
          <p:nvSpPr>
            <p:cNvPr id="22" name="Text Box 108"/>
            <p:cNvSpPr txBox="1">
              <a:spLocks noChangeArrowheads="1"/>
            </p:cNvSpPr>
            <p:nvPr/>
          </p:nvSpPr>
          <p:spPr bwMode="gray">
            <a:xfrm>
              <a:off x="1369" y="3058"/>
              <a:ext cx="2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en-US" altLang="th-TH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32" name="Group 141"/>
          <p:cNvGrpSpPr>
            <a:grpSpLocks/>
          </p:cNvGrpSpPr>
          <p:nvPr/>
        </p:nvGrpSpPr>
        <p:grpSpPr bwMode="auto">
          <a:xfrm>
            <a:off x="1371600" y="2266950"/>
            <a:ext cx="5334000" cy="628650"/>
            <a:chOff x="864" y="1428"/>
            <a:chExt cx="3360" cy="396"/>
          </a:xfrm>
        </p:grpSpPr>
        <p:sp>
          <p:nvSpPr>
            <p:cNvPr id="33" name="Line 110"/>
            <p:cNvSpPr>
              <a:spLocks noChangeShapeType="1"/>
            </p:cNvSpPr>
            <p:nvPr/>
          </p:nvSpPr>
          <p:spPr bwMode="auto">
            <a:xfrm>
              <a:off x="1200" y="1764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111"/>
            <p:cNvSpPr txBox="1">
              <a:spLocks noChangeArrowheads="1"/>
            </p:cNvSpPr>
            <p:nvPr/>
          </p:nvSpPr>
          <p:spPr bwMode="auto">
            <a:xfrm>
              <a:off x="1344" y="1428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r>
                <a:rPr kumimoji="0" lang="th-TH" altLang="zh-CN"/>
                <a:t>ติดต่อขออนุญาตใช้สถานที่</a:t>
              </a:r>
              <a:endParaRPr kumimoji="0" lang="en-US" altLang="th-TH"/>
            </a:p>
          </p:txBody>
        </p:sp>
        <p:grpSp>
          <p:nvGrpSpPr>
            <p:cNvPr id="35" name="Group 112"/>
            <p:cNvGrpSpPr>
              <a:grpSpLocks/>
            </p:cNvGrpSpPr>
            <p:nvPr/>
          </p:nvGrpSpPr>
          <p:grpSpPr bwMode="auto">
            <a:xfrm>
              <a:off x="864" y="1440"/>
              <a:ext cx="384" cy="384"/>
              <a:chOff x="1248" y="1200"/>
              <a:chExt cx="384" cy="384"/>
            </a:xfrm>
          </p:grpSpPr>
          <p:grpSp>
            <p:nvGrpSpPr>
              <p:cNvPr id="36" name="Group 113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38" name="Text Box 114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algn="ctr" latinLnBrk="0"/>
                  <a:r>
                    <a:rPr kumimoji="0" lang="en-US" altLang="th-TH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39" name="Oval 115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40" name="Oval 116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41" name="Oval 117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42" name="Oval 118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43" name="Oval 119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44" name="Oval 120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45" name="Oval 121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46" name="Oval 122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47" name="Oval 123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</p:grpSp>
          <p:sp>
            <p:nvSpPr>
              <p:cNvPr id="37" name="Text Box 124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r>
                  <a:rPr kumimoji="0" lang="en-US" altLang="th-TH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</p:grpSp>
      <p:grpSp>
        <p:nvGrpSpPr>
          <p:cNvPr id="48" name="Group 125"/>
          <p:cNvGrpSpPr>
            <a:grpSpLocks/>
          </p:cNvGrpSpPr>
          <p:nvPr/>
        </p:nvGrpSpPr>
        <p:grpSpPr bwMode="auto">
          <a:xfrm>
            <a:off x="1371600" y="4073525"/>
            <a:ext cx="5334000" cy="631825"/>
            <a:chOff x="1248" y="2326"/>
            <a:chExt cx="3360" cy="398"/>
          </a:xfrm>
        </p:grpSpPr>
        <p:sp>
          <p:nvSpPr>
            <p:cNvPr id="49" name="Line 126"/>
            <p:cNvSpPr>
              <a:spLocks noChangeShapeType="1"/>
            </p:cNvSpPr>
            <p:nvPr/>
          </p:nvSpPr>
          <p:spPr bwMode="auto">
            <a:xfrm>
              <a:off x="1584" y="2662"/>
              <a:ext cx="302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Text Box 127"/>
            <p:cNvSpPr txBox="1">
              <a:spLocks noChangeArrowheads="1"/>
            </p:cNvSpPr>
            <p:nvPr/>
          </p:nvSpPr>
          <p:spPr bwMode="auto">
            <a:xfrm>
              <a:off x="1728" y="2326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r>
                <a:rPr kumimoji="0" lang="th-TH" altLang="zh-CN"/>
                <a:t>ดูแลในเรื่องความสะอาดของห้องสัมมนา</a:t>
              </a:r>
              <a:endParaRPr kumimoji="0" lang="en-US" altLang="th-TH"/>
            </a:p>
          </p:txBody>
        </p:sp>
        <p:grpSp>
          <p:nvGrpSpPr>
            <p:cNvPr id="51" name="Group 128"/>
            <p:cNvGrpSpPr>
              <a:grpSpLocks/>
            </p:cNvGrpSpPr>
            <p:nvPr/>
          </p:nvGrpSpPr>
          <p:grpSpPr bwMode="auto">
            <a:xfrm>
              <a:off x="1248" y="2340"/>
              <a:ext cx="384" cy="384"/>
              <a:chOff x="1248" y="1200"/>
              <a:chExt cx="384" cy="384"/>
            </a:xfrm>
          </p:grpSpPr>
          <p:grpSp>
            <p:nvGrpSpPr>
              <p:cNvPr id="52" name="Group 129"/>
              <p:cNvGrpSpPr>
                <a:grpSpLocks/>
              </p:cNvGrpSpPr>
              <p:nvPr/>
            </p:nvGrpSpPr>
            <p:grpSpPr bwMode="auto">
              <a:xfrm>
                <a:off x="1248" y="1200"/>
                <a:ext cx="384" cy="384"/>
                <a:chOff x="2016" y="912"/>
                <a:chExt cx="384" cy="384"/>
              </a:xfrm>
            </p:grpSpPr>
            <p:sp>
              <p:nvSpPr>
                <p:cNvPr id="54" name="Text Box 130"/>
                <p:cNvSpPr txBox="1">
                  <a:spLocks noChangeArrowheads="1"/>
                </p:cNvSpPr>
                <p:nvPr/>
              </p:nvSpPr>
              <p:spPr bwMode="gray">
                <a:xfrm>
                  <a:off x="2094" y="960"/>
                  <a:ext cx="22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algn="ctr" latinLnBrk="0"/>
                  <a:r>
                    <a:rPr kumimoji="0" lang="en-US" altLang="th-TH" b="1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3</a:t>
                  </a:r>
                </a:p>
              </p:txBody>
            </p:sp>
            <p:sp>
              <p:nvSpPr>
                <p:cNvPr id="55" name="Oval 131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56" name="Oval 132"/>
                <p:cNvSpPr>
                  <a:spLocks noChangeArrowheads="1"/>
                </p:cNvSpPr>
                <p:nvPr/>
              </p:nvSpPr>
              <p:spPr bwMode="gray">
                <a:xfrm>
                  <a:off x="2016" y="912"/>
                  <a:ext cx="384" cy="38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alpha val="32001"/>
                      </a:schemeClr>
                    </a:gs>
                    <a:gs pos="100000">
                      <a:schemeClr val="hlink">
                        <a:gamma/>
                        <a:shade val="0"/>
                        <a:invGamma/>
                        <a:alpha val="89999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57" name="Oval 133"/>
                <p:cNvSpPr>
                  <a:spLocks noChangeArrowheads="1"/>
                </p:cNvSpPr>
                <p:nvPr/>
              </p:nvSpPr>
              <p:spPr bwMode="gray">
                <a:xfrm>
                  <a:off x="2034" y="918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58" name="Oval 134"/>
                <p:cNvSpPr>
                  <a:spLocks noChangeArrowheads="1"/>
                </p:cNvSpPr>
                <p:nvPr/>
              </p:nvSpPr>
              <p:spPr bwMode="gray">
                <a:xfrm>
                  <a:off x="2040" y="936"/>
                  <a:ext cx="334" cy="33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63529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eaLnBrk="1" latinLnBrk="1" hangingPunct="1">
                    <a:defRPr/>
                  </a:pPr>
                  <a:endParaRPr lang="th-TH">
                    <a:ea typeface="Gulim" panose="020B0600000101010101" pitchFamily="34" charset="-127"/>
                    <a:cs typeface="+mn-cs"/>
                  </a:endParaRPr>
                </a:p>
              </p:txBody>
            </p:sp>
            <p:sp>
              <p:nvSpPr>
                <p:cNvPr id="59" name="Oval 135"/>
                <p:cNvSpPr>
                  <a:spLocks noChangeArrowheads="1"/>
                </p:cNvSpPr>
                <p:nvPr/>
              </p:nvSpPr>
              <p:spPr bwMode="gray">
                <a:xfrm>
                  <a:off x="2052" y="948"/>
                  <a:ext cx="300" cy="300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60" name="Oval 136"/>
                <p:cNvSpPr>
                  <a:spLocks noChangeArrowheads="1"/>
                </p:cNvSpPr>
                <p:nvPr/>
              </p:nvSpPr>
              <p:spPr bwMode="gray">
                <a:xfrm>
                  <a:off x="2064" y="959"/>
                  <a:ext cx="291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95959"/>
                    </a:gs>
                    <a:gs pos="100000">
                      <a:srgbClr val="C0C0C0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61" name="Oval 137"/>
                <p:cNvSpPr>
                  <a:spLocks noChangeArrowheads="1"/>
                </p:cNvSpPr>
                <p:nvPr/>
              </p:nvSpPr>
              <p:spPr bwMode="gray">
                <a:xfrm>
                  <a:off x="2068" y="961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E9E9E9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62" name="Oval 138"/>
                <p:cNvSpPr>
                  <a:spLocks noChangeArrowheads="1"/>
                </p:cNvSpPr>
                <p:nvPr/>
              </p:nvSpPr>
              <p:spPr bwMode="gray">
                <a:xfrm>
                  <a:off x="2071" y="963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989898"/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  <p:sp>
              <p:nvSpPr>
                <p:cNvPr id="63" name="Oval 139"/>
                <p:cNvSpPr>
                  <a:spLocks noChangeArrowheads="1"/>
                </p:cNvSpPr>
                <p:nvPr/>
              </p:nvSpPr>
              <p:spPr bwMode="gray">
                <a:xfrm>
                  <a:off x="2086" y="971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C0C0C0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1pPr>
                  <a:lvl2pPr marL="742950" indent="-28575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2pPr>
                  <a:lvl3pPr marL="11430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3pPr>
                  <a:lvl4pPr marL="16002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4pPr>
                  <a:lvl5pPr marL="2057400" indent="-228600" latinLnBrk="1"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5pPr>
                  <a:lvl6pPr marL="25146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6pPr>
                  <a:lvl7pPr marL="29718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7pPr>
                  <a:lvl8pPr marL="34290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8pPr>
                  <a:lvl9pPr marL="3886200" indent="-228600" eaLnBrk="0" fontAlgn="base" latinLnBrk="1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Gulim" panose="020B0600000101010101" pitchFamily="34" charset="-127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th-TH" altLang="en-US"/>
                </a:p>
              </p:txBody>
            </p:sp>
          </p:grpSp>
          <p:sp>
            <p:nvSpPr>
              <p:cNvPr id="53" name="Text Box 140"/>
              <p:cNvSpPr txBox="1">
                <a:spLocks noChangeArrowheads="1"/>
              </p:cNvSpPr>
              <p:nvPr/>
            </p:nvSpPr>
            <p:spPr bwMode="gray">
              <a:xfrm>
                <a:off x="1326" y="1248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r>
                  <a:rPr kumimoji="0" lang="en-US" altLang="th-TH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507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9188" y="1014413"/>
            <a:ext cx="43672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r" latinLnBrk="0"/>
            <a:r>
              <a:rPr kumimoji="0" lang="th-TH" altLang="th-TH" sz="6000" b="1" i="1">
                <a:solidFill>
                  <a:srgbClr val="FF6600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รูปแบบ</a:t>
            </a:r>
            <a:r>
              <a:rPr kumimoji="0" lang="th-TH" altLang="th-TH" sz="3200" b="1">
                <a:solidFill>
                  <a:srgbClr val="006699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การจัดห้องสัมมนา</a:t>
            </a:r>
          </a:p>
        </p:txBody>
      </p:sp>
      <p:sp>
        <p:nvSpPr>
          <p:cNvPr id="3" name="Line 33"/>
          <p:cNvSpPr>
            <a:spLocks noChangeShapeType="1"/>
          </p:cNvSpPr>
          <p:nvPr/>
        </p:nvSpPr>
        <p:spPr bwMode="auto">
          <a:xfrm>
            <a:off x="0" y="1905000"/>
            <a:ext cx="480060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161925" y="2027238"/>
            <a:ext cx="6873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latinLnBrk="0" hangingPunct="1"/>
            <a:r>
              <a:rPr kumimoji="0" lang="th-TH" altLang="zh-CN" sz="2800">
                <a:latin typeface="Angsana New" panose="02020603050405020304" pitchFamily="18" charset="-34"/>
              </a:rPr>
              <a:t>รูปแบบการจัดห้องสัมมนา มีข้อเสนอสำหรับนำไปใช้เป็นแนวทางดังนี้ </a:t>
            </a:r>
          </a:p>
        </p:txBody>
      </p:sp>
      <p:sp>
        <p:nvSpPr>
          <p:cNvPr id="5" name="Rectangle 73"/>
          <p:cNvSpPr>
            <a:spLocks noChangeArrowheads="1"/>
          </p:cNvSpPr>
          <p:nvPr/>
        </p:nvSpPr>
        <p:spPr bwMode="auto">
          <a:xfrm>
            <a:off x="990600" y="37338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ctr" eaLnBrk="1" latinLnBrk="0" hangingPunct="1"/>
            <a:r>
              <a:rPr kumimoji="0" lang="th-TH" altLang="th-TH">
                <a:latin typeface="Angsana New" panose="02020603050405020304" pitchFamily="18" charset="-34"/>
              </a:rPr>
              <a:t>โต๊ะหมู่บูชา  ธงชาติ  และพระบรมฉายาลักษณ์ของพระบาทสมเด็จพระเจ้าอยู่หัว</a:t>
            </a:r>
          </a:p>
        </p:txBody>
      </p:sp>
      <p:sp>
        <p:nvSpPr>
          <p:cNvPr id="6" name="Rectangle 89"/>
          <p:cNvSpPr>
            <a:spLocks noChangeArrowheads="1"/>
          </p:cNvSpPr>
          <p:nvPr/>
        </p:nvSpPr>
        <p:spPr bwMode="auto">
          <a:xfrm>
            <a:off x="0" y="2819400"/>
            <a:ext cx="1828800" cy="6096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7" name="Text Box 80"/>
          <p:cNvSpPr txBox="1">
            <a:spLocks noChangeArrowheads="1"/>
          </p:cNvSpPr>
          <p:nvPr/>
        </p:nvSpPr>
        <p:spPr bwMode="auto">
          <a:xfrm>
            <a:off x="304800" y="2847975"/>
            <a:ext cx="1392238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800" b="1">
                <a:solidFill>
                  <a:schemeClr val="accent1"/>
                </a:solidFill>
                <a:cs typeface="JasmineUPC" panose="02020603050405020304" pitchFamily="18" charset="-34"/>
              </a:rPr>
              <a:t>การจัดเวที</a:t>
            </a:r>
          </a:p>
        </p:txBody>
      </p:sp>
      <p:grpSp>
        <p:nvGrpSpPr>
          <p:cNvPr id="8" name="Group 93"/>
          <p:cNvGrpSpPr>
            <a:grpSpLocks/>
          </p:cNvGrpSpPr>
          <p:nvPr/>
        </p:nvGrpSpPr>
        <p:grpSpPr bwMode="auto">
          <a:xfrm>
            <a:off x="762000" y="4114800"/>
            <a:ext cx="8382000" cy="228600"/>
            <a:chOff x="480" y="2448"/>
            <a:chExt cx="5280" cy="144"/>
          </a:xfrm>
        </p:grpSpPr>
        <p:sp>
          <p:nvSpPr>
            <p:cNvPr id="9" name="Oval 91"/>
            <p:cNvSpPr>
              <a:spLocks noChangeArrowheads="1"/>
            </p:cNvSpPr>
            <p:nvPr/>
          </p:nvSpPr>
          <p:spPr bwMode="auto">
            <a:xfrm>
              <a:off x="480" y="2448"/>
              <a:ext cx="158" cy="144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0" name="Line 92"/>
            <p:cNvSpPr>
              <a:spLocks noChangeShapeType="1"/>
            </p:cNvSpPr>
            <p:nvPr/>
          </p:nvSpPr>
          <p:spPr bwMode="auto">
            <a:xfrm>
              <a:off x="528" y="2528"/>
              <a:ext cx="523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39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90600" y="27432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latinLnBrk="0" hangingPunct="1"/>
            <a:r>
              <a:rPr kumimoji="0" lang="th-TH" altLang="zh-CN"/>
              <a:t>ฉากหรือม่านติดตัวอักษรชื่อการสัมมนา</a:t>
            </a:r>
            <a:endParaRPr kumimoji="0" lang="th-TH" altLang="th-TH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1828800"/>
            <a:ext cx="3352800" cy="6096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04800" y="1857375"/>
            <a:ext cx="2922588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800" b="1">
                <a:solidFill>
                  <a:schemeClr val="accent1"/>
                </a:solidFill>
                <a:cs typeface="JasmineUPC" panose="02020603050405020304" pitchFamily="18" charset="-34"/>
              </a:rPr>
              <a:t>โต๊ะประธานหรือวิทยากร</a:t>
            </a: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62000" y="3124200"/>
            <a:ext cx="8382000" cy="228600"/>
            <a:chOff x="480" y="2448"/>
            <a:chExt cx="5280" cy="144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80" y="2448"/>
              <a:ext cx="158" cy="144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7" name="Line 10"/>
            <p:cNvSpPr>
              <a:spLocks noChangeShapeType="1"/>
            </p:cNvSpPr>
            <p:nvPr/>
          </p:nvSpPr>
          <p:spPr bwMode="auto">
            <a:xfrm>
              <a:off x="528" y="2528"/>
              <a:ext cx="523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914400" y="3733800"/>
            <a:ext cx="8382000" cy="228600"/>
            <a:chOff x="480" y="2448"/>
            <a:chExt cx="5280" cy="144"/>
          </a:xfrm>
        </p:grpSpPr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80" y="2448"/>
              <a:ext cx="158" cy="144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528" y="2528"/>
              <a:ext cx="523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295400" y="3429000"/>
            <a:ext cx="4219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zh-CN"/>
              <a:t>แท่นสำหรับพิธีกร หรือผู้กล่าวรายงานการสัมมนา</a:t>
            </a:r>
            <a:endParaRPr kumimoji="0" lang="th-TH" altLang="th-TH"/>
          </a:p>
        </p:txBody>
      </p: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1066800" y="4419600"/>
            <a:ext cx="8382000" cy="228600"/>
            <a:chOff x="480" y="2448"/>
            <a:chExt cx="5280" cy="144"/>
          </a:xfrm>
        </p:grpSpPr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80" y="2448"/>
              <a:ext cx="158" cy="144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528" y="2528"/>
              <a:ext cx="5232" cy="0"/>
            </a:xfrm>
            <a:prstGeom prst="line">
              <a:avLst/>
            </a:prstGeom>
            <a:noFill/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447800" y="4114800"/>
            <a:ext cx="258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zh-CN"/>
              <a:t>การจัดห้องรับประทานอาหาร</a:t>
            </a:r>
            <a:endParaRPr kumimoji="0" lang="th-TH" altLang="th-TH"/>
          </a:p>
        </p:txBody>
      </p:sp>
      <p:sp>
        <p:nvSpPr>
          <p:cNvPr id="16" name="Oval 20" descr="j0315857"/>
          <p:cNvSpPr>
            <a:spLocks noChangeArrowheads="1"/>
          </p:cNvSpPr>
          <p:nvPr/>
        </p:nvSpPr>
        <p:spPr bwMode="auto">
          <a:xfrm>
            <a:off x="3429000" y="1524000"/>
            <a:ext cx="1143000" cy="11430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704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0" y="1524000"/>
            <a:ext cx="3352800" cy="6096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3" name="Text Box 96"/>
          <p:cNvSpPr txBox="1">
            <a:spLocks noChangeArrowheads="1"/>
          </p:cNvSpPr>
          <p:nvPr/>
        </p:nvSpPr>
        <p:spPr bwMode="auto">
          <a:xfrm>
            <a:off x="304800" y="1552575"/>
            <a:ext cx="302260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800" b="1">
                <a:solidFill>
                  <a:schemeClr val="accent1"/>
                </a:solidFill>
                <a:cs typeface="JasmineUPC" panose="02020603050405020304" pitchFamily="18" charset="-34"/>
              </a:rPr>
              <a:t>การดำเนินการจัดสัมมนา</a:t>
            </a:r>
          </a:p>
        </p:txBody>
      </p:sp>
      <p:grpSp>
        <p:nvGrpSpPr>
          <p:cNvPr id="4" name="Group 102"/>
          <p:cNvGrpSpPr>
            <a:grpSpLocks/>
          </p:cNvGrpSpPr>
          <p:nvPr/>
        </p:nvGrpSpPr>
        <p:grpSpPr bwMode="auto">
          <a:xfrm>
            <a:off x="1524000" y="2462213"/>
            <a:ext cx="4737100" cy="508000"/>
            <a:chOff x="912" y="1435"/>
            <a:chExt cx="2984" cy="320"/>
          </a:xfrm>
        </p:grpSpPr>
        <p:sp>
          <p:nvSpPr>
            <p:cNvPr id="5" name="AutoShape 59"/>
            <p:cNvSpPr>
              <a:spLocks noChangeArrowheads="1"/>
            </p:cNvSpPr>
            <p:nvPr/>
          </p:nvSpPr>
          <p:spPr bwMode="gray">
            <a:xfrm>
              <a:off x="1112" y="1435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endParaRPr kumimoji="0" lang="en-US" altLang="th-TH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6" name="Group 60"/>
            <p:cNvGrpSpPr>
              <a:grpSpLocks/>
            </p:cNvGrpSpPr>
            <p:nvPr/>
          </p:nvGrpSpPr>
          <p:grpSpPr bwMode="auto">
            <a:xfrm>
              <a:off x="912" y="1491"/>
              <a:ext cx="240" cy="240"/>
              <a:chOff x="2078" y="1680"/>
              <a:chExt cx="1615" cy="1615"/>
            </a:xfrm>
          </p:grpSpPr>
          <p:sp>
            <p:nvSpPr>
              <p:cNvPr id="8" name="Oval 61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9" name="Oval 62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0" name="Oval 63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1" name="Oval 64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2" name="Oval 65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13" name="Oval 66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</p:grpSp>
        <p:sp>
          <p:nvSpPr>
            <p:cNvPr id="7" name="Rectangle 97"/>
            <p:cNvSpPr>
              <a:spLocks noChangeArrowheads="1"/>
            </p:cNvSpPr>
            <p:nvPr/>
          </p:nvSpPr>
          <p:spPr bwMode="auto">
            <a:xfrm>
              <a:off x="1200" y="1440"/>
              <a:ext cx="135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/>
              <a:r>
                <a:rPr kumimoji="0" lang="th-TH" altLang="zh-CN">
                  <a:latin typeface="Angsana New" panose="02020603050405020304" pitchFamily="18" charset="-34"/>
                </a:rPr>
                <a:t>การเตรียมงานระยะแรก </a:t>
              </a:r>
            </a:p>
          </p:txBody>
        </p:sp>
      </p:grpSp>
      <p:grpSp>
        <p:nvGrpSpPr>
          <p:cNvPr id="14" name="Group 103"/>
          <p:cNvGrpSpPr>
            <a:grpSpLocks/>
          </p:cNvGrpSpPr>
          <p:nvPr/>
        </p:nvGrpSpPr>
        <p:grpSpPr bwMode="auto">
          <a:xfrm>
            <a:off x="2057400" y="3232150"/>
            <a:ext cx="4724400" cy="508000"/>
            <a:chOff x="1248" y="1920"/>
            <a:chExt cx="2976" cy="320"/>
          </a:xfrm>
        </p:grpSpPr>
        <p:sp>
          <p:nvSpPr>
            <p:cNvPr id="15" name="AutoShape 58"/>
            <p:cNvSpPr>
              <a:spLocks noChangeArrowheads="1"/>
            </p:cNvSpPr>
            <p:nvPr/>
          </p:nvSpPr>
          <p:spPr bwMode="gray">
            <a:xfrm>
              <a:off x="1440" y="1920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endParaRPr kumimoji="0" lang="en-US" altLang="th-TH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6" name="Group 67"/>
            <p:cNvGrpSpPr>
              <a:grpSpLocks/>
            </p:cNvGrpSpPr>
            <p:nvPr/>
          </p:nvGrpSpPr>
          <p:grpSpPr bwMode="auto">
            <a:xfrm>
              <a:off x="1248" y="1987"/>
              <a:ext cx="240" cy="240"/>
              <a:chOff x="2078" y="1680"/>
              <a:chExt cx="1615" cy="1615"/>
            </a:xfrm>
          </p:grpSpPr>
          <p:sp>
            <p:nvSpPr>
              <p:cNvPr id="18" name="Oval 68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9" name="Oval 69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20" name="Oval 70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1" name="Oval 71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22" name="Oval 72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23" name="Oval 73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</p:grpSp>
        <p:sp>
          <p:nvSpPr>
            <p:cNvPr id="17" name="Rectangle 98"/>
            <p:cNvSpPr>
              <a:spLocks noChangeArrowheads="1"/>
            </p:cNvSpPr>
            <p:nvPr/>
          </p:nvSpPr>
          <p:spPr bwMode="auto">
            <a:xfrm>
              <a:off x="1511" y="1932"/>
              <a:ext cx="13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/>
              <a:r>
                <a:rPr kumimoji="0" lang="th-TH" altLang="zh-CN">
                  <a:latin typeface="Angsana New" panose="02020603050405020304" pitchFamily="18" charset="-34"/>
                </a:rPr>
                <a:t>การเตรียมงานระยะที่ 2 </a:t>
              </a:r>
            </a:p>
          </p:txBody>
        </p:sp>
      </p:grpSp>
      <p:grpSp>
        <p:nvGrpSpPr>
          <p:cNvPr id="24" name="Group 104"/>
          <p:cNvGrpSpPr>
            <a:grpSpLocks/>
          </p:cNvGrpSpPr>
          <p:nvPr/>
        </p:nvGrpSpPr>
        <p:grpSpPr bwMode="auto">
          <a:xfrm>
            <a:off x="2209800" y="4100513"/>
            <a:ext cx="4724400" cy="508000"/>
            <a:chOff x="1344" y="2467"/>
            <a:chExt cx="2976" cy="320"/>
          </a:xfrm>
        </p:grpSpPr>
        <p:sp>
          <p:nvSpPr>
            <p:cNvPr id="25" name="AutoShape 57"/>
            <p:cNvSpPr>
              <a:spLocks noChangeArrowheads="1"/>
            </p:cNvSpPr>
            <p:nvPr/>
          </p:nvSpPr>
          <p:spPr bwMode="gray">
            <a:xfrm>
              <a:off x="1536" y="2467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endParaRPr kumimoji="0" lang="en-US" altLang="th-TH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6" name="Group 74"/>
            <p:cNvGrpSpPr>
              <a:grpSpLocks/>
            </p:cNvGrpSpPr>
            <p:nvPr/>
          </p:nvGrpSpPr>
          <p:grpSpPr bwMode="auto">
            <a:xfrm>
              <a:off x="1344" y="2515"/>
              <a:ext cx="240" cy="240"/>
              <a:chOff x="2078" y="1680"/>
              <a:chExt cx="1615" cy="1615"/>
            </a:xfrm>
          </p:grpSpPr>
          <p:sp>
            <p:nvSpPr>
              <p:cNvPr id="28" name="Oval 75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29" name="Oval 76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30" name="Oval 77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31" name="Oval 78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32" name="Oval 79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33" name="Oval 80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</p:grpSp>
        <p:sp>
          <p:nvSpPr>
            <p:cNvPr id="27" name="Rectangle 99"/>
            <p:cNvSpPr>
              <a:spLocks noChangeArrowheads="1"/>
            </p:cNvSpPr>
            <p:nvPr/>
          </p:nvSpPr>
          <p:spPr bwMode="auto">
            <a:xfrm>
              <a:off x="1632" y="2483"/>
              <a:ext cx="9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/>
              <a:r>
                <a:rPr kumimoji="0" lang="th-TH" altLang="zh-CN">
                  <a:latin typeface="Angsana New" panose="02020603050405020304" pitchFamily="18" charset="-34"/>
                </a:rPr>
                <a:t>ระยะดำเนินการ </a:t>
              </a:r>
            </a:p>
          </p:txBody>
        </p:sp>
      </p:grpSp>
      <p:grpSp>
        <p:nvGrpSpPr>
          <p:cNvPr id="34" name="Group 105"/>
          <p:cNvGrpSpPr>
            <a:grpSpLocks/>
          </p:cNvGrpSpPr>
          <p:nvPr/>
        </p:nvGrpSpPr>
        <p:grpSpPr bwMode="auto">
          <a:xfrm>
            <a:off x="2057400" y="4913313"/>
            <a:ext cx="4756150" cy="533400"/>
            <a:chOff x="1248" y="2979"/>
            <a:chExt cx="2996" cy="336"/>
          </a:xfrm>
        </p:grpSpPr>
        <p:sp>
          <p:nvSpPr>
            <p:cNvPr id="35" name="AutoShape 56"/>
            <p:cNvSpPr>
              <a:spLocks noChangeArrowheads="1"/>
            </p:cNvSpPr>
            <p:nvPr/>
          </p:nvSpPr>
          <p:spPr bwMode="gray">
            <a:xfrm>
              <a:off x="1460" y="2979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hlink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endParaRPr kumimoji="0" lang="en-US" altLang="th-TH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6" name="Group 81"/>
            <p:cNvGrpSpPr>
              <a:grpSpLocks/>
            </p:cNvGrpSpPr>
            <p:nvPr/>
          </p:nvGrpSpPr>
          <p:grpSpPr bwMode="auto">
            <a:xfrm>
              <a:off x="1248" y="3043"/>
              <a:ext cx="240" cy="240"/>
              <a:chOff x="2078" y="1680"/>
              <a:chExt cx="1615" cy="1615"/>
            </a:xfrm>
          </p:grpSpPr>
          <p:sp>
            <p:nvSpPr>
              <p:cNvPr id="38" name="Oval 8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39" name="Oval 8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40" name="Oval 84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41" name="Oval 8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42" name="Oval 86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43" name="Oval 8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</p:grpSp>
        <p:sp>
          <p:nvSpPr>
            <p:cNvPr id="37" name="Rectangle 100"/>
            <p:cNvSpPr>
              <a:spLocks noChangeArrowheads="1"/>
            </p:cNvSpPr>
            <p:nvPr/>
          </p:nvSpPr>
          <p:spPr bwMode="auto">
            <a:xfrm>
              <a:off x="1505" y="3027"/>
              <a:ext cx="137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/>
              <a:r>
                <a:rPr kumimoji="0" lang="th-TH" altLang="zh-CN">
                  <a:latin typeface="Angsana New" panose="02020603050405020304" pitchFamily="18" charset="-34"/>
                </a:rPr>
                <a:t>ระยะหลังการจัดสัมมนา </a:t>
              </a:r>
            </a:p>
          </p:txBody>
        </p:sp>
      </p:grpSp>
      <p:grpSp>
        <p:nvGrpSpPr>
          <p:cNvPr id="44" name="Group 106"/>
          <p:cNvGrpSpPr>
            <a:grpSpLocks/>
          </p:cNvGrpSpPr>
          <p:nvPr/>
        </p:nvGrpSpPr>
        <p:grpSpPr bwMode="auto">
          <a:xfrm>
            <a:off x="1600200" y="5740400"/>
            <a:ext cx="4718050" cy="508000"/>
            <a:chOff x="960" y="3500"/>
            <a:chExt cx="2972" cy="320"/>
          </a:xfrm>
        </p:grpSpPr>
        <p:sp>
          <p:nvSpPr>
            <p:cNvPr id="45" name="AutoShape 55"/>
            <p:cNvSpPr>
              <a:spLocks noChangeArrowheads="1"/>
            </p:cNvSpPr>
            <p:nvPr/>
          </p:nvSpPr>
          <p:spPr bwMode="gray">
            <a:xfrm>
              <a:off x="1148" y="3500"/>
              <a:ext cx="2784" cy="32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EAEAEA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FFFF"/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latinLnBrk="0"/>
              <a:endParaRPr kumimoji="0" lang="en-US" altLang="th-TH" sz="1800" b="1">
                <a:solidFill>
                  <a:schemeClr val="tx2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6" name="Group 88"/>
            <p:cNvGrpSpPr>
              <a:grpSpLocks/>
            </p:cNvGrpSpPr>
            <p:nvPr/>
          </p:nvGrpSpPr>
          <p:grpSpPr bwMode="auto">
            <a:xfrm>
              <a:off x="960" y="3531"/>
              <a:ext cx="224" cy="240"/>
              <a:chOff x="2078" y="1680"/>
              <a:chExt cx="1615" cy="1615"/>
            </a:xfrm>
          </p:grpSpPr>
          <p:sp>
            <p:nvSpPr>
              <p:cNvPr id="48" name="Oval 8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5715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49" name="Oval 9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50" name="Oval 91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51" name="Oval 9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52" name="Oval 93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</p:spPr>
            <p:txBody>
              <a:bodyPr anchor="ctr">
                <a:spAutoFit/>
              </a:bodyPr>
              <a:lstStyle/>
              <a:p>
                <a:pPr eaLnBrk="1" latinLnBrk="1" hangingPunct="1">
                  <a:defRPr/>
                </a:pPr>
                <a:endParaRPr lang="th-TH">
                  <a:ea typeface="Gulim" panose="020B0600000101010101" pitchFamily="34" charset="-127"/>
                  <a:cs typeface="+mn-cs"/>
                </a:endParaRPr>
              </a:p>
            </p:txBody>
          </p:sp>
          <p:sp>
            <p:nvSpPr>
              <p:cNvPr id="53" name="Oval 9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</p:grpSp>
        <p:sp>
          <p:nvSpPr>
            <p:cNvPr id="47" name="Rectangle 101"/>
            <p:cNvSpPr>
              <a:spLocks noChangeArrowheads="1"/>
            </p:cNvSpPr>
            <p:nvPr/>
          </p:nvSpPr>
          <p:spPr bwMode="auto">
            <a:xfrm>
              <a:off x="1200" y="3526"/>
              <a:ext cx="9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/>
              <a:r>
                <a:rPr kumimoji="0" lang="th-TH" altLang="zh-CN">
                  <a:latin typeface="Angsana New" panose="02020603050405020304" pitchFamily="18" charset="-34"/>
                </a:rPr>
                <a:t>การสอนสัมมนา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629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63638" y="990600"/>
            <a:ext cx="56943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r" latinLnBrk="0"/>
            <a:r>
              <a:rPr kumimoji="0" lang="th-TH" altLang="th-TH" sz="6000" b="1" i="1">
                <a:solidFill>
                  <a:srgbClr val="FF6600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kumimoji="0" lang="th-TH" altLang="th-TH" sz="3200" b="1">
                <a:solidFill>
                  <a:srgbClr val="006699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จัดทำเอกสาร ที่เกี่ยวกับการสัมมนา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828800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2033588"/>
            <a:ext cx="3333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latinLnBrk="0" hangingPunct="1">
              <a:lnSpc>
                <a:spcPct val="80000"/>
              </a:lnSpc>
              <a:spcBef>
                <a:spcPct val="20000"/>
              </a:spcBef>
            </a:pPr>
            <a:r>
              <a:rPr kumimoji="0" lang="th-TH" altLang="th-TH" sz="2800"/>
              <a:t>เอกสารที่ต้องจัดทำ ประกอบด้วย</a:t>
            </a:r>
          </a:p>
        </p:txBody>
      </p:sp>
      <p:grpSp>
        <p:nvGrpSpPr>
          <p:cNvPr id="6" name="Group 88"/>
          <p:cNvGrpSpPr>
            <a:grpSpLocks/>
          </p:cNvGrpSpPr>
          <p:nvPr/>
        </p:nvGrpSpPr>
        <p:grpSpPr bwMode="auto">
          <a:xfrm>
            <a:off x="1066800" y="5395913"/>
            <a:ext cx="7747000" cy="547687"/>
            <a:chOff x="672" y="3399"/>
            <a:chExt cx="4880" cy="345"/>
          </a:xfrm>
        </p:grpSpPr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672" y="3456"/>
              <a:ext cx="4880" cy="288"/>
              <a:chOff x="672" y="3456"/>
              <a:chExt cx="4880" cy="288"/>
            </a:xfrm>
          </p:grpSpPr>
          <p:sp>
            <p:nvSpPr>
              <p:cNvPr id="9" name="Oval 71"/>
              <p:cNvSpPr>
                <a:spLocks noChangeArrowheads="1"/>
              </p:cNvSpPr>
              <p:nvPr/>
            </p:nvSpPr>
            <p:spPr bwMode="auto">
              <a:xfrm>
                <a:off x="672" y="3463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366CC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0" name="Rectangle 73"/>
              <p:cNvSpPr>
                <a:spLocks noChangeArrowheads="1"/>
              </p:cNvSpPr>
              <p:nvPr/>
            </p:nvSpPr>
            <p:spPr bwMode="auto">
              <a:xfrm>
                <a:off x="1184" y="3456"/>
                <a:ext cx="4368" cy="288"/>
              </a:xfrm>
              <a:prstGeom prst="rect">
                <a:avLst/>
              </a:prstGeom>
              <a:noFill/>
              <a:ln w="1905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endParaRPr kumimoji="0" lang="th-TH" altLang="th-TH" sz="2800">
                  <a:latin typeface="Angsana New" panose="02020603050405020304" pitchFamily="18" charset="-34"/>
                </a:endParaRPr>
              </a:p>
            </p:txBody>
          </p:sp>
          <p:sp>
            <p:nvSpPr>
              <p:cNvPr id="11" name="Rectangle 78"/>
              <p:cNvSpPr>
                <a:spLocks noChangeArrowheads="1"/>
              </p:cNvSpPr>
              <p:nvPr/>
            </p:nvSpPr>
            <p:spPr bwMode="auto">
              <a:xfrm>
                <a:off x="1200" y="3456"/>
                <a:ext cx="159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kumimoji="0" lang="th-TH" altLang="th-TH"/>
                  <a:t>หนังสือขออนุมัติงบประมาณ</a:t>
                </a:r>
              </a:p>
            </p:txBody>
          </p:sp>
        </p:grpSp>
        <p:sp>
          <p:nvSpPr>
            <p:cNvPr id="8" name="Text Box 72"/>
            <p:cNvSpPr txBox="1">
              <a:spLocks noChangeArrowheads="1"/>
            </p:cNvSpPr>
            <p:nvPr/>
          </p:nvSpPr>
          <p:spPr bwMode="auto">
            <a:xfrm>
              <a:off x="680" y="3399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2800" b="1">
                  <a:latin typeface="JasmineUPC" panose="02020603050405020304" pitchFamily="18" charset="-34"/>
                  <a:cs typeface="JasmineUPC" panose="02020603050405020304" pitchFamily="18" charset="-34"/>
                </a:rPr>
                <a:t>5</a:t>
              </a:r>
            </a:p>
          </p:txBody>
        </p:sp>
      </p:grpSp>
      <p:grpSp>
        <p:nvGrpSpPr>
          <p:cNvPr id="12" name="Group 84"/>
          <p:cNvGrpSpPr>
            <a:grpSpLocks/>
          </p:cNvGrpSpPr>
          <p:nvPr/>
        </p:nvGrpSpPr>
        <p:grpSpPr bwMode="auto">
          <a:xfrm>
            <a:off x="1104900" y="2516188"/>
            <a:ext cx="5448300" cy="546100"/>
            <a:chOff x="696" y="1585"/>
            <a:chExt cx="3432" cy="344"/>
          </a:xfrm>
        </p:grpSpPr>
        <p:sp>
          <p:nvSpPr>
            <p:cNvPr id="13" name="Oval 51"/>
            <p:cNvSpPr>
              <a:spLocks noChangeArrowheads="1"/>
            </p:cNvSpPr>
            <p:nvPr/>
          </p:nvSpPr>
          <p:spPr bwMode="auto">
            <a:xfrm>
              <a:off x="696" y="1649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grpSp>
          <p:nvGrpSpPr>
            <p:cNvPr id="14" name="Group 79"/>
            <p:cNvGrpSpPr>
              <a:grpSpLocks/>
            </p:cNvGrpSpPr>
            <p:nvPr/>
          </p:nvGrpSpPr>
          <p:grpSpPr bwMode="auto">
            <a:xfrm>
              <a:off x="704" y="1585"/>
              <a:ext cx="3424" cy="344"/>
              <a:chOff x="704" y="1585"/>
              <a:chExt cx="3424" cy="344"/>
            </a:xfrm>
          </p:grpSpPr>
          <p:sp>
            <p:nvSpPr>
              <p:cNvPr id="15" name="Text Box 52"/>
              <p:cNvSpPr txBox="1">
                <a:spLocks noChangeArrowheads="1"/>
              </p:cNvSpPr>
              <p:nvPr/>
            </p:nvSpPr>
            <p:spPr bwMode="auto">
              <a:xfrm>
                <a:off x="704" y="1585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3366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r>
                  <a:rPr kumimoji="0" lang="th-TH" altLang="th-TH" sz="2800" b="1">
                    <a:latin typeface="JasmineUPC" panose="02020603050405020304" pitchFamily="18" charset="-34"/>
                  </a:rPr>
                  <a:t>1</a:t>
                </a:r>
              </a:p>
            </p:txBody>
          </p:sp>
          <p:sp>
            <p:nvSpPr>
              <p:cNvPr id="16" name="Rectangle 59"/>
              <p:cNvSpPr>
                <a:spLocks noChangeArrowheads="1"/>
              </p:cNvSpPr>
              <p:nvPr/>
            </p:nvSpPr>
            <p:spPr bwMode="auto">
              <a:xfrm>
                <a:off x="1200" y="1641"/>
                <a:ext cx="2928" cy="288"/>
              </a:xfrm>
              <a:prstGeom prst="rect">
                <a:avLst/>
              </a:prstGeom>
              <a:noFill/>
              <a:ln w="1905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7" name="Rectangle 74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19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kumimoji="0" lang="th-TH" altLang="th-TH"/>
                  <a:t>โครงการสัมมนาและแผนปฏิบัติงาน</a:t>
                </a:r>
              </a:p>
            </p:txBody>
          </p:sp>
        </p:grpSp>
      </p:grpSp>
      <p:grpSp>
        <p:nvGrpSpPr>
          <p:cNvPr id="18" name="Group 85"/>
          <p:cNvGrpSpPr>
            <a:grpSpLocks/>
          </p:cNvGrpSpPr>
          <p:nvPr/>
        </p:nvGrpSpPr>
        <p:grpSpPr bwMode="auto">
          <a:xfrm>
            <a:off x="1104900" y="3200400"/>
            <a:ext cx="6591300" cy="544513"/>
            <a:chOff x="696" y="2016"/>
            <a:chExt cx="4152" cy="343"/>
          </a:xfrm>
        </p:grpSpPr>
        <p:sp>
          <p:nvSpPr>
            <p:cNvPr id="19" name="Oval 53"/>
            <p:cNvSpPr>
              <a:spLocks noChangeArrowheads="1"/>
            </p:cNvSpPr>
            <p:nvPr/>
          </p:nvSpPr>
          <p:spPr bwMode="auto">
            <a:xfrm>
              <a:off x="696" y="2080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grpSp>
          <p:nvGrpSpPr>
            <p:cNvPr id="20" name="Group 80"/>
            <p:cNvGrpSpPr>
              <a:grpSpLocks/>
            </p:cNvGrpSpPr>
            <p:nvPr/>
          </p:nvGrpSpPr>
          <p:grpSpPr bwMode="auto">
            <a:xfrm>
              <a:off x="704" y="2016"/>
              <a:ext cx="4144" cy="343"/>
              <a:chOff x="704" y="2016"/>
              <a:chExt cx="4144" cy="343"/>
            </a:xfrm>
          </p:grpSpPr>
          <p:sp>
            <p:nvSpPr>
              <p:cNvPr id="21" name="Text Box 54"/>
              <p:cNvSpPr txBox="1">
                <a:spLocks noChangeArrowheads="1"/>
              </p:cNvSpPr>
              <p:nvPr/>
            </p:nvSpPr>
            <p:spPr bwMode="auto">
              <a:xfrm>
                <a:off x="704" y="2016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3366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r>
                  <a:rPr kumimoji="0" lang="th-TH" altLang="th-TH" sz="2800" b="1">
                    <a:latin typeface="JasmineUPC" panose="02020603050405020304" pitchFamily="18" charset="-34"/>
                  </a:rPr>
                  <a:t>2</a:t>
                </a:r>
              </a:p>
            </p:txBody>
          </p:sp>
          <p:sp>
            <p:nvSpPr>
              <p:cNvPr id="22" name="Rectangle 60"/>
              <p:cNvSpPr>
                <a:spLocks noChangeArrowheads="1"/>
              </p:cNvSpPr>
              <p:nvPr/>
            </p:nvSpPr>
            <p:spPr bwMode="auto">
              <a:xfrm>
                <a:off x="1200" y="2071"/>
                <a:ext cx="3648" cy="288"/>
              </a:xfrm>
              <a:prstGeom prst="rect">
                <a:avLst/>
              </a:prstGeom>
              <a:noFill/>
              <a:ln w="1905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23" name="Rectangle 75"/>
              <p:cNvSpPr>
                <a:spLocks noChangeArrowheads="1"/>
              </p:cNvSpPr>
              <p:nvPr/>
            </p:nvSpPr>
            <p:spPr bwMode="auto">
              <a:xfrm>
                <a:off x="1200" y="2064"/>
                <a:ext cx="1550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kumimoji="0" lang="th-TH" altLang="th-TH"/>
                  <a:t>เอกสารประกอบการสัมมนา</a:t>
                </a:r>
              </a:p>
            </p:txBody>
          </p:sp>
        </p:grpSp>
      </p:grpSp>
      <p:grpSp>
        <p:nvGrpSpPr>
          <p:cNvPr id="24" name="Group 86"/>
          <p:cNvGrpSpPr>
            <a:grpSpLocks/>
          </p:cNvGrpSpPr>
          <p:nvPr/>
        </p:nvGrpSpPr>
        <p:grpSpPr bwMode="auto">
          <a:xfrm>
            <a:off x="1104900" y="3948113"/>
            <a:ext cx="7124700" cy="547687"/>
            <a:chOff x="696" y="2487"/>
            <a:chExt cx="4488" cy="345"/>
          </a:xfrm>
        </p:grpSpPr>
        <p:sp>
          <p:nvSpPr>
            <p:cNvPr id="25" name="Oval 55"/>
            <p:cNvSpPr>
              <a:spLocks noChangeArrowheads="1"/>
            </p:cNvSpPr>
            <p:nvPr/>
          </p:nvSpPr>
          <p:spPr bwMode="auto">
            <a:xfrm>
              <a:off x="696" y="2551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grpSp>
          <p:nvGrpSpPr>
            <p:cNvPr id="26" name="Group 81"/>
            <p:cNvGrpSpPr>
              <a:grpSpLocks/>
            </p:cNvGrpSpPr>
            <p:nvPr/>
          </p:nvGrpSpPr>
          <p:grpSpPr bwMode="auto">
            <a:xfrm>
              <a:off x="704" y="2487"/>
              <a:ext cx="4480" cy="345"/>
              <a:chOff x="704" y="2487"/>
              <a:chExt cx="4480" cy="345"/>
            </a:xfrm>
          </p:grpSpPr>
          <p:sp>
            <p:nvSpPr>
              <p:cNvPr id="27" name="Text Box 56"/>
              <p:cNvSpPr txBox="1">
                <a:spLocks noChangeArrowheads="1"/>
              </p:cNvSpPr>
              <p:nvPr/>
            </p:nvSpPr>
            <p:spPr bwMode="auto">
              <a:xfrm>
                <a:off x="704" y="2487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3366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r>
                  <a:rPr kumimoji="0" lang="th-TH" altLang="th-TH" sz="2800" b="1">
                    <a:latin typeface="JasmineUPC" panose="02020603050405020304" pitchFamily="18" charset="-34"/>
                  </a:rPr>
                  <a:t>3</a:t>
                </a:r>
              </a:p>
            </p:txBody>
          </p:sp>
          <p:sp>
            <p:nvSpPr>
              <p:cNvPr id="28" name="Rectangle 61"/>
              <p:cNvSpPr>
                <a:spLocks noChangeArrowheads="1"/>
              </p:cNvSpPr>
              <p:nvPr/>
            </p:nvSpPr>
            <p:spPr bwMode="auto">
              <a:xfrm>
                <a:off x="1200" y="2527"/>
                <a:ext cx="3984" cy="288"/>
              </a:xfrm>
              <a:prstGeom prst="rect">
                <a:avLst/>
              </a:prstGeom>
              <a:noFill/>
              <a:ln w="1905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29" name="Rectangle 76"/>
              <p:cNvSpPr>
                <a:spLocks noChangeArrowheads="1"/>
              </p:cNvSpPr>
              <p:nvPr/>
            </p:nvSpPr>
            <p:spPr bwMode="auto">
              <a:xfrm>
                <a:off x="1200" y="2544"/>
                <a:ext cx="2891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kumimoji="0" lang="th-TH" altLang="th-TH"/>
                  <a:t>รายชื่อผู้เข้าร่วมสัมมนาและหนังสือเชิญเข้าร่วมสัมมนา</a:t>
                </a:r>
              </a:p>
            </p:txBody>
          </p:sp>
        </p:grpSp>
      </p:grpSp>
      <p:grpSp>
        <p:nvGrpSpPr>
          <p:cNvPr id="30" name="Group 87"/>
          <p:cNvGrpSpPr>
            <a:grpSpLocks/>
          </p:cNvGrpSpPr>
          <p:nvPr/>
        </p:nvGrpSpPr>
        <p:grpSpPr bwMode="auto">
          <a:xfrm>
            <a:off x="1092200" y="4648200"/>
            <a:ext cx="7747000" cy="547688"/>
            <a:chOff x="688" y="2928"/>
            <a:chExt cx="4880" cy="345"/>
          </a:xfrm>
        </p:grpSpPr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688" y="2992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grpSp>
          <p:nvGrpSpPr>
            <p:cNvPr id="32" name="Group 82"/>
            <p:cNvGrpSpPr>
              <a:grpSpLocks/>
            </p:cNvGrpSpPr>
            <p:nvPr/>
          </p:nvGrpSpPr>
          <p:grpSpPr bwMode="auto">
            <a:xfrm>
              <a:off x="696" y="2928"/>
              <a:ext cx="4872" cy="345"/>
              <a:chOff x="696" y="2928"/>
              <a:chExt cx="4872" cy="345"/>
            </a:xfrm>
          </p:grpSpPr>
          <p:sp>
            <p:nvSpPr>
              <p:cNvPr id="33" name="Text Box 58"/>
              <p:cNvSpPr txBox="1">
                <a:spLocks noChangeArrowheads="1"/>
              </p:cNvSpPr>
              <p:nvPr/>
            </p:nvSpPr>
            <p:spPr bwMode="auto">
              <a:xfrm>
                <a:off x="696" y="2928"/>
                <a:ext cx="225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3366CC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r>
                  <a:rPr kumimoji="0" lang="th-TH" altLang="th-TH" sz="2800" b="1">
                    <a:latin typeface="JasmineUPC" panose="02020603050405020304" pitchFamily="18" charset="-34"/>
                  </a:rPr>
                  <a:t>4</a:t>
                </a:r>
              </a:p>
            </p:txBody>
          </p:sp>
          <p:sp>
            <p:nvSpPr>
              <p:cNvPr id="34" name="Rectangle 62"/>
              <p:cNvSpPr>
                <a:spLocks noChangeArrowheads="1"/>
              </p:cNvSpPr>
              <p:nvPr/>
            </p:nvSpPr>
            <p:spPr bwMode="auto">
              <a:xfrm>
                <a:off x="1200" y="2985"/>
                <a:ext cx="4368" cy="288"/>
              </a:xfrm>
              <a:prstGeom prst="rect">
                <a:avLst/>
              </a:prstGeom>
              <a:noFill/>
              <a:ln w="1905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algn="ctr" latinLnBrk="0"/>
                <a:endParaRPr kumimoji="0" lang="th-TH" altLang="th-TH" sz="2800">
                  <a:latin typeface="Angsana New" panose="02020603050405020304" pitchFamily="18" charset="-34"/>
                </a:endParaRPr>
              </a:p>
            </p:txBody>
          </p:sp>
          <p:sp>
            <p:nvSpPr>
              <p:cNvPr id="35" name="Rectangle 77"/>
              <p:cNvSpPr>
                <a:spLocks noChangeArrowheads="1"/>
              </p:cNvSpPr>
              <p:nvPr/>
            </p:nvSpPr>
            <p:spPr bwMode="auto">
              <a:xfrm>
                <a:off x="1200" y="2976"/>
                <a:ext cx="20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kumimoji="0" lang="th-TH" altLang="th-TH"/>
                  <a:t>คำสั่งแต่งตั้งคณะกรรมการดำเนินงาน 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63638" y="990600"/>
            <a:ext cx="56943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r" latinLnBrk="0"/>
            <a:r>
              <a:rPr kumimoji="0" lang="th-TH" altLang="th-TH" sz="6000" b="1" i="1">
                <a:solidFill>
                  <a:srgbClr val="FF6600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การ</a:t>
            </a:r>
            <a:r>
              <a:rPr kumimoji="0" lang="th-TH" altLang="th-TH" sz="3200" b="1">
                <a:solidFill>
                  <a:srgbClr val="006699"/>
                </a:solidFill>
                <a:latin typeface="Angsana New" panose="02020603050405020304" pitchFamily="18" charset="-34"/>
                <a:cs typeface="JasmineUPC" panose="02020603050405020304" pitchFamily="18" charset="-34"/>
              </a:rPr>
              <a:t>จัดทำเอกสาร ที่เกี่ยวกับการสัมมนา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828800"/>
            <a:ext cx="7162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" y="2033588"/>
            <a:ext cx="33337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latinLnBrk="0" hangingPunct="1">
              <a:lnSpc>
                <a:spcPct val="80000"/>
              </a:lnSpc>
              <a:spcBef>
                <a:spcPct val="20000"/>
              </a:spcBef>
            </a:pPr>
            <a:r>
              <a:rPr kumimoji="0" lang="th-TH" altLang="th-TH" sz="2800"/>
              <a:t>เอกสารที่ต้องจัดทำ ประกอบด้วย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104900" y="2516188"/>
            <a:ext cx="5448300" cy="546100"/>
            <a:chOff x="696" y="1585"/>
            <a:chExt cx="3432" cy="344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696" y="1632"/>
              <a:ext cx="3432" cy="297"/>
              <a:chOff x="696" y="1632"/>
              <a:chExt cx="3432" cy="297"/>
            </a:xfrm>
          </p:grpSpPr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696" y="1649"/>
                <a:ext cx="240" cy="24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366CC"/>
                </a:solidFill>
                <a:round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0" name="Rectangle 13"/>
              <p:cNvSpPr>
                <a:spLocks noChangeArrowheads="1"/>
              </p:cNvSpPr>
              <p:nvPr/>
            </p:nvSpPr>
            <p:spPr bwMode="auto">
              <a:xfrm>
                <a:off x="1200" y="1641"/>
                <a:ext cx="2928" cy="288"/>
              </a:xfrm>
              <a:prstGeom prst="rect">
                <a:avLst/>
              </a:prstGeom>
              <a:noFill/>
              <a:ln w="19050">
                <a:solidFill>
                  <a:srgbClr val="CCEC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th-TH" altLang="en-US"/>
              </a:p>
            </p:txBody>
          </p:sp>
          <p:sp>
            <p:nvSpPr>
              <p:cNvPr id="11" name="Rectangle 20"/>
              <p:cNvSpPr>
                <a:spLocks noChangeArrowheads="1"/>
              </p:cNvSpPr>
              <p:nvPr/>
            </p:nvSpPr>
            <p:spPr bwMode="auto">
              <a:xfrm>
                <a:off x="1200" y="1632"/>
                <a:ext cx="24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1pPr>
                <a:lvl2pPr marL="742950" indent="-28575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2pPr>
                <a:lvl3pPr marL="11430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3pPr>
                <a:lvl4pPr marL="16002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4pPr>
                <a:lvl5pPr marL="2057400" indent="-228600" latinLnBrk="1"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Gulim" panose="020B0600000101010101" pitchFamily="34" charset="-127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kumimoji="0" lang="th-TH" altLang="th-TH"/>
                  <a:t>หนังสือเชิญประธานและหนังสือเชิญวิทยากร </a:t>
                </a:r>
              </a:p>
            </p:txBody>
          </p:sp>
        </p:grp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704" y="1585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2800" b="1">
                  <a:latin typeface="JasmineUPC" panose="02020603050405020304" pitchFamily="18" charset="-34"/>
                  <a:cs typeface="JasmineUPC" panose="02020603050405020304" pitchFamily="18" charset="-34"/>
                </a:rPr>
                <a:t>6</a:t>
              </a:r>
            </a:p>
          </p:txBody>
        </p:sp>
      </p:grpSp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1104900" y="3200400"/>
            <a:ext cx="6591300" cy="544513"/>
            <a:chOff x="696" y="2016"/>
            <a:chExt cx="4152" cy="343"/>
          </a:xfrm>
        </p:grpSpPr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696" y="2080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704" y="2016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2800" b="1">
                  <a:latin typeface="JasmineUPC" panose="02020603050405020304" pitchFamily="18" charset="-34"/>
                  <a:cs typeface="JasmineUPC" panose="02020603050405020304" pitchFamily="18" charset="-34"/>
                </a:rPr>
                <a:t>7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200" y="2071"/>
              <a:ext cx="3648" cy="288"/>
            </a:xfrm>
            <a:prstGeom prst="rect">
              <a:avLst/>
            </a:prstGeom>
            <a:noFill/>
            <a:ln w="1905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6" name="Rectangle 21"/>
            <p:cNvSpPr>
              <a:spLocks noChangeArrowheads="1"/>
            </p:cNvSpPr>
            <p:nvPr/>
          </p:nvSpPr>
          <p:spPr bwMode="auto">
            <a:xfrm>
              <a:off x="1200" y="2064"/>
              <a:ext cx="2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คำกล่าวรายงาน </a:t>
              </a:r>
              <a:r>
                <a:rPr kumimoji="0" lang="th-TH" altLang="th-TH">
                  <a:latin typeface="Times New Roman" panose="02020603050405020304" pitchFamily="18" charset="0"/>
                </a:rPr>
                <a:t>–</a:t>
              </a:r>
              <a:r>
                <a:rPr kumimoji="0" lang="th-TH" altLang="th-TH"/>
                <a:t> คำกล่าวเปิด </a:t>
              </a:r>
              <a:r>
                <a:rPr kumimoji="0" lang="th-TH" altLang="th-TH">
                  <a:latin typeface="Times New Roman" panose="02020603050405020304" pitchFamily="18" charset="0"/>
                </a:rPr>
                <a:t>–</a:t>
              </a:r>
              <a:r>
                <a:rPr kumimoji="0" lang="th-TH" altLang="th-TH"/>
                <a:t> ปิด</a:t>
              </a:r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1104900" y="3948113"/>
            <a:ext cx="7124700" cy="547687"/>
            <a:chOff x="696" y="2487"/>
            <a:chExt cx="4488" cy="345"/>
          </a:xfrm>
        </p:grpSpPr>
        <p:sp>
          <p:nvSpPr>
            <p:cNvPr id="18" name="Oval 9"/>
            <p:cNvSpPr>
              <a:spLocks noChangeArrowheads="1"/>
            </p:cNvSpPr>
            <p:nvPr/>
          </p:nvSpPr>
          <p:spPr bwMode="auto">
            <a:xfrm>
              <a:off x="696" y="2551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704" y="2487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2800" b="1">
                  <a:latin typeface="JasmineUPC" panose="02020603050405020304" pitchFamily="18" charset="-34"/>
                  <a:cs typeface="JasmineUPC" panose="02020603050405020304" pitchFamily="18" charset="-34"/>
                </a:rPr>
                <a:t>8</a:t>
              </a:r>
            </a:p>
          </p:txBody>
        </p:sp>
        <p:sp>
          <p:nvSpPr>
            <p:cNvPr id="20" name="Rectangle 15"/>
            <p:cNvSpPr>
              <a:spLocks noChangeArrowheads="1"/>
            </p:cNvSpPr>
            <p:nvPr/>
          </p:nvSpPr>
          <p:spPr bwMode="auto">
            <a:xfrm>
              <a:off x="1200" y="2527"/>
              <a:ext cx="3984" cy="288"/>
            </a:xfrm>
            <a:prstGeom prst="rect">
              <a:avLst/>
            </a:prstGeom>
            <a:noFill/>
            <a:ln w="1905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1200" y="2544"/>
              <a:ext cx="93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หนังสือขอบคุณ</a:t>
              </a: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1092200" y="4648200"/>
            <a:ext cx="7747000" cy="547688"/>
            <a:chOff x="688" y="2928"/>
            <a:chExt cx="4880" cy="345"/>
          </a:xfrm>
        </p:grpSpPr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688" y="2992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24" name="Text Box 12"/>
            <p:cNvSpPr txBox="1">
              <a:spLocks noChangeArrowheads="1"/>
            </p:cNvSpPr>
            <p:nvPr/>
          </p:nvSpPr>
          <p:spPr bwMode="auto">
            <a:xfrm>
              <a:off x="696" y="2928"/>
              <a:ext cx="22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2800" b="1">
                  <a:latin typeface="JasmineUPC" panose="02020603050405020304" pitchFamily="18" charset="-34"/>
                  <a:cs typeface="JasmineUPC" panose="02020603050405020304" pitchFamily="18" charset="-34"/>
                </a:rPr>
                <a:t>9</a:t>
              </a:r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200" y="2985"/>
              <a:ext cx="4368" cy="288"/>
            </a:xfrm>
            <a:prstGeom prst="rect">
              <a:avLst/>
            </a:prstGeom>
            <a:noFill/>
            <a:ln w="1905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endParaRPr kumimoji="0" lang="th-TH" altLang="th-TH" sz="2800">
                <a:latin typeface="Angsana New" panose="02020603050405020304" pitchFamily="18" charset="-34"/>
              </a:endParaRP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1200" y="2976"/>
              <a:ext cx="14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การประเมินผลการสัมมนา</a:t>
              </a:r>
            </a:p>
          </p:txBody>
        </p:sp>
      </p:grpSp>
      <p:grpSp>
        <p:nvGrpSpPr>
          <p:cNvPr id="27" name="Group 30"/>
          <p:cNvGrpSpPr>
            <a:grpSpLocks/>
          </p:cNvGrpSpPr>
          <p:nvPr/>
        </p:nvGrpSpPr>
        <p:grpSpPr bwMode="auto">
          <a:xfrm>
            <a:off x="993775" y="5395913"/>
            <a:ext cx="7820025" cy="547687"/>
            <a:chOff x="626" y="3399"/>
            <a:chExt cx="4926" cy="345"/>
          </a:xfrm>
        </p:grpSpPr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672" y="3463"/>
              <a:ext cx="240" cy="24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3366CC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626" y="3399"/>
              <a:ext cx="33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2800" b="1">
                  <a:latin typeface="JasmineUPC" panose="02020603050405020304" pitchFamily="18" charset="-34"/>
                  <a:cs typeface="JasmineUPC" panose="02020603050405020304" pitchFamily="18" charset="-34"/>
                </a:rPr>
                <a:t>10</a:t>
              </a:r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1184" y="3456"/>
              <a:ext cx="4368" cy="288"/>
            </a:xfrm>
            <a:prstGeom prst="rect">
              <a:avLst/>
            </a:prstGeom>
            <a:noFill/>
            <a:ln w="19050">
              <a:solidFill>
                <a:srgbClr val="CCE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endParaRPr kumimoji="0" lang="th-TH" altLang="th-TH" sz="2800">
                <a:latin typeface="Angsana New" panose="02020603050405020304" pitchFamily="18" charset="-34"/>
              </a:endParaRPr>
            </a:p>
          </p:txBody>
        </p:sp>
        <p:sp>
          <p:nvSpPr>
            <p:cNvPr id="31" name="Rectangle 24"/>
            <p:cNvSpPr>
              <a:spLocks noChangeArrowheads="1"/>
            </p:cNvSpPr>
            <p:nvPr/>
          </p:nvSpPr>
          <p:spPr bwMode="auto">
            <a:xfrm>
              <a:off x="1200" y="3489"/>
              <a:ext cx="1868" cy="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80000"/>
                </a:lnSpc>
                <a:spcBef>
                  <a:spcPct val="20000"/>
                </a:spcBef>
              </a:pPr>
              <a:r>
                <a:rPr kumimoji="0" lang="th-TH" altLang="th-TH"/>
                <a:t>เอกสารรายงานสรุปผลการสัมมนา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38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AutoShape 21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304800" y="1133475"/>
            <a:ext cx="4360863" cy="823913"/>
            <a:chOff x="192" y="960"/>
            <a:chExt cx="2747" cy="519"/>
          </a:xfrm>
        </p:grpSpPr>
        <p:sp>
          <p:nvSpPr>
            <p:cNvPr id="5" name="Text Box 22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</a:rPr>
                <a:t>1</a:t>
              </a:r>
            </a:p>
          </p:txBody>
        </p:sp>
        <p:sp>
          <p:nvSpPr>
            <p:cNvPr id="6" name="Rectangle 29"/>
            <p:cNvSpPr>
              <a:spLocks noChangeArrowheads="1"/>
            </p:cNvSpPr>
            <p:nvPr/>
          </p:nvSpPr>
          <p:spPr bwMode="auto">
            <a:xfrm>
              <a:off x="576" y="1061"/>
              <a:ext cx="2363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โครงการสัมมนาและแผนปฏิบัติงาน</a:t>
              </a:r>
            </a:p>
          </p:txBody>
        </p:sp>
      </p:grpSp>
      <p:sp>
        <p:nvSpPr>
          <p:cNvPr id="7" name="Rectangle 30"/>
          <p:cNvSpPr>
            <a:spLocks noChangeArrowheads="1"/>
          </p:cNvSpPr>
          <p:nvPr/>
        </p:nvSpPr>
        <p:spPr bwMode="auto">
          <a:xfrm>
            <a:off x="685800" y="1971675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 sz="2800">
                <a:latin typeface="Angsana New" panose="02020603050405020304" pitchFamily="18" charset="-34"/>
              </a:rPr>
              <a:t>เป็นส่วนสาระสำคัญที่มีความจำเป็นที่สุด จัดทำเพื่อนำเสนอให้ผู้บริหารตัดสินใจอนุมัติ</a:t>
            </a:r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auto">
          <a:xfrm>
            <a:off x="304800" y="2752725"/>
            <a:ext cx="4903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latinLnBrk="0" hangingPunct="1">
              <a:lnSpc>
                <a:spcPct val="90000"/>
              </a:lnSpc>
              <a:spcBef>
                <a:spcPct val="20000"/>
              </a:spcBef>
            </a:pPr>
            <a:r>
              <a:rPr kumimoji="0" lang="th-TH" altLang="th-TH" sz="2800" b="1">
                <a:solidFill>
                  <a:srgbClr val="0066FF"/>
                </a:solidFill>
                <a:cs typeface="JasmineUPC" panose="02020603050405020304" pitchFamily="18" charset="-34"/>
              </a:rPr>
              <a:t>วัตถุประสงค์ ของการเขียนแผนปฏิบัติงาน</a:t>
            </a:r>
          </a:p>
        </p:txBody>
      </p: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838200" y="3343275"/>
            <a:ext cx="2813050" cy="430213"/>
            <a:chOff x="528" y="2352"/>
            <a:chExt cx="1772" cy="271"/>
          </a:xfrm>
        </p:grpSpPr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816" y="2352"/>
              <a:ext cx="1484" cy="271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th-TH" altLang="th-TH"/>
                <a:t>เป็นการวางแผนการทำงาน</a:t>
              </a:r>
            </a:p>
          </p:txBody>
        </p:sp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528" y="2400"/>
              <a:ext cx="144" cy="144"/>
            </a:xfrm>
            <a:prstGeom prst="rect">
              <a:avLst/>
            </a:prstGeom>
            <a:solidFill>
              <a:srgbClr val="E1F4FF"/>
            </a:solidFill>
            <a:ln w="19050">
              <a:solidFill>
                <a:srgbClr val="3366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838200" y="3836988"/>
            <a:ext cx="3238500" cy="430212"/>
            <a:chOff x="528" y="2663"/>
            <a:chExt cx="2040" cy="271"/>
          </a:xfrm>
        </p:grpSpPr>
        <p:sp>
          <p:nvSpPr>
            <p:cNvPr id="13" name="Rectangle 47"/>
            <p:cNvSpPr>
              <a:spLocks noChangeArrowheads="1"/>
            </p:cNvSpPr>
            <p:nvPr/>
          </p:nvSpPr>
          <p:spPr bwMode="auto">
            <a:xfrm>
              <a:off x="816" y="2663"/>
              <a:ext cx="1752" cy="271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th-TH" altLang="th-TH"/>
                <a:t>ทำให้ทราบขั้นตอน / ระยะเวลา</a:t>
              </a:r>
            </a:p>
          </p:txBody>
        </p:sp>
        <p:sp>
          <p:nvSpPr>
            <p:cNvPr id="14" name="Rectangle 54"/>
            <p:cNvSpPr>
              <a:spLocks noChangeArrowheads="1"/>
            </p:cNvSpPr>
            <p:nvPr/>
          </p:nvSpPr>
          <p:spPr bwMode="auto">
            <a:xfrm>
              <a:off x="528" y="2736"/>
              <a:ext cx="144" cy="144"/>
            </a:xfrm>
            <a:prstGeom prst="rect">
              <a:avLst/>
            </a:prstGeom>
            <a:solidFill>
              <a:srgbClr val="E1F4FF"/>
            </a:solidFill>
            <a:ln w="19050">
              <a:solidFill>
                <a:srgbClr val="3366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</p:grpSp>
      <p:grpSp>
        <p:nvGrpSpPr>
          <p:cNvPr id="15" name="Group 61"/>
          <p:cNvGrpSpPr>
            <a:grpSpLocks/>
          </p:cNvGrpSpPr>
          <p:nvPr/>
        </p:nvGrpSpPr>
        <p:grpSpPr bwMode="auto">
          <a:xfrm>
            <a:off x="838200" y="4333875"/>
            <a:ext cx="3733800" cy="430213"/>
            <a:chOff x="528" y="2976"/>
            <a:chExt cx="2352" cy="271"/>
          </a:xfrm>
        </p:grpSpPr>
        <p:sp>
          <p:nvSpPr>
            <p:cNvPr id="16" name="Rectangle 48"/>
            <p:cNvSpPr>
              <a:spLocks noChangeArrowheads="1"/>
            </p:cNvSpPr>
            <p:nvPr/>
          </p:nvSpPr>
          <p:spPr bwMode="auto">
            <a:xfrm>
              <a:off x="816" y="2976"/>
              <a:ext cx="2064" cy="271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th-TH" altLang="th-TH"/>
                <a:t>สามารถติดตามงานได้</a:t>
              </a:r>
            </a:p>
          </p:txBody>
        </p:sp>
        <p:sp>
          <p:nvSpPr>
            <p:cNvPr id="17" name="Rectangle 55"/>
            <p:cNvSpPr>
              <a:spLocks noChangeArrowheads="1"/>
            </p:cNvSpPr>
            <p:nvPr/>
          </p:nvSpPr>
          <p:spPr bwMode="auto">
            <a:xfrm>
              <a:off x="528" y="3024"/>
              <a:ext cx="144" cy="144"/>
            </a:xfrm>
            <a:prstGeom prst="rect">
              <a:avLst/>
            </a:prstGeom>
            <a:solidFill>
              <a:srgbClr val="E1F4FF"/>
            </a:solidFill>
            <a:ln w="19050">
              <a:solidFill>
                <a:srgbClr val="3366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838200" y="4827588"/>
            <a:ext cx="4343400" cy="430212"/>
            <a:chOff x="528" y="3287"/>
            <a:chExt cx="2736" cy="271"/>
          </a:xfrm>
        </p:grpSpPr>
        <p:sp>
          <p:nvSpPr>
            <p:cNvPr id="19" name="Rectangle 49"/>
            <p:cNvSpPr>
              <a:spLocks noChangeArrowheads="1"/>
            </p:cNvSpPr>
            <p:nvPr/>
          </p:nvSpPr>
          <p:spPr bwMode="auto">
            <a:xfrm>
              <a:off x="816" y="3287"/>
              <a:ext cx="2448" cy="271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th-TH" altLang="th-TH"/>
                <a:t>สามารถแก้ไขปัญหาได้</a:t>
              </a:r>
            </a:p>
          </p:txBody>
        </p:sp>
        <p:sp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528" y="3312"/>
              <a:ext cx="144" cy="144"/>
            </a:xfrm>
            <a:prstGeom prst="rect">
              <a:avLst/>
            </a:prstGeom>
            <a:solidFill>
              <a:srgbClr val="E1F4FF"/>
            </a:solidFill>
            <a:ln w="19050">
              <a:solidFill>
                <a:srgbClr val="3366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</p:grpSp>
      <p:grpSp>
        <p:nvGrpSpPr>
          <p:cNvPr id="21" name="Group 63"/>
          <p:cNvGrpSpPr>
            <a:grpSpLocks/>
          </p:cNvGrpSpPr>
          <p:nvPr/>
        </p:nvGrpSpPr>
        <p:grpSpPr bwMode="auto">
          <a:xfrm>
            <a:off x="838200" y="5360988"/>
            <a:ext cx="5162550" cy="430212"/>
            <a:chOff x="528" y="3623"/>
            <a:chExt cx="3252" cy="271"/>
          </a:xfrm>
        </p:grpSpPr>
        <p:sp>
          <p:nvSpPr>
            <p:cNvPr id="22" name="Rectangle 50"/>
            <p:cNvSpPr>
              <a:spLocks noChangeArrowheads="1"/>
            </p:cNvSpPr>
            <p:nvPr/>
          </p:nvSpPr>
          <p:spPr bwMode="auto">
            <a:xfrm>
              <a:off x="816" y="3623"/>
              <a:ext cx="2964" cy="271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th-TH" altLang="th-TH"/>
                <a:t>ทำให้แต่ละฝ่ายเข้าใจงานที่จะปฏิบัติตามลำดับก่อน-หลัง</a:t>
              </a:r>
            </a:p>
          </p:txBody>
        </p:sp>
        <p:sp>
          <p:nvSpPr>
            <p:cNvPr id="23" name="Rectangle 57"/>
            <p:cNvSpPr>
              <a:spLocks noChangeArrowheads="1"/>
            </p:cNvSpPr>
            <p:nvPr/>
          </p:nvSpPr>
          <p:spPr bwMode="auto">
            <a:xfrm>
              <a:off x="528" y="3648"/>
              <a:ext cx="144" cy="144"/>
            </a:xfrm>
            <a:prstGeom prst="rect">
              <a:avLst/>
            </a:prstGeom>
            <a:solidFill>
              <a:srgbClr val="E1F4FF"/>
            </a:solidFill>
            <a:ln w="19050">
              <a:solidFill>
                <a:srgbClr val="3366CC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824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19200"/>
            <a:ext cx="6400800" cy="5334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0200" y="1219200"/>
            <a:ext cx="93472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latinLnBrk="0"/>
            <a:r>
              <a:rPr kumimoji="0" lang="th-TH" altLang="th-TH" sz="3000" b="1">
                <a:latin typeface="DSE Erawan" pitchFamily="2" charset="0"/>
              </a:rPr>
              <a:t>รูปแบบและวิธีการเขียนโครงการสัมมนาประกอบด้วย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68413" y="1895475"/>
            <a:ext cx="3644900" cy="641350"/>
            <a:chOff x="799" y="1194"/>
            <a:chExt cx="2296" cy="404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816" y="1296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99" y="1194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1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56" y="1248"/>
              <a:ext cx="2039" cy="29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ชื่อโครงการ / สั้น / สร้างความสนใจ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281113" y="2424113"/>
            <a:ext cx="7456487" cy="917575"/>
            <a:chOff x="807" y="1527"/>
            <a:chExt cx="4697" cy="578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23" y="1629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07" y="1527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JumPar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2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063" y="1581"/>
              <a:ext cx="4441" cy="52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หลักการและเหตุผล / ความเป็นมาและสถานการณ์ปัจจุบัน / ปัญหาอดีต </a:t>
              </a:r>
              <a:r>
                <a:rPr kumimoji="0" lang="th-TH" altLang="th-TH">
                  <a:latin typeface="Times New Roman" panose="02020603050405020304" pitchFamily="18" charset="0"/>
                </a:rPr>
                <a:t>–</a:t>
              </a:r>
              <a:r>
                <a:rPr kumimoji="0" lang="th-TH" altLang="th-TH"/>
                <a:t> วิธีแก้ / </a:t>
              </a:r>
              <a:br>
                <a:rPr kumimoji="0" lang="th-TH" altLang="th-TH"/>
              </a:br>
              <a:r>
                <a:rPr kumimoji="0" lang="th-TH" altLang="th-TH"/>
                <a:t>แนวทางในการแก้ไข / ความจำเป็นในการจัดสัมมนา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298575" y="3352800"/>
            <a:ext cx="7840663" cy="917575"/>
            <a:chOff x="818" y="2112"/>
            <a:chExt cx="4939" cy="578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823" y="2214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818" y="2112"/>
              <a:ext cx="223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3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063" y="2166"/>
              <a:ext cx="4694" cy="52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วัตถุประสงค์ / กะทัดรัด / ชัดเจน / เข้าใจง่าย / มีความเป็นไปได้ / วัดและประเมินผลได้</a:t>
              </a:r>
              <a:br>
                <a:rPr kumimoji="0" lang="th-TH" altLang="th-TH"/>
              </a:br>
              <a:r>
                <a:rPr kumimoji="0" lang="th-TH" altLang="th-TH"/>
                <a:t> / ก่อให้เกิดการเปลี่ยนแปลงได้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295400" y="4279900"/>
            <a:ext cx="7950200" cy="641350"/>
            <a:chOff x="816" y="2696"/>
            <a:chExt cx="5008" cy="404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833" y="2798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816" y="2696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4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073" y="2750"/>
              <a:ext cx="4751" cy="29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เป้าหมาย - เป็นปลายทางของการจัดสัมมนาบ่งชี้ความสำเร็จ ทั้งด้านปริมาณ / ด้านคุณภาพ</a:t>
              </a:r>
            </a:p>
          </p:txBody>
        </p:sp>
      </p:grpSp>
      <p:grpSp>
        <p:nvGrpSpPr>
          <p:cNvPr id="21" name="Group 21"/>
          <p:cNvGrpSpPr>
            <a:grpSpLocks/>
          </p:cNvGrpSpPr>
          <p:nvPr/>
        </p:nvGrpSpPr>
        <p:grpSpPr bwMode="auto">
          <a:xfrm>
            <a:off x="1295400" y="4813300"/>
            <a:ext cx="5072063" cy="641350"/>
            <a:chOff x="816" y="3032"/>
            <a:chExt cx="3195" cy="404"/>
          </a:xfrm>
        </p:grpSpPr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833" y="3134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23" name="Text Box 23"/>
            <p:cNvSpPr txBox="1">
              <a:spLocks noChangeArrowheads="1"/>
            </p:cNvSpPr>
            <p:nvPr/>
          </p:nvSpPr>
          <p:spPr bwMode="auto">
            <a:xfrm>
              <a:off x="816" y="3032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5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073" y="3086"/>
              <a:ext cx="2938" cy="29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ลักษณะโครงการ / โครงการต่อเนื่องหรือโครงการใหม่</a:t>
              </a:r>
            </a:p>
          </p:txBody>
        </p:sp>
      </p:grpSp>
      <p:grpSp>
        <p:nvGrpSpPr>
          <p:cNvPr id="25" name="Group 25"/>
          <p:cNvGrpSpPr>
            <a:grpSpLocks/>
          </p:cNvGrpSpPr>
          <p:nvPr/>
        </p:nvGrpSpPr>
        <p:grpSpPr bwMode="auto">
          <a:xfrm>
            <a:off x="1295400" y="5378450"/>
            <a:ext cx="7820025" cy="641350"/>
            <a:chOff x="816" y="3388"/>
            <a:chExt cx="4926" cy="404"/>
          </a:xfrm>
        </p:grpSpPr>
        <p:sp>
          <p:nvSpPr>
            <p:cNvPr id="26" name="Oval 26"/>
            <p:cNvSpPr>
              <a:spLocks noChangeArrowheads="1"/>
            </p:cNvSpPr>
            <p:nvPr/>
          </p:nvSpPr>
          <p:spPr bwMode="auto">
            <a:xfrm>
              <a:off x="833" y="3484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816" y="3388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6</a:t>
              </a: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1073" y="3436"/>
              <a:ext cx="4669" cy="29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ผู้รับผิดชอบโครงการ / กลุ่มบุคคล / หน่วยงาน / องค์กร ตั้งแต่เริ่ม-สิ้นสุดการจัดสัมมนา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565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0" y="1219200"/>
            <a:ext cx="6400800" cy="5334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330200" y="1219200"/>
            <a:ext cx="93472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latinLnBrk="0"/>
            <a:r>
              <a:rPr kumimoji="0" lang="th-TH" altLang="th-TH" sz="3000" b="1">
                <a:latin typeface="DSE Erawan" pitchFamily="2" charset="0"/>
              </a:rPr>
              <a:t>รูปแบบและวิธีการเขียนโครงการสัมมนาประกอบด้วย</a:t>
            </a:r>
          </a:p>
        </p:txBody>
      </p:sp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1268413" y="1895475"/>
            <a:ext cx="5807075" cy="641350"/>
            <a:chOff x="799" y="1194"/>
            <a:chExt cx="3658" cy="404"/>
          </a:xfrm>
        </p:grpSpPr>
        <p:sp>
          <p:nvSpPr>
            <p:cNvPr id="6" name="Oval 26"/>
            <p:cNvSpPr>
              <a:spLocks noChangeArrowheads="1"/>
            </p:cNvSpPr>
            <p:nvPr/>
          </p:nvSpPr>
          <p:spPr bwMode="auto">
            <a:xfrm>
              <a:off x="816" y="1296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799" y="1194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7</a:t>
              </a:r>
            </a:p>
          </p:txBody>
        </p:sp>
        <p:sp>
          <p:nvSpPr>
            <p:cNvPr id="8" name="Rectangle 28"/>
            <p:cNvSpPr>
              <a:spLocks noChangeArrowheads="1"/>
            </p:cNvSpPr>
            <p:nvPr/>
          </p:nvSpPr>
          <p:spPr bwMode="auto">
            <a:xfrm>
              <a:off x="1056" y="1248"/>
              <a:ext cx="3401" cy="29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วิธีดำเนินการ / ลำดับขั้นตอนการทำงาน </a:t>
              </a:r>
              <a:r>
                <a:rPr kumimoji="0" lang="th-TH" altLang="th-TH" sz="2000">
                  <a:latin typeface="Comic Sans MS" panose="030F0702030302020204" pitchFamily="66" charset="0"/>
                </a:rPr>
                <a:t>( </a:t>
              </a:r>
              <a:r>
                <a:rPr kumimoji="0" lang="en-US" altLang="th-TH" sz="2000">
                  <a:latin typeface="Comic Sans MS" panose="030F0702030302020204" pitchFamily="66" charset="0"/>
                </a:rPr>
                <a:t>Gantt </a:t>
              </a:r>
              <a:r>
                <a:rPr kumimoji="0" lang="th-TH" altLang="th-TH" sz="2000">
                  <a:latin typeface="Comic Sans MS" panose="030F0702030302020204" pitchFamily="66" charset="0"/>
                </a:rPr>
                <a:t> </a:t>
              </a:r>
              <a:r>
                <a:rPr kumimoji="0" lang="en-US" altLang="th-TH" sz="2000">
                  <a:latin typeface="Comic Sans MS" panose="030F0702030302020204" pitchFamily="66" charset="0"/>
                </a:rPr>
                <a:t>Chart</a:t>
              </a:r>
              <a:r>
                <a:rPr kumimoji="0" lang="en-US" altLang="th-TH"/>
                <a:t> )</a:t>
              </a:r>
              <a:endParaRPr kumimoji="0" lang="th-TH" altLang="th-TH"/>
            </a:p>
          </p:txBody>
        </p:sp>
      </p:grpSp>
      <p:sp>
        <p:nvSpPr>
          <p:cNvPr id="9" name="Rectangle 52"/>
          <p:cNvSpPr>
            <a:spLocks noChangeArrowheads="1"/>
          </p:cNvSpPr>
          <p:nvPr/>
        </p:nvSpPr>
        <p:spPr bwMode="auto">
          <a:xfrm>
            <a:off x="457200" y="3063875"/>
            <a:ext cx="8534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เช่น   การวางแผนกำหนดโครงการ / ประชุมแต่งตั้งคณะกรรมการ / เขียนโครงการเสนอตามลำดับ / ประชุมติดตามงานแต่ละฝ่ายหาข้อบกพร่องเพื่อแก้ไข</a:t>
            </a:r>
          </a:p>
        </p:txBody>
      </p:sp>
      <p:sp>
        <p:nvSpPr>
          <p:cNvPr id="10" name="Rectangle 53"/>
          <p:cNvSpPr>
            <a:spLocks noChangeArrowheads="1"/>
          </p:cNvSpPr>
          <p:nvPr/>
        </p:nvSpPr>
        <p:spPr bwMode="auto">
          <a:xfrm>
            <a:off x="457200" y="2590800"/>
            <a:ext cx="1303338" cy="466725"/>
          </a:xfrm>
          <a:prstGeom prst="rect">
            <a:avLst/>
          </a:prstGeom>
          <a:solidFill>
            <a:srgbClr val="33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 b="1"/>
              <a:t>ขั้นเตรียมการ</a:t>
            </a:r>
          </a:p>
        </p:txBody>
      </p:sp>
      <p:sp>
        <p:nvSpPr>
          <p:cNvPr id="11" name="Rectangle 54"/>
          <p:cNvSpPr>
            <a:spLocks noChangeArrowheads="1"/>
          </p:cNvSpPr>
          <p:nvPr/>
        </p:nvSpPr>
        <p:spPr bwMode="auto">
          <a:xfrm>
            <a:off x="457200" y="4511675"/>
            <a:ext cx="86566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เช่น  เชิญวิทยากร / ประชาสัมพันธ์ / จัดสถานที่ / ดำเนินการจัดสัมมนา / ติดตามประเมินผล / สรุปผล</a:t>
            </a:r>
            <a:br>
              <a:rPr kumimoji="0" lang="th-TH" altLang="th-TH"/>
            </a:br>
            <a:r>
              <a:rPr kumimoji="0" lang="th-TH" altLang="th-TH"/>
              <a:t>การจัดสัมมนา  /  เสนอเอกสารสรุปการจัดสัมมนา  /  เผยแพร่เอกสารสรุปผลฯ</a:t>
            </a:r>
          </a:p>
        </p:txBody>
      </p:sp>
      <p:sp>
        <p:nvSpPr>
          <p:cNvPr id="12" name="Rectangle 55"/>
          <p:cNvSpPr>
            <a:spLocks noChangeArrowheads="1"/>
          </p:cNvSpPr>
          <p:nvPr/>
        </p:nvSpPr>
        <p:spPr bwMode="auto">
          <a:xfrm>
            <a:off x="531813" y="3962400"/>
            <a:ext cx="1316037" cy="466725"/>
          </a:xfrm>
          <a:prstGeom prst="rect">
            <a:avLst/>
          </a:prstGeom>
          <a:solidFill>
            <a:srgbClr val="33CCFF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 b="1"/>
              <a:t>ขั้นดำเนินการ</a:t>
            </a:r>
          </a:p>
        </p:txBody>
      </p:sp>
      <p:grpSp>
        <p:nvGrpSpPr>
          <p:cNvPr id="13" name="Group 56"/>
          <p:cNvGrpSpPr>
            <a:grpSpLocks/>
          </p:cNvGrpSpPr>
          <p:nvPr/>
        </p:nvGrpSpPr>
        <p:grpSpPr bwMode="auto">
          <a:xfrm>
            <a:off x="1279525" y="5334000"/>
            <a:ext cx="7669213" cy="917575"/>
            <a:chOff x="799" y="1194"/>
            <a:chExt cx="4831" cy="578"/>
          </a:xfrm>
        </p:grpSpPr>
        <p:sp>
          <p:nvSpPr>
            <p:cNvPr id="14" name="Oval 57"/>
            <p:cNvSpPr>
              <a:spLocks noChangeArrowheads="1"/>
            </p:cNvSpPr>
            <p:nvPr/>
          </p:nvSpPr>
          <p:spPr bwMode="auto">
            <a:xfrm>
              <a:off x="816" y="1296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5" name="Text Box 58"/>
            <p:cNvSpPr txBox="1">
              <a:spLocks noChangeArrowheads="1"/>
            </p:cNvSpPr>
            <p:nvPr/>
          </p:nvSpPr>
          <p:spPr bwMode="auto">
            <a:xfrm>
              <a:off x="799" y="1194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8</a:t>
              </a:r>
            </a:p>
          </p:txBody>
        </p:sp>
        <p:sp>
          <p:nvSpPr>
            <p:cNvPr id="16" name="Rectangle 59"/>
            <p:cNvSpPr>
              <a:spLocks noChangeArrowheads="1"/>
            </p:cNvSpPr>
            <p:nvPr/>
          </p:nvSpPr>
          <p:spPr bwMode="auto">
            <a:xfrm>
              <a:off x="1056" y="1248"/>
              <a:ext cx="4574" cy="52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ระยะเวลาดำเนินงาน  /  ระยะเวลาทั้งหมดของการจัดสัมมนา  ตั้งแต่วางแผนจนกระทั่ง</a:t>
              </a:r>
              <a:br>
                <a:rPr kumimoji="0" lang="th-TH" altLang="th-TH"/>
              </a:br>
              <a:r>
                <a:rPr kumimoji="0" lang="th-TH" altLang="th-TH"/>
                <a:t>ดำเนินการเสร็จ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450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9" grpId="0"/>
      <p:bldP spid="10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219200"/>
            <a:ext cx="6400800" cy="533400"/>
          </a:xfrm>
          <a:prstGeom prst="rect">
            <a:avLst/>
          </a:prstGeom>
          <a:gradFill rotWithShape="0">
            <a:gsLst>
              <a:gs pos="0">
                <a:srgbClr val="0099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3366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30200" y="1219200"/>
            <a:ext cx="9347200" cy="5492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CC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latinLnBrk="0"/>
            <a:r>
              <a:rPr kumimoji="0" lang="th-TH" altLang="th-TH" sz="3000" b="1">
                <a:latin typeface="DSE Erawan" pitchFamily="2" charset="0"/>
              </a:rPr>
              <a:t>รูปแบบและวิธีการเขียนโครงการสัมมนาประกอบด้วย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268413" y="1895475"/>
            <a:ext cx="7780337" cy="917575"/>
            <a:chOff x="799" y="1194"/>
            <a:chExt cx="4901" cy="578"/>
          </a:xfrm>
        </p:grpSpPr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816" y="1296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799" y="1194"/>
              <a:ext cx="248" cy="4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9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56" y="1248"/>
              <a:ext cx="4644" cy="52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สถานที่ดำเนินการ  /  สถานที่ใช้จัดสัมมนา ที่-ห้อง-ชั้น อย่างไร เช่น  ขนาดของห้อง / </a:t>
              </a:r>
              <a:br>
                <a:rPr kumimoji="0" lang="th-TH" altLang="th-TH"/>
              </a:br>
              <a:r>
                <a:rPr kumimoji="0" lang="th-TH" altLang="th-TH"/>
                <a:t>จำนวนคน (เพศ-วัย-การศึกษา) / การคมนาคม ใกล้-ไกล-แหล่งชุมชน / บรรยากาศ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249363" y="2892425"/>
            <a:ext cx="7785100" cy="1222375"/>
            <a:chOff x="786" y="1565"/>
            <a:chExt cx="4407" cy="770"/>
          </a:xfrm>
        </p:grpSpPr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823" y="1629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786" y="1565"/>
              <a:ext cx="289" cy="32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JumPar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10</a:t>
              </a: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063" y="1581"/>
              <a:ext cx="4130" cy="75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งบประมาณ / ค่าใช้จ่ายในการจัดสัมมนา รวบรวมค่าใช้จ่ายจากแต่ละฝ่าย ตามความ    </a:t>
              </a:r>
              <a:br>
                <a:rPr kumimoji="0" lang="th-TH" altLang="th-TH"/>
              </a:br>
              <a:r>
                <a:rPr kumimoji="0" lang="th-TH" altLang="th-TH"/>
                <a:t>เหมาะสม / งบประมาณที่ใช้ เช่น เงินบำรุงการศึกษา เงินบริจาค เงินสนับสนุน</a:t>
              </a:r>
              <a:br>
                <a:rPr kumimoji="0" lang="th-TH" altLang="th-TH"/>
              </a:br>
              <a:r>
                <a:rPr kumimoji="0" lang="th-TH" altLang="th-TH"/>
                <a:t>เงินค่าลงทะเบียน เงินกองทุน ฯลฯ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233488" y="4208463"/>
            <a:ext cx="7835900" cy="887412"/>
            <a:chOff x="777" y="2131"/>
            <a:chExt cx="4936" cy="559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823" y="2214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777" y="2131"/>
              <a:ext cx="306" cy="3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20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11</a:t>
              </a: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063" y="2166"/>
              <a:ext cx="4650" cy="52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การติดตามและประเมินผล เพื่อให้ทราบว่าสามารถบรรลุผลตามเป้าหมายที่ตั้งไว้ การ    </a:t>
              </a:r>
              <a:br>
                <a:rPr kumimoji="0" lang="th-TH" altLang="th-TH"/>
              </a:br>
              <a:r>
                <a:rPr kumimoji="0" lang="th-TH" altLang="th-TH"/>
                <a:t>ประเมินผลจาก การสังเกต / สำรวจ / สัมภาษณ์ / วิเคราะห์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1212850" y="5211763"/>
            <a:ext cx="7867650" cy="579437"/>
            <a:chOff x="764" y="2715"/>
            <a:chExt cx="4956" cy="365"/>
          </a:xfrm>
        </p:grpSpPr>
        <p:sp>
          <p:nvSpPr>
            <p:cNvPr id="18" name="Oval 18"/>
            <p:cNvSpPr>
              <a:spLocks noChangeArrowheads="1"/>
            </p:cNvSpPr>
            <p:nvPr/>
          </p:nvSpPr>
          <p:spPr bwMode="auto">
            <a:xfrm>
              <a:off x="833" y="2798"/>
              <a:ext cx="192" cy="192"/>
            </a:xfrm>
            <a:prstGeom prst="ellipse">
              <a:avLst/>
            </a:prstGeom>
            <a:solidFill>
              <a:srgbClr val="0066CC"/>
            </a:solidFill>
            <a:ln w="28575">
              <a:solidFill>
                <a:srgbClr val="CCECFF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764" y="2715"/>
              <a:ext cx="352" cy="36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kumimoji="0" lang="th-TH" altLang="th-TH"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DSE PatPong Extend" pitchFamily="2" charset="0"/>
                  <a:ea typeface="Gulim" panose="020B0600000101010101" pitchFamily="34" charset="-127"/>
                  <a:cs typeface="IrisUPC" panose="020B0604020202020204" pitchFamily="34" charset="-34"/>
                </a:rPr>
                <a:t>12</a:t>
              </a: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073" y="2750"/>
              <a:ext cx="4647" cy="294"/>
            </a:xfrm>
            <a:prstGeom prst="rect">
              <a:avLst/>
            </a:prstGeom>
            <a:noFill/>
            <a:ln w="9525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ผลที่คาดว่าจะได้รับ / การคาดคะเน ประโยชน์หรือเกิดผลดีหรือผลพลอยได้จากโครงการ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5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34"/>
          <p:cNvSpPr>
            <a:spLocks noChangeShapeType="1"/>
          </p:cNvSpPr>
          <p:nvPr/>
        </p:nvSpPr>
        <p:spPr bwMode="auto">
          <a:xfrm>
            <a:off x="0" y="1828800"/>
            <a:ext cx="853440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 type="oval" w="med" len="med"/>
          </a:ln>
          <a:effectLst>
            <a:outerShdw dist="45791" dir="3378596" algn="ctr" rotWithShape="0">
              <a:srgbClr val="33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41"/>
          <p:cNvSpPr>
            <a:spLocks noChangeArrowheads="1"/>
          </p:cNvSpPr>
          <p:nvPr/>
        </p:nvSpPr>
        <p:spPr bwMode="auto">
          <a:xfrm>
            <a:off x="538163" y="1981200"/>
            <a:ext cx="2738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thaiDist" latinLnBrk="0">
              <a:spcBef>
                <a:spcPct val="50000"/>
              </a:spcBef>
            </a:pPr>
            <a:r>
              <a:rPr kumimoji="0" lang="th-TH" altLang="th-TH" sz="3200" dirty="0" err="1">
                <a:solidFill>
                  <a:schemeClr val="accent2"/>
                </a:solidFill>
                <a:cs typeface="JasmineUPC" panose="02020603050405020304" pitchFamily="18" charset="-34"/>
              </a:rPr>
              <a:t>การจัด</a:t>
            </a:r>
            <a:r>
              <a:rPr kumimoji="0" lang="th-TH" altLang="th-TH" sz="3200" dirty="0">
                <a:solidFill>
                  <a:schemeClr val="accent2"/>
                </a:solidFill>
                <a:cs typeface="JasmineUPC" panose="02020603050405020304" pitchFamily="18" charset="-34"/>
              </a:rPr>
              <a:t>สถานที่สัมมนา</a:t>
            </a:r>
          </a:p>
        </p:txBody>
      </p: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990600" y="2590800"/>
            <a:ext cx="3313113" cy="701675"/>
            <a:chOff x="624" y="1536"/>
            <a:chExt cx="2087" cy="442"/>
          </a:xfrm>
        </p:grpSpPr>
        <p:sp>
          <p:nvSpPr>
            <p:cNvPr id="5" name="Text Box 48"/>
            <p:cNvSpPr txBox="1">
              <a:spLocks noChangeArrowheads="1"/>
            </p:cNvSpPr>
            <p:nvPr/>
          </p:nvSpPr>
          <p:spPr bwMode="auto">
            <a:xfrm>
              <a:off x="624" y="1536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1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>
              <a:off x="960" y="1680"/>
              <a:ext cx="17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latinLnBrk="0" hangingPunct="1"/>
              <a:r>
                <a:rPr kumimoji="0" lang="th-TH" altLang="zh-CN">
                  <a:latin typeface="Angsana New" panose="02020603050405020304" pitchFamily="18" charset="-34"/>
                </a:rPr>
                <a:t>จำนวนผู้เข้าร่วมสัมมนาทั้งหมด </a:t>
              </a: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954088" y="3184525"/>
            <a:ext cx="3817937" cy="701675"/>
            <a:chOff x="601" y="1910"/>
            <a:chExt cx="2405" cy="442"/>
          </a:xfrm>
        </p:grpSpPr>
        <p:sp>
          <p:nvSpPr>
            <p:cNvPr id="8" name="Text Box 58"/>
            <p:cNvSpPr txBox="1">
              <a:spLocks noChangeArrowheads="1"/>
            </p:cNvSpPr>
            <p:nvPr/>
          </p:nvSpPr>
          <p:spPr bwMode="auto">
            <a:xfrm>
              <a:off x="601" y="1910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2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9" name="Rectangle 59"/>
            <p:cNvSpPr>
              <a:spLocks noChangeArrowheads="1"/>
            </p:cNvSpPr>
            <p:nvPr/>
          </p:nvSpPr>
          <p:spPr bwMode="auto">
            <a:xfrm>
              <a:off x="960" y="2016"/>
              <a:ext cx="20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latinLnBrk="0" hangingPunct="1"/>
              <a:r>
                <a:rPr kumimoji="0" lang="th-TH" altLang="zh-CN" dirty="0"/>
                <a:t>จำนวนและขนาดของห้องที่ใช้สัมมนา</a:t>
              </a:r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942975" y="3733800"/>
            <a:ext cx="4314825" cy="701675"/>
            <a:chOff x="594" y="2256"/>
            <a:chExt cx="2718" cy="442"/>
          </a:xfrm>
        </p:grpSpPr>
        <p:sp>
          <p:nvSpPr>
            <p:cNvPr id="11" name="Text Box 60"/>
            <p:cNvSpPr txBox="1">
              <a:spLocks noChangeArrowheads="1"/>
            </p:cNvSpPr>
            <p:nvPr/>
          </p:nvSpPr>
          <p:spPr bwMode="auto">
            <a:xfrm>
              <a:off x="594" y="2256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3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952" y="2400"/>
              <a:ext cx="23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latinLnBrk="0" hangingPunct="1"/>
              <a:r>
                <a:rPr kumimoji="0" lang="th-TH" altLang="zh-CN"/>
                <a:t>สถานที่ตั้งของห้องสัมมนาหรือห้องประชุม </a:t>
              </a:r>
            </a:p>
          </p:txBody>
        </p:sp>
      </p:grpSp>
      <p:grpSp>
        <p:nvGrpSpPr>
          <p:cNvPr id="13" name="Group 73"/>
          <p:cNvGrpSpPr>
            <a:grpSpLocks/>
          </p:cNvGrpSpPr>
          <p:nvPr/>
        </p:nvGrpSpPr>
        <p:grpSpPr bwMode="auto">
          <a:xfrm>
            <a:off x="906463" y="4327525"/>
            <a:ext cx="8070850" cy="701675"/>
            <a:chOff x="571" y="2630"/>
            <a:chExt cx="5084" cy="442"/>
          </a:xfrm>
        </p:grpSpPr>
        <p:sp>
          <p:nvSpPr>
            <p:cNvPr id="14" name="Text Box 62"/>
            <p:cNvSpPr txBox="1">
              <a:spLocks noChangeArrowheads="1"/>
            </p:cNvSpPr>
            <p:nvPr/>
          </p:nvSpPr>
          <p:spPr bwMode="auto">
            <a:xfrm>
              <a:off x="571" y="2630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4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15" name="Rectangle 63"/>
            <p:cNvSpPr>
              <a:spLocks noChangeArrowheads="1"/>
            </p:cNvSpPr>
            <p:nvPr/>
          </p:nvSpPr>
          <p:spPr bwMode="auto">
            <a:xfrm>
              <a:off x="960" y="2736"/>
              <a:ext cx="46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zh-CN"/>
                <a:t>ความสัมพันธ์ระหว่าง</a:t>
              </a:r>
              <a:r>
                <a:rPr kumimoji="0" lang="th-TH" altLang="zh-CN" i="1">
                  <a:solidFill>
                    <a:srgbClr val="0000FF"/>
                  </a:solidFill>
                </a:rPr>
                <a:t>ห้องสัมมนาใหญ่</a:t>
              </a:r>
              <a:r>
                <a:rPr kumimoji="0" lang="th-TH" altLang="zh-CN"/>
                <a:t> </a:t>
              </a:r>
              <a:r>
                <a:rPr kumimoji="0"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–</a:t>
              </a:r>
              <a:r>
                <a:rPr kumimoji="0" lang="th-TH" altLang="zh-CN"/>
                <a:t> </a:t>
              </a:r>
              <a:r>
                <a:rPr kumimoji="0" lang="th-TH" altLang="zh-CN" i="1">
                  <a:solidFill>
                    <a:srgbClr val="0000FF"/>
                  </a:solidFill>
                </a:rPr>
                <a:t>ห้องสัมมนากลุ่มย่อย</a:t>
              </a:r>
              <a:r>
                <a:rPr kumimoji="0" lang="th-TH" altLang="zh-CN"/>
                <a:t> </a:t>
              </a:r>
              <a:r>
                <a:rPr kumimoji="0"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–</a:t>
              </a:r>
              <a:r>
                <a:rPr kumimoji="0" lang="th-TH" altLang="zh-CN"/>
                <a:t> </a:t>
              </a:r>
              <a:r>
                <a:rPr kumimoji="0" lang="th-TH" altLang="zh-CN" i="1">
                  <a:solidFill>
                    <a:srgbClr val="0000FF"/>
                  </a:solidFill>
                </a:rPr>
                <a:t>ห้องรับรอง</a:t>
              </a:r>
              <a:r>
                <a:rPr kumimoji="0" lang="th-TH" altLang="zh-CN"/>
                <a:t> </a:t>
              </a:r>
              <a:r>
                <a:rPr kumimoji="0" lang="en-US" altLang="zh-CN">
                  <a:latin typeface="Times New Roman" panose="02020603050405020304" pitchFamily="18" charset="0"/>
                  <a:ea typeface="SimSun" panose="02010600030101010101" pitchFamily="2" charset="-122"/>
                </a:rPr>
                <a:t>–</a:t>
              </a:r>
              <a:r>
                <a:rPr kumimoji="0" lang="th-TH" altLang="zh-CN" i="1">
                  <a:solidFill>
                    <a:srgbClr val="0000FF"/>
                  </a:solidFill>
                </a:rPr>
                <a:t>ห้องน้ำ</a:t>
              </a:r>
              <a:r>
                <a:rPr kumimoji="0" lang="th-TH" altLang="zh-CN">
                  <a:solidFill>
                    <a:srgbClr val="0000FF"/>
                  </a:solidFill>
                </a:rPr>
                <a:t> </a:t>
              </a:r>
            </a:p>
          </p:txBody>
        </p:sp>
      </p:grpSp>
      <p:grpSp>
        <p:nvGrpSpPr>
          <p:cNvPr id="16" name="Group 74"/>
          <p:cNvGrpSpPr>
            <a:grpSpLocks/>
          </p:cNvGrpSpPr>
          <p:nvPr/>
        </p:nvGrpSpPr>
        <p:grpSpPr bwMode="auto">
          <a:xfrm>
            <a:off x="914400" y="4937125"/>
            <a:ext cx="4495800" cy="701675"/>
            <a:chOff x="576" y="3014"/>
            <a:chExt cx="2832" cy="442"/>
          </a:xfrm>
        </p:grpSpPr>
        <p:sp>
          <p:nvSpPr>
            <p:cNvPr id="17" name="Rectangle 65"/>
            <p:cNvSpPr>
              <a:spLocks noChangeArrowheads="1"/>
            </p:cNvSpPr>
            <p:nvPr/>
          </p:nvSpPr>
          <p:spPr bwMode="auto">
            <a:xfrm>
              <a:off x="969" y="3075"/>
              <a:ext cx="24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/>
              <a:r>
                <a:rPr kumimoji="0" lang="th-TH" altLang="zh-CN"/>
                <a:t>ลักษณะของห้องสัมมนาควรเป็นเอกเทศ</a:t>
              </a:r>
            </a:p>
          </p:txBody>
        </p:sp>
        <p:sp>
          <p:nvSpPr>
            <p:cNvPr id="18" name="Text Box 67"/>
            <p:cNvSpPr txBox="1">
              <a:spLocks noChangeArrowheads="1"/>
            </p:cNvSpPr>
            <p:nvPr/>
          </p:nvSpPr>
          <p:spPr bwMode="auto">
            <a:xfrm>
              <a:off x="576" y="3014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5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</p:grpSp>
      <p:grpSp>
        <p:nvGrpSpPr>
          <p:cNvPr id="19" name="Group 75"/>
          <p:cNvGrpSpPr>
            <a:grpSpLocks/>
          </p:cNvGrpSpPr>
          <p:nvPr/>
        </p:nvGrpSpPr>
        <p:grpSpPr bwMode="auto">
          <a:xfrm>
            <a:off x="914400" y="5546725"/>
            <a:ext cx="4495800" cy="701675"/>
            <a:chOff x="576" y="3014"/>
            <a:chExt cx="2832" cy="442"/>
          </a:xfrm>
        </p:grpSpPr>
        <p:sp>
          <p:nvSpPr>
            <p:cNvPr id="20" name="Rectangle 76"/>
            <p:cNvSpPr>
              <a:spLocks noChangeArrowheads="1"/>
            </p:cNvSpPr>
            <p:nvPr/>
          </p:nvSpPr>
          <p:spPr bwMode="auto">
            <a:xfrm>
              <a:off x="969" y="3086"/>
              <a:ext cx="2439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90000"/>
                </a:lnSpc>
              </a:pPr>
              <a:r>
                <a:rPr kumimoji="0" lang="th-TH" altLang="zh-CN"/>
                <a:t>เป็นห้องที่มีอากาศถ่ายเทสะดวก </a:t>
              </a:r>
            </a:p>
          </p:txBody>
        </p:sp>
        <p:sp>
          <p:nvSpPr>
            <p:cNvPr id="21" name="Text Box 77"/>
            <p:cNvSpPr txBox="1">
              <a:spLocks noChangeArrowheads="1"/>
            </p:cNvSpPr>
            <p:nvPr/>
          </p:nvSpPr>
          <p:spPr bwMode="auto">
            <a:xfrm>
              <a:off x="576" y="3014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6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1133475"/>
            <a:ext cx="3930650" cy="823913"/>
            <a:chOff x="192" y="960"/>
            <a:chExt cx="2476" cy="51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2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76" y="1061"/>
              <a:ext cx="2092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เอกสารประกอบการสัมมนา   </a:t>
              </a:r>
            </a:p>
          </p:txBody>
        </p:sp>
      </p:grp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57200" y="2057400"/>
            <a:ext cx="8229600" cy="1676400"/>
          </a:xfrm>
          <a:prstGeom prst="rect">
            <a:avLst/>
          </a:prstGeom>
          <a:noFill/>
          <a:ln w="9525">
            <a:solidFill>
              <a:srgbClr val="33CC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81100" indent="-2667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0" lang="th-TH" altLang="th-TH" sz="2400">
                <a:latin typeface="Angsana New" panose="02020603050405020304" pitchFamily="18" charset="-34"/>
                <a:ea typeface="Gulim" panose="020B0600000101010101" pitchFamily="34" charset="-127"/>
              </a:rPr>
              <a:t>        	จัดทำขึ้นเพื่อแจกผู้เข้าร่วมสัมมนา เป็นข้อมูลสำคัญของสภาพปัญหาหนทางแห่งการปฏิบัติเกี่ยวกับหัวเรื่องการจัดสัมมนา  ( ไม่ใช่เอกสารที่สมบูรณ์ แต่เป็นส่วนเสริมหรือแนวทางนำไปสู่การสัมมนาเพื่อหาข้อสรุปที่เหมาะสม ) ประโยชน์</a:t>
            </a:r>
            <a:br>
              <a:rPr kumimoji="0" lang="th-TH" altLang="th-TH" sz="2400">
                <a:latin typeface="Angsana New" panose="02020603050405020304" pitchFamily="18" charset="-34"/>
                <a:ea typeface="Gulim" panose="020B0600000101010101" pitchFamily="34" charset="-127"/>
              </a:rPr>
            </a:br>
            <a:r>
              <a:rPr kumimoji="0" lang="th-TH" altLang="th-TH" sz="2400">
                <a:latin typeface="Angsana New" panose="02020603050405020304" pitchFamily="18" charset="-34"/>
                <a:ea typeface="Gulim" panose="020B0600000101010101" pitchFamily="34" charset="-127"/>
              </a:rPr>
              <a:t>	ทำให้ผู้ร่วมสัมมนา เกิดความเข้าใจในเรื่องที่จะสัมมนา / ทราบช่องทางของปัญหา / ได้แนวคิดเพื่อนำปัญหาไปวิเคราะห์ และร่วมอภิปราย / เข้าร่วมการสัมมนาได้อย่างถูกต้อง</a:t>
            </a:r>
          </a:p>
        </p:txBody>
      </p:sp>
    </p:spTree>
    <p:extLst>
      <p:ext uri="{BB962C8B-B14F-4D97-AF65-F5344CB8AC3E}">
        <p14:creationId xmlns:p14="http://schemas.microsoft.com/office/powerpoint/2010/main" val="391927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333500" y="2133600"/>
            <a:ext cx="3733800" cy="3810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95400" y="2011363"/>
            <a:ext cx="3775075" cy="503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66C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ctr" latinLnBrk="0"/>
            <a:r>
              <a:rPr kumimoji="0" lang="th-TH" altLang="th-TH" sz="2700" b="1">
                <a:solidFill>
                  <a:srgbClr val="CCEC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ลักษณะของเอกสาร ประกอบด้วย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38200" y="2590800"/>
            <a:ext cx="8069263" cy="1371600"/>
            <a:chOff x="528" y="1248"/>
            <a:chExt cx="5083" cy="864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720" y="1358"/>
              <a:ext cx="4891" cy="754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สภาพปัญหา ของหัวเรื่องที่จัดสัมมนา ผู้จัดทำเอกสารต้องศึกษาหาข้อมูลที่เป็นปัญหาให้มาก</a:t>
              </a:r>
              <a:br>
                <a:rPr kumimoji="0" lang="th-TH" altLang="th-TH"/>
              </a:br>
              <a:r>
                <a:rPr kumimoji="0" lang="th-TH" altLang="th-TH"/>
                <a:t>มีแหล่งที่มาหรืออ้างอิงของข้อมูล นำมาสรุปและเขียนเอกสารใหม่ โดยนำปัญหาที่ค้นคว้ามา</a:t>
              </a:r>
              <a:br>
                <a:rPr kumimoji="0" lang="th-TH" altLang="th-TH"/>
              </a:br>
              <a:r>
                <a:rPr kumimoji="0" lang="th-TH" altLang="th-TH"/>
                <a:t>ทำการวิเคราะห์ปัญหาเพิ่มเติมร่วมกับคณะกรรมการ ให้ได้เอกสารที่มีความเป็นไปได้มากที่สุด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28" y="124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th-TH" altLang="th-TH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  <a:ea typeface="Gulim" panose="020B0600000101010101" pitchFamily="34" charset="-127"/>
                </a:rPr>
                <a:t>1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838200" y="4114800"/>
            <a:ext cx="8034338" cy="1006475"/>
            <a:chOff x="528" y="2208"/>
            <a:chExt cx="5061" cy="634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20" y="2318"/>
              <a:ext cx="4869" cy="524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ความสำคัญของเรื่องที่จัดสัมมนา มีสาระสำคัญจากแนวคิดและเทคโนโลยีใหม่ๆ มีหลักฐาน  </a:t>
              </a:r>
              <a:br>
                <a:rPr kumimoji="0" lang="th-TH" altLang="th-TH"/>
              </a:br>
              <a:r>
                <a:rPr kumimoji="0" lang="th-TH" altLang="th-TH"/>
                <a:t>สถิติ หรือ อ้างอิง แสดง ความน่าเชื่อถือ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528" y="220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th-TH" altLang="th-TH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  <a:ea typeface="Gulim" panose="020B0600000101010101" pitchFamily="34" charset="-127"/>
                </a:rPr>
                <a:t>2</a:t>
              </a:r>
            </a:p>
          </p:txBody>
        </p:sp>
      </p:grpSp>
      <p:grpSp>
        <p:nvGrpSpPr>
          <p:cNvPr id="11" name="Group 15"/>
          <p:cNvGrpSpPr>
            <a:grpSpLocks/>
          </p:cNvGrpSpPr>
          <p:nvPr/>
        </p:nvGrpSpPr>
        <p:grpSpPr bwMode="auto">
          <a:xfrm>
            <a:off x="838200" y="5318125"/>
            <a:ext cx="8107363" cy="1006475"/>
            <a:chOff x="528" y="2966"/>
            <a:chExt cx="5107" cy="634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720" y="3076"/>
              <a:ext cx="4915" cy="524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วัตถุประสงค์ของการดำเนินการสัมมนา มุ่งไปที่การพัฒนาผู้เข้าร่วมสัมมนา 3 ด้าน คือ ความรู้</a:t>
              </a:r>
              <a:br>
                <a:rPr kumimoji="0" lang="th-TH" altLang="th-TH"/>
              </a:br>
              <a:r>
                <a:rPr kumimoji="0" lang="th-TH" altLang="th-TH"/>
                <a:t> ความคิด และทักษะ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28" y="2966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th-TH" altLang="th-TH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  <a:ea typeface="Gulim" panose="020B0600000101010101" pitchFamily="34" charset="-127"/>
                </a:rPr>
                <a:t>3</a:t>
              </a:r>
            </a:p>
          </p:txBody>
        </p:sp>
      </p:grp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0899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38200" y="2667000"/>
            <a:ext cx="3827463" cy="641350"/>
            <a:chOff x="528" y="1248"/>
            <a:chExt cx="2411" cy="404"/>
          </a:xfrm>
        </p:grpSpPr>
        <p:sp>
          <p:nvSpPr>
            <p:cNvPr id="4" name="Rectangle 2"/>
            <p:cNvSpPr>
              <a:spLocks noChangeArrowheads="1"/>
            </p:cNvSpPr>
            <p:nvPr/>
          </p:nvSpPr>
          <p:spPr bwMode="auto">
            <a:xfrm>
              <a:off x="720" y="1358"/>
              <a:ext cx="2219" cy="294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ข้อเขียนของผู้ทรงคุณวุฒิ หรือผู้เชี่ยวชาญ</a:t>
              </a: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528" y="1248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th-TH" altLang="th-TH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  <a:ea typeface="Gulim" panose="020B0600000101010101" pitchFamily="34" charset="-127"/>
                </a:rPr>
                <a:t>4</a:t>
              </a: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838200" y="3494088"/>
            <a:ext cx="3889375" cy="641350"/>
            <a:chOff x="528" y="1769"/>
            <a:chExt cx="2450" cy="404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720" y="1879"/>
              <a:ext cx="2258" cy="294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/>
                <a:t>โครงการ / กำหนดการสัมมนา / วิทยากร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28" y="1769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th-TH" altLang="th-TH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  <a:ea typeface="Gulim" panose="020B0600000101010101" pitchFamily="34" charset="-127"/>
                </a:rPr>
                <a:t>5</a:t>
              </a: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38200" y="4256088"/>
            <a:ext cx="2614613" cy="620712"/>
            <a:chOff x="528" y="2249"/>
            <a:chExt cx="1647" cy="391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20" y="2392"/>
              <a:ext cx="1455" cy="248"/>
            </a:xfrm>
            <a:prstGeom prst="rect">
              <a:avLst/>
            </a:prstGeom>
            <a:noFill/>
            <a:ln w="9525">
              <a:solidFill>
                <a:srgbClr val="33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latinLnBrk="0" hangingPunct="1">
                <a:lnSpc>
                  <a:spcPct val="80000"/>
                </a:lnSpc>
                <a:spcBef>
                  <a:spcPct val="20000"/>
                </a:spcBef>
              </a:pPr>
              <a:r>
                <a:rPr kumimoji="0" lang="th-TH" altLang="th-TH"/>
                <a:t>รายชื่อผู้ให้การสนับสนุน 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28" y="2249"/>
              <a:ext cx="240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0066FF"/>
              </a:solidFill>
              <a:miter lim="800000"/>
              <a:headEnd/>
              <a:tailEnd/>
            </a:ln>
            <a:effectLst>
              <a:outerShdw dist="8980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 eaLnBrk="1" latinLnBrk="1" hangingPunct="1">
                <a:defRPr/>
              </a:pPr>
              <a:r>
                <a:rPr lang="th-TH" altLang="th-TH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anose="030F0702030302020204" pitchFamily="66" charset="0"/>
                  <a:ea typeface="Gulim" panose="020B0600000101010101" pitchFamily="34" charset="-127"/>
                </a:rPr>
                <a:t>6</a:t>
              </a: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333500" y="2133600"/>
            <a:ext cx="3733800" cy="3810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295400" y="2011363"/>
            <a:ext cx="3775075" cy="5032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3366CC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ctr" latinLnBrk="0"/>
            <a:r>
              <a:rPr kumimoji="0" lang="th-TH" altLang="th-TH" sz="2700" b="1">
                <a:solidFill>
                  <a:srgbClr val="CCECFF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ลักษณะของเอกสาร ประกอบด้วย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2863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2057400"/>
            <a:ext cx="864235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mtClean="0">
                <a:latin typeface="Angsana New" panose="02020603050405020304" pitchFamily="18" charset="-34"/>
              </a:rPr>
              <a:t>	      มีรายชื่อบุคคลที่จะเข้าร่วมสัมมนา / จำนวน และทำหนังสือเชิญผู้เข้าร่วมสัมมนา โดยมีสาระสำคัญของหนังสือเชิญ </a:t>
            </a:r>
            <a:endParaRPr lang="th-TH" altLang="th-TH" smtClean="0">
              <a:latin typeface="Angsana New" panose="02020603050405020304" pitchFamily="18" charset="-34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4800" y="1133475"/>
            <a:ext cx="4795838" cy="823913"/>
            <a:chOff x="192" y="960"/>
            <a:chExt cx="3021" cy="51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3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6" y="1061"/>
              <a:ext cx="2637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รายชื่อและหนังสือเชิญเข้าร่วมสัมมนา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37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62000" y="2239963"/>
            <a:ext cx="80010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latinLnBrk="0" hangingPunct="1"/>
            <a:r>
              <a:rPr kumimoji="0" lang="th-TH" altLang="th-TH">
                <a:latin typeface="Angsana New" panose="02020603050405020304" pitchFamily="18" charset="-34"/>
              </a:rPr>
              <a:t>       คณะกรรมการได้มาโดยการเลือกจาก</a:t>
            </a:r>
            <a:r>
              <a:rPr kumimoji="0" lang="th-TH" alt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สมาชิก</a:t>
            </a:r>
            <a:r>
              <a:rPr kumimoji="0" lang="th-TH" altLang="th-TH">
                <a:latin typeface="Angsana New" panose="02020603050405020304" pitchFamily="18" charset="-34"/>
              </a:rPr>
              <a:t> หรือ</a:t>
            </a:r>
            <a:r>
              <a:rPr kumimoji="0" lang="th-TH" altLang="th-TH" b="1">
                <a:solidFill>
                  <a:schemeClr val="accent2"/>
                </a:solidFill>
                <a:latin typeface="Angsana New" panose="02020603050405020304" pitchFamily="18" charset="-34"/>
              </a:rPr>
              <a:t>เจ้าของงาน</a:t>
            </a:r>
            <a:r>
              <a:rPr kumimoji="0" lang="th-TH" altLang="th-TH">
                <a:latin typeface="Angsana New" panose="02020603050405020304" pitchFamily="18" charset="-34"/>
              </a:rPr>
              <a:t>พิจารณาตามความเหมาะสม ความเหมาะสมระหว่างคนกับงาน / ความความถนัดในงาน</a:t>
            </a:r>
            <a:br>
              <a:rPr kumimoji="0" lang="th-TH" altLang="th-TH">
                <a:latin typeface="Angsana New" panose="02020603050405020304" pitchFamily="18" charset="-34"/>
              </a:rPr>
            </a:br>
            <a:r>
              <a:rPr kumimoji="0" lang="th-TH" altLang="th-TH">
                <a:latin typeface="Angsana New" panose="02020603050405020304" pitchFamily="18" charset="-34"/>
              </a:rPr>
              <a:t>        คณะกรรมการ ประกอบด้วย ประธาน /รองประธาน/ หัวหน้าฝ่าย / ผู้ช่วยหัวหน้าฝ่าย / สมาชิก ฯลฯ  นำคณะกรรมการดังกล่าว  จัดทำหนังสือแต่งตั้งอย่างเป็นทางการ</a:t>
            </a:r>
            <a:br>
              <a:rPr kumimoji="0" lang="th-TH" altLang="th-TH">
                <a:latin typeface="Angsana New" panose="02020603050405020304" pitchFamily="18" charset="-34"/>
              </a:rPr>
            </a:br>
            <a:r>
              <a:rPr kumimoji="0" lang="th-TH" altLang="th-TH">
                <a:latin typeface="Angsana New" panose="02020603050405020304" pitchFamily="18" charset="-34"/>
              </a:rPr>
              <a:t/>
            </a:r>
            <a:br>
              <a:rPr kumimoji="0" lang="th-TH" altLang="th-TH">
                <a:latin typeface="Angsana New" panose="02020603050405020304" pitchFamily="18" charset="-34"/>
              </a:rPr>
            </a:br>
            <a:endParaRPr kumimoji="0" lang="th-TH" altLang="th-TH">
              <a:latin typeface="Angsana New" panose="02020603050405020304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1133475"/>
            <a:ext cx="4865688" cy="823913"/>
            <a:chOff x="192" y="960"/>
            <a:chExt cx="3065" cy="519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4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1061"/>
              <a:ext cx="2681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คำสั่งแต่งตั้งคณะกรรมการดำเนินงาน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00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981200"/>
            <a:ext cx="79930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latinLnBrk="0" hangingPunct="1"/>
            <a:r>
              <a:rPr kumimoji="0" lang="th-TH" altLang="th-TH">
                <a:latin typeface="Angsana New" panose="02020603050405020304" pitchFamily="18" charset="-34"/>
              </a:rPr>
              <a:t>      เป็นหนังสือเพื่อขออนุมัติงบประมาณสำหรับเตรียมหรือใช้จ่ายในโครงการที่ได้รับการอนุมัติแล้ว  บางหน่วยงาน ถ้าโครงการได้รับการอนุมัติแล้ว จะถือว่างบประมาณได้รับการอนุมัติไปด้วย สามารถ ดำเนินการตามโครงการ เช่น จัดซื้อ จัดจ้าง เบิกจ่ายค่าล่วงเวลา ฯลฯ หรือ ยืมเงินสำรองจ่ายในโครงการ  หนังสือที่ขออนุมัติ  ถ้าเป็นหน่วยงานคนละสังกัด จะทำใน รูปแบบหนังสือราชการ แต่ถ้าสังกัดเดียวกันจะทำเป็นบันทึกข้อความ โดยให้แนบโครงการที่ได้รับการอนุมัติไปด้วย</a:t>
            </a:r>
            <a:br>
              <a:rPr kumimoji="0" lang="th-TH" altLang="th-TH">
                <a:latin typeface="Angsana New" panose="02020603050405020304" pitchFamily="18" charset="-34"/>
              </a:rPr>
            </a:br>
            <a:endParaRPr kumimoji="0" lang="th-TH" altLang="th-TH">
              <a:latin typeface="Angsana New" panose="02020603050405020304" pitchFamily="18" charset="-34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04800" y="1133475"/>
            <a:ext cx="3990975" cy="823913"/>
            <a:chOff x="192" y="960"/>
            <a:chExt cx="2514" cy="519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 dirty="0">
                  <a:latin typeface="JasmineUPC" panose="02020603050405020304" pitchFamily="18" charset="-34"/>
                  <a:cs typeface="JasmineUPC" panose="02020603050405020304" pitchFamily="18" charset="-34"/>
                </a:rPr>
                <a:t>5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576" y="1061"/>
              <a:ext cx="2130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หนังสือขออนุมัติงบประมาณ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75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2057400"/>
            <a:ext cx="864235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mtClean="0">
                <a:latin typeface="Angsana New" panose="02020603050405020304" pitchFamily="18" charset="-34"/>
              </a:rPr>
              <a:t>	      </a:t>
            </a:r>
            <a:r>
              <a:rPr lang="th-TH" altLang="th-TH" b="1" smtClean="0">
                <a:latin typeface="Angsana New" panose="02020603050405020304" pitchFamily="18" charset="-34"/>
              </a:rPr>
              <a:t> </a:t>
            </a:r>
            <a:r>
              <a:rPr lang="th-TH" altLang="th-TH" smtClean="0">
                <a:latin typeface="Angsana New" panose="02020603050405020304" pitchFamily="18" charset="-34"/>
              </a:rPr>
              <a:t>จัดทำโดยฝ่าย</a:t>
            </a:r>
            <a:r>
              <a:rPr lang="th-TH" altLang="th-TH" b="1" i="1" smtClean="0">
                <a:solidFill>
                  <a:schemeClr val="accent2"/>
                </a:solidFill>
                <a:latin typeface="Angsana New" panose="02020603050405020304" pitchFamily="18" charset="-34"/>
              </a:rPr>
              <a:t>เลขานุการ</a:t>
            </a:r>
            <a:r>
              <a:rPr lang="th-TH" altLang="th-TH" smtClean="0">
                <a:latin typeface="Angsana New" panose="02020603050405020304" pitchFamily="18" charset="-34"/>
              </a:rPr>
              <a:t> ใช้รูปแบบหนังสือออกหรือบันทึกข้อความ เช่นเดียวกับหนังสือขออนุมัติงบประมาณ </a:t>
            </a:r>
            <a:endParaRPr lang="th-TH" altLang="th-TH" smtClean="0">
              <a:latin typeface="Angsana New" panose="02020603050405020304" pitchFamily="18" charset="-34"/>
            </a:endParaRP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304800" y="1133475"/>
            <a:ext cx="5348288" cy="823913"/>
            <a:chOff x="192" y="960"/>
            <a:chExt cx="3369" cy="519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6</a:t>
              </a: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576" y="1061"/>
              <a:ext cx="2985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หนังสือเชิญประธานเปิด - ปิดการสัมมนา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8660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2057400"/>
            <a:ext cx="864235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dirty="0" smtClean="0">
                <a:latin typeface="Angsana New" panose="02020603050405020304" pitchFamily="18" charset="-34"/>
              </a:rPr>
              <a:t>	       จัดทำโดยฝ่าย</a:t>
            </a:r>
            <a:r>
              <a:rPr lang="th-TH" altLang="th-TH" b="1" i="1" dirty="0" smtClean="0">
                <a:solidFill>
                  <a:schemeClr val="accent2"/>
                </a:solidFill>
                <a:latin typeface="Angsana New" panose="02020603050405020304" pitchFamily="18" charset="-34"/>
              </a:rPr>
              <a:t>เลขานุการ</a:t>
            </a:r>
            <a:r>
              <a:rPr lang="th-TH" altLang="th-TH" dirty="0" smtClean="0">
                <a:latin typeface="Angsana New" panose="02020603050405020304" pitchFamily="18" charset="-34"/>
              </a:rPr>
              <a:t> ใช้รูปแบบหนังสือออกหรือบันทึกข้อความ เช่นเดียวกับหนังสือขออนุมัติงบประมาณ </a:t>
            </a:r>
            <a:endParaRPr lang="th-TH" altLang="th-TH" dirty="0" smtClean="0">
              <a:latin typeface="Angsana New" panose="02020603050405020304" pitchFamily="18" charset="-34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304800" y="1133475"/>
            <a:ext cx="3165475" cy="823913"/>
            <a:chOff x="192" y="960"/>
            <a:chExt cx="1994" cy="519"/>
          </a:xfrm>
        </p:grpSpPr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7</a:t>
              </a: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576" y="1061"/>
              <a:ext cx="1610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หนังสือเชิญวิทยากร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33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3733800"/>
            <a:ext cx="7924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mtClean="0">
                <a:latin typeface="Angsana New" panose="02020603050405020304" pitchFamily="18" charset="-34"/>
              </a:rPr>
              <a:t>		คำขึ้นต้น ( กล่าวถึงประธานผู้เปิดงาน วิทยากร และผู้เข้าร่วมสัมมนา ) เนื้อหา /ที่มาและวัตถุประสงค์ของการจัดสัมมนา / ประโยชน์ที่คาดว่าจะได้รับในการจัดสัมมนา เรียนเชิญท่านประธานได้ให้เกียรติกล่าวเปิดการสัมมนา</a:t>
            </a:r>
            <a:endParaRPr lang="th-TH" altLang="th-TH" smtClean="0">
              <a:latin typeface="Angsana New" panose="02020603050405020304" pitchFamily="18" charset="-34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4800" y="1133475"/>
            <a:ext cx="2965450" cy="823913"/>
            <a:chOff x="192" y="960"/>
            <a:chExt cx="1868" cy="51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8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6" y="1061"/>
              <a:ext cx="1484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คำกล่าวรายงาน     </a:t>
              </a:r>
            </a:p>
          </p:txBody>
        </p:sp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1905000"/>
            <a:ext cx="77914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	คำกล่าวรายงาน ฝ่ายเลขานุการหรือผู้ที่ได้รับมอบหมายจะต้องจัดเตรียมให้เรียบร้อย</a:t>
            </a:r>
            <a:br>
              <a:rPr kumimoji="0" lang="th-TH" altLang="th-TH"/>
            </a:br>
            <a:r>
              <a:rPr kumimoji="0" lang="th-TH" altLang="th-TH"/>
              <a:t>และสอดคล้องกับการจัดสัมมนา เป็นพิธีการแรกของพิธีเปิดสัมมนา สำหรับกล่าวรายงานต่อ</a:t>
            </a:r>
            <a:br>
              <a:rPr kumimoji="0" lang="th-TH" altLang="th-TH"/>
            </a:br>
            <a:r>
              <a:rPr kumimoji="0" lang="th-TH" altLang="th-TH"/>
              <a:t>ประธาน / วิทยากร ผู้ดำเนินรายการ และผู้เข้าร่วมสัมมนา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33400" y="3505200"/>
            <a:ext cx="7848600" cy="182880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DAC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334000" y="2624138"/>
            <a:ext cx="1954213" cy="82391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latinLnBrk="1" hangingPunct="1">
              <a:defRPr/>
            </a:pPr>
            <a:r>
              <a:rPr kumimoji="0" lang="th-TH" altLang="th-TH" sz="4800" b="1" i="1" u="sng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anose="020B0600000101010101" pitchFamily="34" charset="-127"/>
              </a:rPr>
              <a:t>ประ</a:t>
            </a:r>
            <a:r>
              <a:rPr kumimoji="0" lang="th-TH" altLang="th-TH" sz="3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Gulim" panose="020B0600000101010101" pitchFamily="34" charset="-127"/>
              </a:rPr>
              <a:t>กอบด้วย</a:t>
            </a:r>
          </a:p>
        </p:txBody>
      </p:sp>
    </p:spTree>
    <p:extLst>
      <p:ext uri="{BB962C8B-B14F-4D97-AF65-F5344CB8AC3E}">
        <p14:creationId xmlns:p14="http://schemas.microsoft.com/office/powerpoint/2010/main" val="76129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12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 build="p"/>
      <p:bldP spid="8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838200" y="2438400"/>
            <a:ext cx="8077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	เป็นพิธีการที่สอดคล้องและต่อเนื่องจากการกล่าวรายงานโดยประธานจะเป็นผู้กล่าว ฝ่ายเลขานุการหรือผู้ที่ได้รับมอบหมายจะต้องจัดเตรียมให้เรียบร้อย และจัดส่งให้ประธานได้อ่านก่อนการกล่าวเปิด </a:t>
            </a:r>
          </a:p>
        </p:txBody>
      </p:sp>
      <p:sp>
        <p:nvSpPr>
          <p:cNvPr id="4" name="Rectangle 63"/>
          <p:cNvSpPr>
            <a:spLocks noChangeArrowheads="1"/>
          </p:cNvSpPr>
          <p:nvPr/>
        </p:nvSpPr>
        <p:spPr bwMode="auto">
          <a:xfrm>
            <a:off x="0" y="1524000"/>
            <a:ext cx="3352800" cy="6096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5" name="Text Box 64"/>
          <p:cNvSpPr txBox="1">
            <a:spLocks noChangeArrowheads="1"/>
          </p:cNvSpPr>
          <p:nvPr/>
        </p:nvSpPr>
        <p:spPr bwMode="auto">
          <a:xfrm>
            <a:off x="304800" y="1414463"/>
            <a:ext cx="1751013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800" b="1">
                <a:solidFill>
                  <a:schemeClr val="accent1"/>
                </a:solidFill>
                <a:cs typeface="JasmineUPC" panose="02020603050405020304" pitchFamily="18" charset="-34"/>
              </a:rPr>
              <a:t>คำกล่าว</a:t>
            </a:r>
            <a:r>
              <a:rPr lang="th-TH" altLang="th-TH" sz="4000" b="1">
                <a:solidFill>
                  <a:schemeClr val="accent1"/>
                </a:solidFill>
                <a:cs typeface="JasmineUPC" panose="02020603050405020304" pitchFamily="18" charset="-34"/>
              </a:rPr>
              <a:t>เปิด</a:t>
            </a:r>
          </a:p>
        </p:txBody>
      </p:sp>
    </p:spTree>
    <p:extLst>
      <p:ext uri="{BB962C8B-B14F-4D97-AF65-F5344CB8AC3E}">
        <p14:creationId xmlns:p14="http://schemas.microsoft.com/office/powerpoint/2010/main" val="26851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>
            <a:off x="0" y="1828800"/>
            <a:ext cx="8534400" cy="0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 type="oval" w="med" len="med"/>
          </a:ln>
          <a:effectLst>
            <a:outerShdw dist="45791" dir="3378596" algn="ctr" rotWithShape="0">
              <a:srgbClr val="33C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8163" y="1981200"/>
            <a:ext cx="2738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algn="thaiDist" latinLnBrk="0">
              <a:spcBef>
                <a:spcPct val="50000"/>
              </a:spcBef>
            </a:pPr>
            <a:r>
              <a:rPr kumimoji="0" lang="th-TH" altLang="th-TH" sz="3200">
                <a:solidFill>
                  <a:schemeClr val="accent2"/>
                </a:solidFill>
                <a:cs typeface="JasmineUPC" panose="02020603050405020304" pitchFamily="18" charset="-34"/>
              </a:rPr>
              <a:t>การจัดสถานที่สัมมนา</a:t>
            </a: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000125" y="2590800"/>
            <a:ext cx="5153025" cy="701675"/>
            <a:chOff x="630" y="1632"/>
            <a:chExt cx="3246" cy="442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630" y="1632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7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960" y="1728"/>
              <a:ext cx="29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latinLnBrk="0" hangingPunct="1"/>
              <a:r>
                <a:rPr kumimoji="0" lang="th-TH" altLang="zh-CN"/>
                <a:t>เครื่องอำนวยความสะดวกภายในห้องสัมมนาแต่ละห้อง</a:t>
              </a:r>
              <a:endParaRPr kumimoji="0" lang="th-TH" altLang="th-TH"/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954088" y="3184525"/>
            <a:ext cx="3541712" cy="701675"/>
            <a:chOff x="601" y="2006"/>
            <a:chExt cx="2231" cy="442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601" y="2006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8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960" y="2112"/>
              <a:ext cx="18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latinLnBrk="0" hangingPunct="1"/>
              <a:r>
                <a:rPr kumimoji="0" lang="th-TH" altLang="zh-CN"/>
                <a:t>จัดทำแผนที่เดินทางมาห้องสัมมนา</a:t>
              </a:r>
            </a:p>
          </p:txBody>
        </p:sp>
      </p:grpSp>
      <p:grpSp>
        <p:nvGrpSpPr>
          <p:cNvPr id="10" name="Group 33"/>
          <p:cNvGrpSpPr>
            <a:grpSpLocks/>
          </p:cNvGrpSpPr>
          <p:nvPr/>
        </p:nvGrpSpPr>
        <p:grpSpPr bwMode="auto">
          <a:xfrm>
            <a:off x="942975" y="3733800"/>
            <a:ext cx="5453063" cy="701675"/>
            <a:chOff x="594" y="2352"/>
            <a:chExt cx="3435" cy="442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594" y="2352"/>
              <a:ext cx="442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9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960" y="2448"/>
              <a:ext cx="30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latinLnBrk="0" hangingPunct="1"/>
              <a:r>
                <a:rPr kumimoji="0" lang="th-TH" altLang="zh-CN"/>
                <a:t>จัดทำผังห้องสัมมนาต่างๆหรือเครื่องหมาย หรือสัญลักษณ์</a:t>
              </a: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762000" y="4343400"/>
            <a:ext cx="8016875" cy="701675"/>
            <a:chOff x="480" y="2736"/>
            <a:chExt cx="5050" cy="442"/>
          </a:xfrm>
        </p:grpSpPr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480" y="2736"/>
              <a:ext cx="538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10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960" y="2832"/>
              <a:ext cx="457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hangingPunct="1"/>
              <a:r>
                <a:rPr kumimoji="0" lang="th-TH" altLang="zh-CN"/>
                <a:t>เตรียมเขียนป้ายชื่อวิทยากร ชื่อประธาน และป้ายชื่อในส่วนต่างๆที่จำเป็นไว้ให้เรียบร้อย</a:t>
              </a:r>
            </a:p>
          </p:txBody>
        </p:sp>
      </p:grpSp>
      <p:grpSp>
        <p:nvGrpSpPr>
          <p:cNvPr id="16" name="Group 35"/>
          <p:cNvGrpSpPr>
            <a:grpSpLocks/>
          </p:cNvGrpSpPr>
          <p:nvPr/>
        </p:nvGrpSpPr>
        <p:grpSpPr bwMode="auto">
          <a:xfrm>
            <a:off x="762000" y="4937125"/>
            <a:ext cx="4178300" cy="701675"/>
            <a:chOff x="480" y="3110"/>
            <a:chExt cx="2632" cy="442"/>
          </a:xfrm>
        </p:grpSpPr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480" y="3110"/>
              <a:ext cx="538" cy="44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lang="en-US" altLang="th-TH" sz="4000" b="1" i="1">
                  <a:latin typeface="DSE PatPong Extend" pitchFamily="2" charset="0"/>
                </a:rPr>
                <a:t>11</a:t>
              </a:r>
              <a:endParaRPr lang="th-TH" altLang="th-TH" sz="4000" b="1" i="1">
                <a:latin typeface="DSE PatPong Extend" pitchFamily="2" charset="0"/>
              </a:endParaRPr>
            </a:p>
          </p:txBody>
        </p:sp>
        <p:sp>
          <p:nvSpPr>
            <p:cNvPr id="18" name="Rectangle 30"/>
            <p:cNvSpPr>
              <a:spLocks noChangeArrowheads="1"/>
            </p:cNvSpPr>
            <p:nvPr/>
          </p:nvSpPr>
          <p:spPr bwMode="auto">
            <a:xfrm>
              <a:off x="960" y="3216"/>
              <a:ext cx="21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399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eaLnBrk="1" latinLnBrk="0" hangingPunct="1"/>
              <a:r>
                <a:rPr kumimoji="0" lang="th-TH" altLang="zh-CN"/>
                <a:t>วางแผนออกแบบเวทีสัมมนาไว้ล่วงหน้า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17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1524000"/>
            <a:ext cx="5334000" cy="6096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458913"/>
            <a:ext cx="518160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800" b="1">
                <a:solidFill>
                  <a:schemeClr val="accent1"/>
                </a:solidFill>
                <a:cs typeface="JasmineUPC" panose="02020603050405020304" pitchFamily="18" charset="-34"/>
              </a:rPr>
              <a:t>การกล่าว</a:t>
            </a:r>
            <a:r>
              <a:rPr lang="th-TH" altLang="th-TH" sz="3600" b="1">
                <a:solidFill>
                  <a:schemeClr val="accent1"/>
                </a:solidFill>
                <a:cs typeface="JasmineUPC" panose="02020603050405020304" pitchFamily="18" charset="-34"/>
              </a:rPr>
              <a:t>รายงานผลการสัมมนา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28600" y="2514600"/>
            <a:ext cx="8642350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81100" indent="-2667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kumimoji="0" lang="th-TH" altLang="th-TH" sz="2400">
                <a:latin typeface="Angsana New" panose="02020603050405020304" pitchFamily="18" charset="-34"/>
                <a:ea typeface="Gulim" panose="020B0600000101010101" pitchFamily="34" charset="-127"/>
              </a:rPr>
              <a:t>	        คำกล่าวรายงานผลการสัมมนา เป็นพิธีการก่อนสุดท้ายของการจัดสัมมนาฝ่ายเลขานุการหรือผู้ที่ได้รับมอบหมายจะต้องจัดเตรียมให้เรียบร้อย และจัดส่งให้ผู้ที่จะกล่าวรายงานต่อประธานในพิธีปิด </a:t>
            </a:r>
          </a:p>
        </p:txBody>
      </p:sp>
    </p:spTree>
    <p:extLst>
      <p:ext uri="{BB962C8B-B14F-4D97-AF65-F5344CB8AC3E}">
        <p14:creationId xmlns:p14="http://schemas.microsoft.com/office/powerpoint/2010/main" val="350582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524000"/>
            <a:ext cx="3352800" cy="609600"/>
          </a:xfrm>
          <a:prstGeom prst="rect">
            <a:avLst/>
          </a:prstGeom>
          <a:solidFill>
            <a:srgbClr val="0066CC"/>
          </a:solidFill>
          <a:ln w="38100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4800" y="1368425"/>
            <a:ext cx="1681163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99FF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th-TH" altLang="th-TH" sz="2800" b="1">
                <a:solidFill>
                  <a:schemeClr val="accent1"/>
                </a:solidFill>
                <a:cs typeface="JasmineUPC" panose="02020603050405020304" pitchFamily="18" charset="-34"/>
              </a:rPr>
              <a:t>คำกล่าว</a:t>
            </a:r>
            <a:r>
              <a:rPr lang="th-TH" altLang="th-TH" sz="4400" b="1">
                <a:solidFill>
                  <a:schemeClr val="accent1"/>
                </a:solidFill>
                <a:cs typeface="JasmineUPC" panose="02020603050405020304" pitchFamily="18" charset="-34"/>
              </a:rPr>
              <a:t>ปิด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73050" y="2362200"/>
            <a:ext cx="8642350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620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81100" indent="-2667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buFontTx/>
              <a:buNone/>
            </a:pPr>
            <a:r>
              <a:rPr kumimoji="0" lang="th-TH" altLang="th-TH" sz="2400">
                <a:latin typeface="Angsana New" panose="02020603050405020304" pitchFamily="18" charset="-34"/>
                <a:ea typeface="Gulim" panose="020B0600000101010101" pitchFamily="34" charset="-127"/>
              </a:rPr>
              <a:t>	       	คำกล่าวปิด เป็นพิธีการสุดท้ายของการจัดสัมมนา โดยประธานจะเป็นผู้กล่าวฝ่ายเลขานุการหรือผู้ที่ได้รับมอบหมายจะต้องจัดเตรียมให้เรียบร้อย และส่งมอบให้ประธานได้อ่านก่อนการกล่าวปิด ซึ่งจะต้องเขียนให้สอดคล้องกับคำกล่าวรายงานผลการดำเนินงาน </a:t>
            </a:r>
          </a:p>
        </p:txBody>
      </p:sp>
    </p:spTree>
    <p:extLst>
      <p:ext uri="{BB962C8B-B14F-4D97-AF65-F5344CB8AC3E}">
        <p14:creationId xmlns:p14="http://schemas.microsoft.com/office/powerpoint/2010/main" val="40129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1000" y="2057400"/>
            <a:ext cx="8642350" cy="3284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mtClean="0">
                <a:latin typeface="Angsana New" panose="02020603050405020304" pitchFamily="18" charset="-34"/>
              </a:rPr>
              <a:t>	        จัดทำขึ้นเพื่อขอบคุณผู้มีอุปการะคุณ  เช่น วิทยากร / ผู้ดำเนินรายการ เป็นหนังสือที่ควรทำเป็นอันดับแรกสุด ใช้เป็นตัวแทนการขอบคุณ ที่เป็นมารยาทที่ดี เพื่อให้เกียรติ ยกย่อง และสร้างความประทับใจ ลักษณะหนังสือเป็นหนังสือออกหรือบันทึกข้อความ </a:t>
            </a:r>
            <a:endParaRPr lang="th-TH" altLang="th-TH" smtClean="0">
              <a:latin typeface="Angsana New" panose="02020603050405020304" pitchFamily="18" charset="-34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304800" y="1133475"/>
            <a:ext cx="2795588" cy="823913"/>
            <a:chOff x="192" y="960"/>
            <a:chExt cx="1761" cy="51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92" y="960"/>
              <a:ext cx="3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9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6" y="1061"/>
              <a:ext cx="1377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หนังสือขอบคุณ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794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3050" y="1981200"/>
            <a:ext cx="8642350" cy="3284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mtClean="0">
                <a:latin typeface="Angsana New" panose="02020603050405020304" pitchFamily="18" charset="-34"/>
              </a:rPr>
              <a:t>	       การประเมินผลการสัมมนา  จัดทำหรือสร้างแบบประเมินผล และนำมาใช้ตลอดช่วงเวลาการจัดสัมมนา เช่น วันแรก / แต่ละวัน / วิทยากรแต่ละคน / วันสุดท้าย  ให้แจ้งพิธีกร ชี้แจงทำแบบสอบถาม การรวบรวม ส่งคืน ที่ไหน เมื่อไหร่ ให้ชัดเจน นำแบบสอบถามไปทำการวิเคราะห์ทันที มอบให้เลขานุการจัดเก็บไว้เพื่อสรุปรายงานผล ( ควรดำเนินการให้เสร็จสิ้นก่อน พิธีปิด )</a:t>
            </a:r>
            <a:endParaRPr lang="th-TH" altLang="th-TH" smtClean="0">
              <a:latin typeface="Angsana New" panose="02020603050405020304" pitchFamily="18" charset="-34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7163" y="1133475"/>
            <a:ext cx="3944937" cy="823913"/>
            <a:chOff x="99" y="960"/>
            <a:chExt cx="2485" cy="51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9" y="960"/>
              <a:ext cx="48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10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6" y="1061"/>
              <a:ext cx="2008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การประเมินผลการสัมมนา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276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73050" y="1973263"/>
            <a:ext cx="8642350" cy="1608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smtClean="0">
                <a:latin typeface="Angsana New" panose="02020603050405020304" pitchFamily="18" charset="-34"/>
              </a:rPr>
              <a:t>	        เอกสารสรุปผลการสัมมนา   จัดทำเมื่อเสร็จสิ้นการดำเนินการสัมมนา ถัดจากหนังสือขอบคุณ เป็นการรวบรวมเอกสารสำคัญในการจัดสัมมนา เรียบเรียง จัดรูปเล่ม และจัดส่งให้หน่วยงานที่เกี่ยวข้อง รวมทั้งห้องสมุดในสถาบันการศึกษา หน่วยงานภาครัฐและเอกชน </a:t>
            </a:r>
            <a:endParaRPr lang="th-TH" altLang="th-TH" smtClean="0">
              <a:latin typeface="Angsana New" panose="02020603050405020304" pitchFamily="18" charset="-34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276225" y="1338263"/>
            <a:ext cx="533400" cy="533400"/>
          </a:xfrm>
          <a:prstGeom prst="roundRect">
            <a:avLst>
              <a:gd name="adj" fmla="val 16667"/>
            </a:avLst>
          </a:prstGeom>
          <a:solidFill>
            <a:srgbClr val="E1F4FF"/>
          </a:solidFill>
          <a:ln w="3175">
            <a:solidFill>
              <a:srgbClr val="3366CC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endParaRPr lang="th-TH" altLang="en-US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57163" y="1133475"/>
            <a:ext cx="4518025" cy="823913"/>
            <a:chOff x="99" y="960"/>
            <a:chExt cx="2846" cy="519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99" y="960"/>
              <a:ext cx="488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3366CC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algn="ctr" latinLnBrk="0"/>
              <a:r>
                <a:rPr kumimoji="0" lang="th-TH" altLang="th-TH" sz="4800" b="1">
                  <a:latin typeface="JasmineUPC" panose="02020603050405020304" pitchFamily="18" charset="-34"/>
                  <a:cs typeface="JasmineUPC" panose="02020603050405020304" pitchFamily="18" charset="-34"/>
                </a:rPr>
                <a:t>11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76" y="1061"/>
              <a:ext cx="2369" cy="327"/>
            </a:xfrm>
            <a:prstGeom prst="rect">
              <a:avLst/>
            </a:prstGeom>
            <a:gradFill rotWithShape="1">
              <a:gsLst>
                <a:gs pos="0">
                  <a:srgbClr val="33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r>
                <a:rPr kumimoji="0" lang="th-TH" altLang="th-TH" sz="2800">
                  <a:cs typeface="JasmineUPC" panose="02020603050405020304" pitchFamily="18" charset="-34"/>
                </a:rPr>
                <a:t>เอกสารรายงานสรุปผลการสัมมนา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6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AutoShape 10"/>
          <p:cNvSpPr>
            <a:spLocks noChangeArrowheads="1"/>
          </p:cNvSpPr>
          <p:nvPr/>
        </p:nvSpPr>
        <p:spPr bwMode="gray">
          <a:xfrm rot="5400000">
            <a:off x="-1828799" y="1970087"/>
            <a:ext cx="4430712" cy="4430713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47A6AD"/>
              </a:gs>
              <a:gs pos="50000">
                <a:schemeClr val="bg1">
                  <a:alpha val="0"/>
                </a:schemeClr>
              </a:gs>
              <a:gs pos="100000">
                <a:srgbClr val="47A6AD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h-TH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2057400"/>
            <a:ext cx="864235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h-TH" altLang="th-TH" smtClean="0">
                <a:latin typeface="Angsana New" panose="02020603050405020304" pitchFamily="18" charset="-34"/>
              </a:rPr>
              <a:t>	       	การจัดทำเอกสารการสัมมนา เป็นความจำเป็นและสำคัญอย่างยิ่งต่อการจัดสัมมนา โดยฝ่ายเลขานุการหรือฝ่ายที่ได้รับมอบหมาย จะต้องดำเนินการให้พร้อมก่อนการสัมมนา ได้แก่ </a:t>
            </a:r>
            <a:br>
              <a:rPr lang="th-TH" altLang="th-TH" smtClean="0">
                <a:latin typeface="Angsana New" panose="02020603050405020304" pitchFamily="18" charset="-34"/>
              </a:rPr>
            </a:br>
            <a:r>
              <a:rPr lang="th-TH" altLang="th-TH" smtClean="0">
                <a:latin typeface="Angsana New" panose="02020603050405020304" pitchFamily="18" charset="-34"/>
              </a:rPr>
              <a:t>     	การเขียน จำเป็นจะต้องมีความละเอียดอ่อนในการเขียน และคำนึงถึงผู้อ่านเสมอ มีการทบทวนการเขียน พิจารณาให้เหมาะสม แก้ไขให้ถูกต้อง </a:t>
            </a:r>
            <a:endParaRPr lang="th-TH" altLang="th-TH" smtClean="0">
              <a:latin typeface="Angsana New" panose="02020603050405020304" pitchFamily="18" charset="-34"/>
            </a:endParaRP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04800" y="1479550"/>
            <a:ext cx="762000" cy="665163"/>
            <a:chOff x="3174" y="2656"/>
            <a:chExt cx="1549" cy="1351"/>
          </a:xfrm>
        </p:grpSpPr>
        <p:sp>
          <p:nvSpPr>
            <p:cNvPr id="5" name="AutoShape 34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6" name="AutoShape 35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  <p:sp>
          <p:nvSpPr>
            <p:cNvPr id="7" name="AutoShape 36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002F76"/>
                </a:gs>
                <a:gs pos="100000">
                  <a:srgbClr val="0066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1pPr>
              <a:lvl2pPr marL="742950" indent="-28575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2pPr>
              <a:lvl3pPr marL="11430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3pPr>
              <a:lvl4pPr marL="16002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4pPr>
              <a:lvl5pPr marL="2057400" indent="-228600" latinLnBrk="1"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Gulim" panose="020B0600000101010101" pitchFamily="34" charset="-127"/>
                  <a:cs typeface="Angsana New" panose="02020603050405020304" pitchFamily="18" charset="-34"/>
                </a:defRPr>
              </a:lvl9pPr>
            </a:lstStyle>
            <a:p>
              <a:pPr eaLnBrk="1" hangingPunct="1"/>
              <a:endParaRPr lang="th-TH" altLang="en-US"/>
            </a:p>
          </p:txBody>
        </p:sp>
      </p:grpSp>
      <p:sp>
        <p:nvSpPr>
          <p:cNvPr id="8" name="Text Box 38"/>
          <p:cNvSpPr txBox="1">
            <a:spLocks noChangeArrowheads="1"/>
          </p:cNvSpPr>
          <p:nvPr/>
        </p:nvSpPr>
        <p:spPr bwMode="auto">
          <a:xfrm>
            <a:off x="1143000" y="1447800"/>
            <a:ext cx="137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latinLnBrk="0"/>
            <a:r>
              <a:rPr kumimoji="0" lang="th-TH" altLang="th-TH" sz="3600" b="1">
                <a:latin typeface="Arial" panose="020B0604020202020204" pitchFamily="34" charset="0"/>
              </a:rPr>
              <a:t>บทสรุป</a:t>
            </a:r>
            <a:endParaRPr kumimoji="0" lang="en-US" altLang="th-TH" sz="3600" b="1">
              <a:latin typeface="Arial" panose="020B0604020202020204" pitchFamily="34" charset="0"/>
            </a:endParaRPr>
          </a:p>
        </p:txBody>
      </p:sp>
      <p:sp>
        <p:nvSpPr>
          <p:cNvPr id="9" name="Rectangle 42"/>
          <p:cNvSpPr>
            <a:spLocks noChangeArrowheads="1"/>
          </p:cNvSpPr>
          <p:nvPr/>
        </p:nvSpPr>
        <p:spPr bwMode="auto">
          <a:xfrm>
            <a:off x="1981200" y="3657600"/>
            <a:ext cx="15906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ใช้ถ้อยคำที่สุภาพ</a:t>
            </a:r>
          </a:p>
        </p:txBody>
      </p:sp>
      <p:sp>
        <p:nvSpPr>
          <p:cNvPr id="10" name="Rectangle 43"/>
          <p:cNvSpPr>
            <a:spLocks noChangeArrowheads="1"/>
          </p:cNvSpPr>
          <p:nvPr/>
        </p:nvSpPr>
        <p:spPr bwMode="auto">
          <a:xfrm>
            <a:off x="1981200" y="4181475"/>
            <a:ext cx="47117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สละสลวย สั้น กะทัดรัด ชัดเจน เข้าใจง่าย ตรงประเด็น</a:t>
            </a:r>
          </a:p>
        </p:txBody>
      </p:sp>
      <p:sp>
        <p:nvSpPr>
          <p:cNvPr id="11" name="Rectangle 44"/>
          <p:cNvSpPr>
            <a:spLocks noChangeArrowheads="1"/>
          </p:cNvSpPr>
          <p:nvPr/>
        </p:nvSpPr>
        <p:spPr bwMode="auto">
          <a:xfrm>
            <a:off x="1981200" y="4714875"/>
            <a:ext cx="3405188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ข้อมูลครบ ครอบคลุมหัวข้อการสัมมนา</a:t>
            </a: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1981200" y="5248275"/>
            <a:ext cx="21971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สะกดตัวอักษรได้ถูกต้อง</a:t>
            </a:r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1981200" y="5781675"/>
            <a:ext cx="5497513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/>
              <a:t>มีรูปเล่มทันสมัย น่าอ่าน กะทัดรัด น่าสนใจ มีภาพประกอบ ฯลฯ</a:t>
            </a:r>
          </a:p>
        </p:txBody>
      </p:sp>
      <p:sp>
        <p:nvSpPr>
          <p:cNvPr id="14" name="Rectangle 47"/>
          <p:cNvSpPr>
            <a:spLocks noChangeArrowheads="1"/>
          </p:cNvSpPr>
          <p:nvPr/>
        </p:nvSpPr>
        <p:spPr bwMode="auto">
          <a:xfrm>
            <a:off x="4495800" y="2895600"/>
            <a:ext cx="657225" cy="6413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Gulim" panose="020B0600000101010101" pitchFamily="34" charset="-127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kumimoji="0" lang="th-TH" altLang="th-TH" sz="3600" b="1">
                <a:solidFill>
                  <a:srgbClr val="33CCFF"/>
                </a:solidFill>
              </a:rPr>
              <a:t>เช่น</a:t>
            </a:r>
          </a:p>
        </p:txBody>
      </p:sp>
    </p:spTree>
    <p:extLst>
      <p:ext uri="{BB962C8B-B14F-4D97-AF65-F5344CB8AC3E}">
        <p14:creationId xmlns:p14="http://schemas.microsoft.com/office/powerpoint/2010/main" val="416330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84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" grpId="0" build="p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554913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60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06742"/>
            <a:ext cx="7668344" cy="575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6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74035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3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17692"/>
            <a:ext cx="7956376" cy="530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" y="1628800"/>
            <a:ext cx="89328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63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884368" cy="525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3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งานนำเสนอ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งานนำเสนอ1</Template>
  <TotalTime>32</TotalTime>
  <Words>925</Words>
  <Application>Microsoft Office PowerPoint</Application>
  <PresentationFormat>นำเสนอทางหน้าจอ (4:3)</PresentationFormat>
  <Paragraphs>174</Paragraphs>
  <Slides>35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35</vt:i4>
      </vt:variant>
    </vt:vector>
  </HeadingPairs>
  <TitlesOfParts>
    <vt:vector size="52" baseType="lpstr">
      <vt:lpstr>Gulim</vt:lpstr>
      <vt:lpstr>SimSun</vt:lpstr>
      <vt:lpstr>SimSun</vt:lpstr>
      <vt:lpstr>-윤체B_ppt</vt:lpstr>
      <vt:lpstr>Angsana New</vt:lpstr>
      <vt:lpstr>Arial</vt:lpstr>
      <vt:lpstr>Calibri</vt:lpstr>
      <vt:lpstr>Comic Sans MS</vt:lpstr>
      <vt:lpstr>Cordia New</vt:lpstr>
      <vt:lpstr>DSE Erawan</vt:lpstr>
      <vt:lpstr>DSE JumPar</vt:lpstr>
      <vt:lpstr>DSE PatPong Extend</vt:lpstr>
      <vt:lpstr>IrisUPC</vt:lpstr>
      <vt:lpstr>JasmineUPC</vt:lpstr>
      <vt:lpstr>LilyUPC</vt:lpstr>
      <vt:lpstr>Times New Roman</vt:lpstr>
      <vt:lpstr>งานนำเสนอ1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aran</dc:creator>
  <cp:lastModifiedBy>aran tum</cp:lastModifiedBy>
  <cp:revision>6</cp:revision>
  <dcterms:created xsi:type="dcterms:W3CDTF">2015-06-24T03:28:30Z</dcterms:created>
  <dcterms:modified xsi:type="dcterms:W3CDTF">2025-09-02T07:44:34Z</dcterms:modified>
</cp:coreProperties>
</file>