
<file path=[Content_Types].xml><?xml version="1.0" encoding="utf-8"?>
<Types xmlns="http://schemas.openxmlformats.org/package/2006/content-types">
  <Default Extension="bin" ContentType="application/vnd.openxmlformats-officedocument.oleObject"/>
  <Default Extension="doc" ContentType="application/msword"/>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48"/>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263"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2" d="100"/>
          <a:sy n="82" d="100"/>
        </p:scale>
        <p:origin x="720" y="-6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หัวกระดาษ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h-TH"/>
          </a:p>
        </p:txBody>
      </p:sp>
      <p:sp>
        <p:nvSpPr>
          <p:cNvPr id="3" name="ตัวแทนวันที่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77E4CE-9195-467C-B8BB-9AB510073F54}" type="datetimeFigureOut">
              <a:rPr lang="th-TH" smtClean="0"/>
              <a:t>25/07/68</a:t>
            </a:fld>
            <a:endParaRPr lang="th-TH"/>
          </a:p>
        </p:txBody>
      </p:sp>
      <p:sp>
        <p:nvSpPr>
          <p:cNvPr id="4" name="ตัวแทนรูปบนสไลด์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h-TH"/>
          </a:p>
        </p:txBody>
      </p:sp>
      <p:sp>
        <p:nvSpPr>
          <p:cNvPr id="5" name="ตัวแทนบันทึกย่อ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6" name="ตัวแทนท้ายกระดา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h-TH"/>
          </a:p>
        </p:txBody>
      </p:sp>
      <p:sp>
        <p:nvSpPr>
          <p:cNvPr id="7" name="ตัวแทนหมายเลขสไลด์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3E97B9-C95A-4D2C-823A-FA264A8C01B5}" type="slidenum">
              <a:rPr lang="th-TH" smtClean="0"/>
              <a:t>‹#›</a:t>
            </a:fld>
            <a:endParaRPr lang="th-TH"/>
          </a:p>
        </p:txBody>
      </p:sp>
    </p:spTree>
    <p:extLst>
      <p:ext uri="{BB962C8B-B14F-4D97-AF65-F5344CB8AC3E}">
        <p14:creationId xmlns:p14="http://schemas.microsoft.com/office/powerpoint/2010/main" val="3966448190"/>
      </p:ext>
    </p:extLst>
  </p:cSld>
  <p:clrMap bg1="lt1" tx1="dk1" bg2="lt2" tx2="dk2" accent1="accent1" accent2="accent2" accent3="accent3" accent4="accent4" accent5="accent5" accent6="accent6" hlink="hlink" folHlink="folHlink"/>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42BB4394-3FCD-65B9-DC95-6C6406EB4C0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fontAlgn="base">
              <a:spcBef>
                <a:spcPct val="0"/>
              </a:spcBef>
              <a:spcAft>
                <a:spcPct val="0"/>
              </a:spcAft>
            </a:pPr>
            <a:fld id="{F80641AD-04E2-47A5-935C-81C4DCCA4E88}" type="slidenum">
              <a:rPr lang="en-US" altLang="th-TH" sz="1800" smtClean="0">
                <a:latin typeface="Angsana New" panose="02020603050405020304" pitchFamily="18" charset="-34"/>
              </a:rPr>
              <a:pPr fontAlgn="base">
                <a:spcBef>
                  <a:spcPct val="0"/>
                </a:spcBef>
                <a:spcAft>
                  <a:spcPct val="0"/>
                </a:spcAft>
              </a:pPr>
              <a:t>26</a:t>
            </a:fld>
            <a:endParaRPr lang="th-TH" altLang="th-TH" sz="1800">
              <a:latin typeface="Angsana New" panose="02020603050405020304" pitchFamily="18" charset="-34"/>
            </a:endParaRPr>
          </a:p>
        </p:txBody>
      </p:sp>
      <p:sp>
        <p:nvSpPr>
          <p:cNvPr id="24579" name="Rectangle 2">
            <a:extLst>
              <a:ext uri="{FF2B5EF4-FFF2-40B4-BE49-F238E27FC236}">
                <a16:creationId xmlns:a16="http://schemas.microsoft.com/office/drawing/2014/main" id="{E5F2902F-E1C5-9151-EC85-B01447EEA9E2}"/>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AEEF7086-3654-D327-B1EF-B087591EDD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h-TH" altLang="th-T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ตัวแทนรูปบนสไลด์ 1">
            <a:extLst>
              <a:ext uri="{FF2B5EF4-FFF2-40B4-BE49-F238E27FC236}">
                <a16:creationId xmlns:a16="http://schemas.microsoft.com/office/drawing/2014/main" id="{9CC5C4D4-44A4-F701-6E6D-25FDC2AF1B6F}"/>
              </a:ext>
            </a:extLst>
          </p:cNvPr>
          <p:cNvSpPr>
            <a:spLocks noGrp="1" noRot="1" noChangeAspect="1" noChangeArrowheads="1" noTextEdit="1"/>
          </p:cNvSpPr>
          <p:nvPr>
            <p:ph type="sldImg"/>
          </p:nvPr>
        </p:nvSpPr>
        <p:spPr>
          <a:ln/>
        </p:spPr>
      </p:sp>
      <p:sp>
        <p:nvSpPr>
          <p:cNvPr id="35843" name="ตัวแทนบันทึกย่อ 2">
            <a:extLst>
              <a:ext uri="{FF2B5EF4-FFF2-40B4-BE49-F238E27FC236}">
                <a16:creationId xmlns:a16="http://schemas.microsoft.com/office/drawing/2014/main" id="{B78C64B5-0C66-D80B-D9F2-29A8705FFA2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h-TH" altLang="th-TH"/>
          </a:p>
        </p:txBody>
      </p:sp>
      <p:sp>
        <p:nvSpPr>
          <p:cNvPr id="35844" name="ตัวแทนหมายเลขสไลด์ 3">
            <a:extLst>
              <a:ext uri="{FF2B5EF4-FFF2-40B4-BE49-F238E27FC236}">
                <a16:creationId xmlns:a16="http://schemas.microsoft.com/office/drawing/2014/main" id="{5AE32F56-09D9-062D-948D-600F18235DE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fontAlgn="base">
              <a:spcBef>
                <a:spcPct val="0"/>
              </a:spcBef>
              <a:spcAft>
                <a:spcPct val="0"/>
              </a:spcAft>
            </a:pPr>
            <a:fld id="{F3682D92-91BA-466F-A068-22E189CAEECF}" type="slidenum">
              <a:rPr lang="en-US" altLang="th-TH" sz="1800" smtClean="0"/>
              <a:pPr fontAlgn="base">
                <a:spcBef>
                  <a:spcPct val="0"/>
                </a:spcBef>
                <a:spcAft>
                  <a:spcPct val="0"/>
                </a:spcAft>
              </a:pPr>
              <a:t>36</a:t>
            </a:fld>
            <a:endParaRPr lang="th-TH" altLang="th-TH" sz="18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h-TH"/>
              <a:t>คลิกเพื่อแก้ไขสไตล์ชื่อเรื่องต้นแบบ</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h-TH"/>
              <a:t>คลิกเพื่อแก้ไขสไตล์ชื่อเรื่องรองต้นแบบ</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2027332-044F-4F01-B404-64BD73573109}" type="datetimeFigureOut">
              <a:rPr lang="th-TH" smtClean="0"/>
              <a:t>25/07/68</a:t>
            </a:fld>
            <a:endParaRPr lang="th-TH"/>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h-TH"/>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9386615-705D-4642-86FE-C62B07324452}" type="slidenum">
              <a:rPr lang="th-TH" smtClean="0"/>
              <a:t>‹#›</a:t>
            </a:fld>
            <a:endParaRPr lang="th-TH"/>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52708683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F2027332-044F-4F01-B404-64BD73573109}" type="datetimeFigureOut">
              <a:rPr lang="th-TH" smtClean="0"/>
              <a:t>25/07/68</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386615-705D-4642-86FE-C62B07324452}" type="slidenum">
              <a:rPr lang="th-TH" smtClean="0"/>
              <a:t>‹#›</a:t>
            </a:fld>
            <a:endParaRPr lang="th-TH"/>
          </a:p>
        </p:txBody>
      </p:sp>
    </p:spTree>
    <p:extLst>
      <p:ext uri="{BB962C8B-B14F-4D97-AF65-F5344CB8AC3E}">
        <p14:creationId xmlns:p14="http://schemas.microsoft.com/office/powerpoint/2010/main" val="4147505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F2027332-044F-4F01-B404-64BD73573109}" type="datetimeFigureOut">
              <a:rPr lang="th-TH" smtClean="0"/>
              <a:t>25/07/68</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386615-705D-4642-86FE-C62B07324452}" type="slidenum">
              <a:rPr lang="th-TH" smtClean="0"/>
              <a:t>‹#›</a:t>
            </a:fld>
            <a:endParaRPr lang="th-TH"/>
          </a:p>
        </p:txBody>
      </p:sp>
    </p:spTree>
    <p:extLst>
      <p:ext uri="{BB962C8B-B14F-4D97-AF65-F5344CB8AC3E}">
        <p14:creationId xmlns:p14="http://schemas.microsoft.com/office/powerpoint/2010/main" val="2626050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Content Placeholder 2"/>
          <p:cNvSpPr>
            <a:spLocks noGrp="1"/>
          </p:cNvSpPr>
          <p:nvPr>
            <p:ph idx="1"/>
          </p:nvPr>
        </p:nvSpPr>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F2027332-044F-4F01-B404-64BD73573109}" type="datetimeFigureOut">
              <a:rPr lang="th-TH" smtClean="0"/>
              <a:t>25/07/68</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49386615-705D-4642-86FE-C62B07324452}" type="slidenum">
              <a:rPr lang="th-TH" smtClean="0"/>
              <a:t>‹#›</a:t>
            </a:fld>
            <a:endParaRPr lang="th-TH"/>
          </a:p>
        </p:txBody>
      </p:sp>
    </p:spTree>
    <p:extLst>
      <p:ext uri="{BB962C8B-B14F-4D97-AF65-F5344CB8AC3E}">
        <p14:creationId xmlns:p14="http://schemas.microsoft.com/office/powerpoint/2010/main" val="2268820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F2027332-044F-4F01-B404-64BD73573109}" type="datetimeFigureOut">
              <a:rPr lang="th-TH" smtClean="0"/>
              <a:t>25/07/68</a:t>
            </a:fld>
            <a:endParaRPr lang="th-TH"/>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h-TH"/>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9386615-705D-4642-86FE-C62B07324452}" type="slidenum">
              <a:rPr lang="th-TH" smtClean="0"/>
              <a:t>‹#›</a:t>
            </a:fld>
            <a:endParaRPr lang="th-TH"/>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67464085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h-TH"/>
              <a:t>คลิกเพื่อแก้ไขสไตล์ชื่อเรื่องต้นแบบ</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Date Placeholder 4"/>
          <p:cNvSpPr>
            <a:spLocks noGrp="1"/>
          </p:cNvSpPr>
          <p:nvPr>
            <p:ph type="dt" sz="half" idx="10"/>
          </p:nvPr>
        </p:nvSpPr>
        <p:spPr/>
        <p:txBody>
          <a:bodyPr/>
          <a:lstStyle/>
          <a:p>
            <a:fld id="{F2027332-044F-4F01-B404-64BD73573109}" type="datetimeFigureOut">
              <a:rPr lang="th-TH" smtClean="0"/>
              <a:t>25/07/68</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49386615-705D-4642-86FE-C62B07324452}" type="slidenum">
              <a:rPr lang="th-TH" smtClean="0"/>
              <a:t>‹#›</a:t>
            </a:fld>
            <a:endParaRPr lang="th-TH"/>
          </a:p>
        </p:txBody>
      </p:sp>
    </p:spTree>
    <p:extLst>
      <p:ext uri="{BB962C8B-B14F-4D97-AF65-F5344CB8AC3E}">
        <p14:creationId xmlns:p14="http://schemas.microsoft.com/office/powerpoint/2010/main" val="1742524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7" name="Date Placeholder 6"/>
          <p:cNvSpPr>
            <a:spLocks noGrp="1"/>
          </p:cNvSpPr>
          <p:nvPr>
            <p:ph type="dt" sz="half" idx="10"/>
          </p:nvPr>
        </p:nvSpPr>
        <p:spPr/>
        <p:txBody>
          <a:bodyPr/>
          <a:lstStyle/>
          <a:p>
            <a:fld id="{F2027332-044F-4F01-B404-64BD73573109}" type="datetimeFigureOut">
              <a:rPr lang="th-TH" smtClean="0"/>
              <a:t>25/07/68</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49386615-705D-4642-86FE-C62B07324452}" type="slidenum">
              <a:rPr lang="th-TH" smtClean="0"/>
              <a:t>‹#›</a:t>
            </a:fld>
            <a:endParaRPr lang="th-TH"/>
          </a:p>
        </p:txBody>
      </p:sp>
    </p:spTree>
    <p:extLst>
      <p:ext uri="{BB962C8B-B14F-4D97-AF65-F5344CB8AC3E}">
        <p14:creationId xmlns:p14="http://schemas.microsoft.com/office/powerpoint/2010/main" val="1625050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Date Placeholder 2"/>
          <p:cNvSpPr>
            <a:spLocks noGrp="1"/>
          </p:cNvSpPr>
          <p:nvPr>
            <p:ph type="dt" sz="half" idx="10"/>
          </p:nvPr>
        </p:nvSpPr>
        <p:spPr/>
        <p:txBody>
          <a:bodyPr/>
          <a:lstStyle/>
          <a:p>
            <a:fld id="{F2027332-044F-4F01-B404-64BD73573109}" type="datetimeFigureOut">
              <a:rPr lang="th-TH" smtClean="0"/>
              <a:t>25/07/68</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49386615-705D-4642-86FE-C62B07324452}" type="slidenum">
              <a:rPr lang="th-TH" smtClean="0"/>
              <a:t>‹#›</a:t>
            </a:fld>
            <a:endParaRPr lang="th-TH"/>
          </a:p>
        </p:txBody>
      </p:sp>
    </p:spTree>
    <p:extLst>
      <p:ext uri="{BB962C8B-B14F-4D97-AF65-F5344CB8AC3E}">
        <p14:creationId xmlns:p14="http://schemas.microsoft.com/office/powerpoint/2010/main" val="2365090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27332-044F-4F01-B404-64BD73573109}" type="datetimeFigureOut">
              <a:rPr lang="th-TH" smtClean="0"/>
              <a:t>25/07/68</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49386615-705D-4642-86FE-C62B07324452}" type="slidenum">
              <a:rPr lang="th-TH" smtClean="0"/>
              <a:t>‹#›</a:t>
            </a:fld>
            <a:endParaRPr lang="th-TH"/>
          </a:p>
        </p:txBody>
      </p:sp>
    </p:spTree>
    <p:extLst>
      <p:ext uri="{BB962C8B-B14F-4D97-AF65-F5344CB8AC3E}">
        <p14:creationId xmlns:p14="http://schemas.microsoft.com/office/powerpoint/2010/main" val="3254801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h-TH"/>
              <a:t>คลิกเพื่อแก้ไขสไตล์ชื่อเรื่องต้นแบบ</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2027332-044F-4F01-B404-64BD73573109}" type="datetimeFigureOut">
              <a:rPr lang="th-TH" smtClean="0"/>
              <a:t>25/07/68</a:t>
            </a:fld>
            <a:endParaRPr lang="th-TH"/>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h-TH"/>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9386615-705D-4642-86FE-C62B07324452}" type="slidenum">
              <a:rPr lang="th-TH" smtClean="0"/>
              <a:t>‹#›</a:t>
            </a:fld>
            <a:endParaRPr lang="th-TH"/>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63489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h-TH"/>
              <a:t>คลิกเพื่อแก้ไขสไตล์ชื่อเรื่องต้นแบบ</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h-TH"/>
              <a:t>คลิกไอคอนเพื่อเพิ่มรูปภาพ</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2027332-044F-4F01-B404-64BD73573109}" type="datetimeFigureOut">
              <a:rPr lang="th-TH" smtClean="0"/>
              <a:t>25/07/68</a:t>
            </a:fld>
            <a:endParaRPr lang="th-TH"/>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h-TH"/>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9386615-705D-4642-86FE-C62B07324452}" type="slidenum">
              <a:rPr lang="th-TH" smtClean="0"/>
              <a:t>‹#›</a:t>
            </a:fld>
            <a:endParaRPr lang="th-TH"/>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37289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F2027332-044F-4F01-B404-64BD73573109}" type="datetimeFigureOut">
              <a:rPr lang="th-TH" smtClean="0"/>
              <a:t>25/07/68</a:t>
            </a:fld>
            <a:endParaRPr lang="th-TH"/>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h-TH"/>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9386615-705D-4642-86FE-C62B07324452}" type="slidenum">
              <a:rPr lang="th-TH" smtClean="0"/>
              <a:t>‹#›</a:t>
            </a:fld>
            <a:endParaRPr lang="th-TH"/>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0246691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8.bin"/><Relationship Id="rId1" Type="http://schemas.openxmlformats.org/officeDocument/2006/relationships/slideLayout" Target="../slideLayouts/slideLayout7.xml"/><Relationship Id="rId5" Type="http://schemas.openxmlformats.org/officeDocument/2006/relationships/image" Target="../media/image9.wmf"/><Relationship Id="rId4" Type="http://schemas.openxmlformats.org/officeDocument/2006/relationships/oleObject" Target="../embeddings/oleObject9.bin"/></Relationships>
</file>

<file path=ppt/slides/_rels/slide1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10.bin"/><Relationship Id="rId1" Type="http://schemas.openxmlformats.org/officeDocument/2006/relationships/slideLayout" Target="../slideLayouts/slideLayout7.xml"/><Relationship Id="rId5" Type="http://schemas.openxmlformats.org/officeDocument/2006/relationships/image" Target="../media/image11.wmf"/><Relationship Id="rId4" Type="http://schemas.openxmlformats.org/officeDocument/2006/relationships/oleObject" Target="../embeddings/oleObject11.bin"/></Relationships>
</file>

<file path=ppt/slides/_rels/slide14.xml.rels><?xml version="1.0" encoding="UTF-8" standalone="yes"?>
<Relationships xmlns="http://schemas.openxmlformats.org/package/2006/relationships"><Relationship Id="rId3" Type="http://schemas.openxmlformats.org/officeDocument/2006/relationships/image" Target="../media/image12.wmf"/><Relationship Id="rId7" Type="http://schemas.openxmlformats.org/officeDocument/2006/relationships/image" Target="../media/image14.wmf"/><Relationship Id="rId2" Type="http://schemas.openxmlformats.org/officeDocument/2006/relationships/oleObject" Target="../embeddings/oleObject12.bin"/><Relationship Id="rId1" Type="http://schemas.openxmlformats.org/officeDocument/2006/relationships/slideLayout" Target="../slideLayouts/slideLayout7.xml"/><Relationship Id="rId6" Type="http://schemas.openxmlformats.org/officeDocument/2006/relationships/oleObject" Target="../embeddings/oleObject14.bin"/><Relationship Id="rId5" Type="http://schemas.openxmlformats.org/officeDocument/2006/relationships/image" Target="../media/image13.wmf"/><Relationship Id="rId4" Type="http://schemas.openxmlformats.org/officeDocument/2006/relationships/oleObject" Target="../embeddings/oleObject13.bin"/></Relationships>
</file>

<file path=ppt/slides/_rels/slide1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oleObject" Target="../embeddings/oleObject15.bin"/><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6.bin"/><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7.bin"/><Relationship Id="rId1" Type="http://schemas.openxmlformats.org/officeDocument/2006/relationships/slideLayout" Target="../slideLayouts/slideLayout7.xml"/><Relationship Id="rId5" Type="http://schemas.openxmlformats.org/officeDocument/2006/relationships/image" Target="../media/image16.wmf"/><Relationship Id="rId4" Type="http://schemas.openxmlformats.org/officeDocument/2006/relationships/oleObject" Target="../embeddings/oleObject18.bin"/></Relationships>
</file>

<file path=ppt/slides/_rels/slide18.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oleObject" Target="../embeddings/oleObject19.bin"/><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20.bin"/><Relationship Id="rId1" Type="http://schemas.openxmlformats.org/officeDocument/2006/relationships/slideLayout" Target="../slideLayouts/slideLayout7.xml"/><Relationship Id="rId6" Type="http://schemas.openxmlformats.org/officeDocument/2006/relationships/oleObject" Target="../embeddings/oleObject22.bin"/><Relationship Id="rId5" Type="http://schemas.openxmlformats.org/officeDocument/2006/relationships/image" Target="../media/image20.wmf"/><Relationship Id="rId4" Type="http://schemas.openxmlformats.org/officeDocument/2006/relationships/oleObject" Target="../embeddings/oleObject21.bin"/><Relationship Id="rId9" Type="http://schemas.openxmlformats.org/officeDocument/2006/relationships/image" Target="../media/image2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4.bin"/><Relationship Id="rId1" Type="http://schemas.openxmlformats.org/officeDocument/2006/relationships/slideLayout" Target="../slideLayouts/slideLayout7.xml"/><Relationship Id="rId5" Type="http://schemas.openxmlformats.org/officeDocument/2006/relationships/image" Target="../media/image24.wmf"/><Relationship Id="rId4" Type="http://schemas.openxmlformats.org/officeDocument/2006/relationships/oleObject" Target="../embeddings/oleObject25.bin"/></Relationships>
</file>

<file path=ppt/slides/_rels/slide21.xml.rels><?xml version="1.0" encoding="UTF-8" standalone="yes"?>
<Relationships xmlns="http://schemas.openxmlformats.org/package/2006/relationships"><Relationship Id="rId3" Type="http://schemas.openxmlformats.org/officeDocument/2006/relationships/image" Target="../media/image25.wmf"/><Relationship Id="rId7" Type="http://schemas.openxmlformats.org/officeDocument/2006/relationships/image" Target="../media/image27.wmf"/><Relationship Id="rId2" Type="http://schemas.openxmlformats.org/officeDocument/2006/relationships/oleObject" Target="../embeddings/oleObject26.bin"/><Relationship Id="rId1" Type="http://schemas.openxmlformats.org/officeDocument/2006/relationships/slideLayout" Target="../slideLayouts/slideLayout7.xml"/><Relationship Id="rId6" Type="http://schemas.openxmlformats.org/officeDocument/2006/relationships/oleObject" Target="../embeddings/oleObject28.bin"/><Relationship Id="rId5" Type="http://schemas.openxmlformats.org/officeDocument/2006/relationships/image" Target="../media/image26.wmf"/><Relationship Id="rId4" Type="http://schemas.openxmlformats.org/officeDocument/2006/relationships/oleObject" Target="../embeddings/oleObject27.bin"/></Relationships>
</file>

<file path=ppt/slides/_rels/slide22.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29.bin"/><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6.bin"/><Relationship Id="rId18" Type="http://schemas.openxmlformats.org/officeDocument/2006/relationships/oleObject" Target="../embeddings/oleObject39.bin"/><Relationship Id="rId26" Type="http://schemas.openxmlformats.org/officeDocument/2006/relationships/oleObject" Target="../embeddings/oleObject44.bin"/><Relationship Id="rId3" Type="http://schemas.openxmlformats.org/officeDocument/2006/relationships/image" Target="../media/image29.wmf"/><Relationship Id="rId21" Type="http://schemas.openxmlformats.org/officeDocument/2006/relationships/image" Target="../media/image37.wmf"/><Relationship Id="rId7" Type="http://schemas.openxmlformats.org/officeDocument/2006/relationships/oleObject" Target="../embeddings/oleObject33.bin"/><Relationship Id="rId12" Type="http://schemas.openxmlformats.org/officeDocument/2006/relationships/image" Target="../media/image33.wmf"/><Relationship Id="rId17" Type="http://schemas.openxmlformats.org/officeDocument/2006/relationships/image" Target="../media/image35.wmf"/><Relationship Id="rId25" Type="http://schemas.openxmlformats.org/officeDocument/2006/relationships/image" Target="../media/image38.wmf"/><Relationship Id="rId33" Type="http://schemas.openxmlformats.org/officeDocument/2006/relationships/image" Target="../media/image41.wmf"/><Relationship Id="rId2" Type="http://schemas.openxmlformats.org/officeDocument/2006/relationships/oleObject" Target="../embeddings/oleObject30.bin"/><Relationship Id="rId16" Type="http://schemas.openxmlformats.org/officeDocument/2006/relationships/oleObject" Target="../embeddings/oleObject38.bin"/><Relationship Id="rId20" Type="http://schemas.openxmlformats.org/officeDocument/2006/relationships/oleObject" Target="../embeddings/oleObject40.bin"/><Relationship Id="rId29" Type="http://schemas.openxmlformats.org/officeDocument/2006/relationships/oleObject" Target="../embeddings/oleObject46.bin"/><Relationship Id="rId1" Type="http://schemas.openxmlformats.org/officeDocument/2006/relationships/slideLayout" Target="../slideLayouts/slideLayout7.xml"/><Relationship Id="rId6" Type="http://schemas.openxmlformats.org/officeDocument/2006/relationships/oleObject" Target="../embeddings/oleObject32.bin"/><Relationship Id="rId11" Type="http://schemas.openxmlformats.org/officeDocument/2006/relationships/oleObject" Target="../embeddings/oleObject35.bin"/><Relationship Id="rId24" Type="http://schemas.openxmlformats.org/officeDocument/2006/relationships/oleObject" Target="../embeddings/oleObject43.bin"/><Relationship Id="rId32" Type="http://schemas.openxmlformats.org/officeDocument/2006/relationships/oleObject" Target="../embeddings/oleObject48.bin"/><Relationship Id="rId5" Type="http://schemas.openxmlformats.org/officeDocument/2006/relationships/image" Target="../media/image30.wmf"/><Relationship Id="rId15" Type="http://schemas.openxmlformats.org/officeDocument/2006/relationships/oleObject" Target="../embeddings/oleObject37.bin"/><Relationship Id="rId23" Type="http://schemas.openxmlformats.org/officeDocument/2006/relationships/oleObject" Target="../embeddings/oleObject42.bin"/><Relationship Id="rId28" Type="http://schemas.openxmlformats.org/officeDocument/2006/relationships/image" Target="../media/image39.wmf"/><Relationship Id="rId10" Type="http://schemas.openxmlformats.org/officeDocument/2006/relationships/image" Target="../media/image32.wmf"/><Relationship Id="rId19" Type="http://schemas.openxmlformats.org/officeDocument/2006/relationships/image" Target="../media/image36.wmf"/><Relationship Id="rId31" Type="http://schemas.openxmlformats.org/officeDocument/2006/relationships/oleObject" Target="../embeddings/oleObject47.bin"/><Relationship Id="rId4" Type="http://schemas.openxmlformats.org/officeDocument/2006/relationships/oleObject" Target="../embeddings/oleObject31.bin"/><Relationship Id="rId9" Type="http://schemas.openxmlformats.org/officeDocument/2006/relationships/oleObject" Target="../embeddings/oleObject34.bin"/><Relationship Id="rId14" Type="http://schemas.openxmlformats.org/officeDocument/2006/relationships/image" Target="../media/image34.wmf"/><Relationship Id="rId22" Type="http://schemas.openxmlformats.org/officeDocument/2006/relationships/oleObject" Target="../embeddings/oleObject41.bin"/><Relationship Id="rId27" Type="http://schemas.openxmlformats.org/officeDocument/2006/relationships/oleObject" Target="../embeddings/oleObject45.bin"/><Relationship Id="rId30" Type="http://schemas.openxmlformats.org/officeDocument/2006/relationships/image" Target="../media/image40.wmf"/></Relationships>
</file>

<file path=ppt/slides/_rels/slide25.xml.rels><?xml version="1.0" encoding="UTF-8" standalone="yes"?>
<Relationships xmlns="http://schemas.openxmlformats.org/package/2006/relationships"><Relationship Id="rId3" Type="http://schemas.openxmlformats.org/officeDocument/2006/relationships/image" Target="../media/image42.emf"/><Relationship Id="rId7" Type="http://schemas.openxmlformats.org/officeDocument/2006/relationships/image" Target="../media/image44.wmf"/><Relationship Id="rId2" Type="http://schemas.openxmlformats.org/officeDocument/2006/relationships/oleObject" Target="../embeddings/oleObject49.bin"/><Relationship Id="rId1" Type="http://schemas.openxmlformats.org/officeDocument/2006/relationships/slideLayout" Target="../slideLayouts/slideLayout7.xml"/><Relationship Id="rId6" Type="http://schemas.openxmlformats.org/officeDocument/2006/relationships/oleObject" Target="../embeddings/oleObject51.bin"/><Relationship Id="rId5" Type="http://schemas.openxmlformats.org/officeDocument/2006/relationships/image" Target="../media/image43.wmf"/><Relationship Id="rId4" Type="http://schemas.openxmlformats.org/officeDocument/2006/relationships/oleObject" Target="../embeddings/oleObject50.bin"/></Relationships>
</file>

<file path=ppt/slides/_rels/slide26.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52.bin"/><Relationship Id="rId7" Type="http://schemas.openxmlformats.org/officeDocument/2006/relationships/oleObject" Target="../embeddings/oleObject54.bin"/><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6.wmf"/><Relationship Id="rId5" Type="http://schemas.openxmlformats.org/officeDocument/2006/relationships/oleObject" Target="../embeddings/oleObject53.bin"/><Relationship Id="rId4" Type="http://schemas.openxmlformats.org/officeDocument/2006/relationships/image" Target="../media/image45.wmf"/></Relationships>
</file>

<file path=ppt/slides/_rels/slide27.x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oleObject" Target="../embeddings/oleObject55.bin"/><Relationship Id="rId1" Type="http://schemas.openxmlformats.org/officeDocument/2006/relationships/slideLayout" Target="../slideLayouts/slideLayout7.xml"/><Relationship Id="rId5" Type="http://schemas.openxmlformats.org/officeDocument/2006/relationships/image" Target="../media/image49.wmf"/><Relationship Id="rId4" Type="http://schemas.openxmlformats.org/officeDocument/2006/relationships/oleObject" Target="../embeddings/oleObject56.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60.bin"/><Relationship Id="rId3" Type="http://schemas.openxmlformats.org/officeDocument/2006/relationships/image" Target="../media/image50.wmf"/><Relationship Id="rId7" Type="http://schemas.openxmlformats.org/officeDocument/2006/relationships/image" Target="../media/image52.wmf"/><Relationship Id="rId2" Type="http://schemas.openxmlformats.org/officeDocument/2006/relationships/oleObject" Target="../embeddings/oleObject57.bin"/><Relationship Id="rId1" Type="http://schemas.openxmlformats.org/officeDocument/2006/relationships/slideLayout" Target="../slideLayouts/slideLayout7.xml"/><Relationship Id="rId6" Type="http://schemas.openxmlformats.org/officeDocument/2006/relationships/oleObject" Target="../embeddings/oleObject59.bin"/><Relationship Id="rId5" Type="http://schemas.openxmlformats.org/officeDocument/2006/relationships/image" Target="../media/image51.wmf"/><Relationship Id="rId4" Type="http://schemas.openxmlformats.org/officeDocument/2006/relationships/oleObject" Target="../embeddings/oleObject58.bin"/><Relationship Id="rId9" Type="http://schemas.openxmlformats.org/officeDocument/2006/relationships/image" Target="../media/image53.wmf"/></Relationships>
</file>

<file path=ppt/slides/_rels/slide29.xml.rels><?xml version="1.0" encoding="UTF-8" standalone="yes"?>
<Relationships xmlns="http://schemas.openxmlformats.org/package/2006/relationships"><Relationship Id="rId3" Type="http://schemas.openxmlformats.org/officeDocument/2006/relationships/image" Target="../media/image54.wmf"/><Relationship Id="rId7" Type="http://schemas.openxmlformats.org/officeDocument/2006/relationships/image" Target="../media/image56.emf"/><Relationship Id="rId2" Type="http://schemas.openxmlformats.org/officeDocument/2006/relationships/oleObject" Target="../embeddings/oleObject61.bin"/><Relationship Id="rId1" Type="http://schemas.openxmlformats.org/officeDocument/2006/relationships/slideLayout" Target="../slideLayouts/slideLayout7.xml"/><Relationship Id="rId6" Type="http://schemas.openxmlformats.org/officeDocument/2006/relationships/oleObject" Target="../embeddings/oleObject63.bin"/><Relationship Id="rId5" Type="http://schemas.openxmlformats.org/officeDocument/2006/relationships/image" Target="../media/image55.wmf"/><Relationship Id="rId4" Type="http://schemas.openxmlformats.org/officeDocument/2006/relationships/oleObject" Target="../embeddings/oleObject6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59.wmf"/><Relationship Id="rId12" Type="http://schemas.openxmlformats.org/officeDocument/2006/relationships/oleObject" Target="../embeddings/oleObject69.bin"/><Relationship Id="rId2" Type="http://schemas.openxmlformats.org/officeDocument/2006/relationships/oleObject" Target="../embeddings/oleObject64.bin"/><Relationship Id="rId1" Type="http://schemas.openxmlformats.org/officeDocument/2006/relationships/slideLayout" Target="../slideLayouts/slideLayout7.xml"/><Relationship Id="rId6" Type="http://schemas.openxmlformats.org/officeDocument/2006/relationships/oleObject" Target="../embeddings/oleObject66.bin"/><Relationship Id="rId11" Type="http://schemas.openxmlformats.org/officeDocument/2006/relationships/image" Target="../media/image61.wmf"/><Relationship Id="rId5" Type="http://schemas.openxmlformats.org/officeDocument/2006/relationships/image" Target="../media/image58.wmf"/><Relationship Id="rId15" Type="http://schemas.openxmlformats.org/officeDocument/2006/relationships/image" Target="../media/image63.wmf"/><Relationship Id="rId10" Type="http://schemas.openxmlformats.org/officeDocument/2006/relationships/oleObject" Target="../embeddings/oleObject68.bin"/><Relationship Id="rId4" Type="http://schemas.openxmlformats.org/officeDocument/2006/relationships/oleObject" Target="../embeddings/oleObject65.bin"/><Relationship Id="rId9" Type="http://schemas.openxmlformats.org/officeDocument/2006/relationships/image" Target="../media/image60.wmf"/><Relationship Id="rId14" Type="http://schemas.openxmlformats.org/officeDocument/2006/relationships/oleObject" Target="../embeddings/oleObject70.bin"/></Relationships>
</file>

<file path=ppt/slides/_rels/slide31.xml.rels><?xml version="1.0" encoding="UTF-8" standalone="yes"?>
<Relationships xmlns="http://schemas.openxmlformats.org/package/2006/relationships"><Relationship Id="rId3" Type="http://schemas.openxmlformats.org/officeDocument/2006/relationships/image" Target="../media/image64.emf"/><Relationship Id="rId2" Type="http://schemas.openxmlformats.org/officeDocument/2006/relationships/oleObject" Target="../embeddings/oleObject71.bin"/><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oleObject" Target="../embeddings/oleObject72.bin"/><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66.emf"/><Relationship Id="rId2" Type="http://schemas.openxmlformats.org/officeDocument/2006/relationships/oleObject" Target="../embeddings/Microsoft_Word_97_-_2003_Document.doc"/><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73.bin"/><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7.wmf"/></Relationships>
</file>

<file path=ppt/slides/_rels/slide37.xml.rels><?xml version="1.0" encoding="UTF-8" standalone="yes"?>
<Relationships xmlns="http://schemas.openxmlformats.org/package/2006/relationships"><Relationship Id="rId3" Type="http://schemas.openxmlformats.org/officeDocument/2006/relationships/image" Target="../media/image68.wmf"/><Relationship Id="rId7" Type="http://schemas.openxmlformats.org/officeDocument/2006/relationships/image" Target="../media/image70.wmf"/><Relationship Id="rId2" Type="http://schemas.openxmlformats.org/officeDocument/2006/relationships/oleObject" Target="../embeddings/oleObject74.bin"/><Relationship Id="rId1" Type="http://schemas.openxmlformats.org/officeDocument/2006/relationships/slideLayout" Target="../slideLayouts/slideLayout7.xml"/><Relationship Id="rId6" Type="http://schemas.openxmlformats.org/officeDocument/2006/relationships/oleObject" Target="../embeddings/oleObject76.bin"/><Relationship Id="rId5" Type="http://schemas.openxmlformats.org/officeDocument/2006/relationships/image" Target="../media/image69.wmf"/><Relationship Id="rId4" Type="http://schemas.openxmlformats.org/officeDocument/2006/relationships/oleObject" Target="../embeddings/oleObject75.bin"/></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80.bin"/><Relationship Id="rId13" Type="http://schemas.openxmlformats.org/officeDocument/2006/relationships/image" Target="../media/image76.wmf"/><Relationship Id="rId3" Type="http://schemas.openxmlformats.org/officeDocument/2006/relationships/image" Target="../media/image71.emf"/><Relationship Id="rId7" Type="http://schemas.openxmlformats.org/officeDocument/2006/relationships/image" Target="../media/image73.wmf"/><Relationship Id="rId12" Type="http://schemas.openxmlformats.org/officeDocument/2006/relationships/oleObject" Target="../embeddings/oleObject82.bin"/><Relationship Id="rId2" Type="http://schemas.openxmlformats.org/officeDocument/2006/relationships/oleObject" Target="../embeddings/oleObject77.bin"/><Relationship Id="rId1" Type="http://schemas.openxmlformats.org/officeDocument/2006/relationships/slideLayout" Target="../slideLayouts/slideLayout7.xml"/><Relationship Id="rId6" Type="http://schemas.openxmlformats.org/officeDocument/2006/relationships/oleObject" Target="../embeddings/oleObject79.bin"/><Relationship Id="rId11" Type="http://schemas.openxmlformats.org/officeDocument/2006/relationships/image" Target="../media/image75.wmf"/><Relationship Id="rId5" Type="http://schemas.openxmlformats.org/officeDocument/2006/relationships/image" Target="../media/image72.emf"/><Relationship Id="rId15" Type="http://schemas.openxmlformats.org/officeDocument/2006/relationships/image" Target="../media/image77.wmf"/><Relationship Id="rId10" Type="http://schemas.openxmlformats.org/officeDocument/2006/relationships/oleObject" Target="../embeddings/oleObject81.bin"/><Relationship Id="rId4" Type="http://schemas.openxmlformats.org/officeDocument/2006/relationships/oleObject" Target="../embeddings/oleObject78.bin"/><Relationship Id="rId9" Type="http://schemas.openxmlformats.org/officeDocument/2006/relationships/image" Target="../media/image74.emf"/><Relationship Id="rId14" Type="http://schemas.openxmlformats.org/officeDocument/2006/relationships/oleObject" Target="../embeddings/oleObject83.bin"/></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87.bin"/><Relationship Id="rId3" Type="http://schemas.openxmlformats.org/officeDocument/2006/relationships/image" Target="../media/image78.wmf"/><Relationship Id="rId7" Type="http://schemas.openxmlformats.org/officeDocument/2006/relationships/image" Target="../media/image80.wmf"/><Relationship Id="rId2" Type="http://schemas.openxmlformats.org/officeDocument/2006/relationships/oleObject" Target="../embeddings/oleObject84.bin"/><Relationship Id="rId1" Type="http://schemas.openxmlformats.org/officeDocument/2006/relationships/slideLayout" Target="../slideLayouts/slideLayout7.xml"/><Relationship Id="rId6" Type="http://schemas.openxmlformats.org/officeDocument/2006/relationships/oleObject" Target="../embeddings/oleObject86.bin"/><Relationship Id="rId5" Type="http://schemas.openxmlformats.org/officeDocument/2006/relationships/image" Target="../media/image79.wmf"/><Relationship Id="rId4" Type="http://schemas.openxmlformats.org/officeDocument/2006/relationships/oleObject" Target="../embeddings/oleObject85.bin"/><Relationship Id="rId9" Type="http://schemas.openxmlformats.org/officeDocument/2006/relationships/image" Target="../media/image81.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image" Target="../media/image82.wmf"/><Relationship Id="rId7" Type="http://schemas.openxmlformats.org/officeDocument/2006/relationships/image" Target="../media/image84.wmf"/><Relationship Id="rId2" Type="http://schemas.openxmlformats.org/officeDocument/2006/relationships/oleObject" Target="../embeddings/oleObject88.bin"/><Relationship Id="rId1" Type="http://schemas.openxmlformats.org/officeDocument/2006/relationships/slideLayout" Target="../slideLayouts/slideLayout7.xml"/><Relationship Id="rId6" Type="http://schemas.openxmlformats.org/officeDocument/2006/relationships/oleObject" Target="../embeddings/oleObject90.bin"/><Relationship Id="rId11" Type="http://schemas.openxmlformats.org/officeDocument/2006/relationships/image" Target="../media/image86.wmf"/><Relationship Id="rId5" Type="http://schemas.openxmlformats.org/officeDocument/2006/relationships/image" Target="../media/image83.wmf"/><Relationship Id="rId10" Type="http://schemas.openxmlformats.org/officeDocument/2006/relationships/oleObject" Target="../embeddings/oleObject92.bin"/><Relationship Id="rId4" Type="http://schemas.openxmlformats.org/officeDocument/2006/relationships/oleObject" Target="../embeddings/oleObject89.bin"/><Relationship Id="rId9" Type="http://schemas.openxmlformats.org/officeDocument/2006/relationships/image" Target="../media/image85.wmf"/></Relationships>
</file>

<file path=ppt/slides/_rels/slide41.x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oleObject" Target="../embeddings/oleObject93.bin"/><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8" Type="http://schemas.openxmlformats.org/officeDocument/2006/relationships/oleObject" Target="../embeddings/oleObject97.bin"/><Relationship Id="rId13" Type="http://schemas.openxmlformats.org/officeDocument/2006/relationships/image" Target="../media/image93.wmf"/><Relationship Id="rId3" Type="http://schemas.openxmlformats.org/officeDocument/2006/relationships/image" Target="../media/image88.wmf"/><Relationship Id="rId7" Type="http://schemas.openxmlformats.org/officeDocument/2006/relationships/image" Target="../media/image90.wmf"/><Relationship Id="rId12" Type="http://schemas.openxmlformats.org/officeDocument/2006/relationships/oleObject" Target="../embeddings/oleObject99.bin"/><Relationship Id="rId2" Type="http://schemas.openxmlformats.org/officeDocument/2006/relationships/oleObject" Target="../embeddings/oleObject94.bin"/><Relationship Id="rId1" Type="http://schemas.openxmlformats.org/officeDocument/2006/relationships/slideLayout" Target="../slideLayouts/slideLayout7.xml"/><Relationship Id="rId6" Type="http://schemas.openxmlformats.org/officeDocument/2006/relationships/oleObject" Target="../embeddings/oleObject96.bin"/><Relationship Id="rId11" Type="http://schemas.openxmlformats.org/officeDocument/2006/relationships/image" Target="../media/image92.wmf"/><Relationship Id="rId5" Type="http://schemas.openxmlformats.org/officeDocument/2006/relationships/image" Target="../media/image89.wmf"/><Relationship Id="rId10" Type="http://schemas.openxmlformats.org/officeDocument/2006/relationships/oleObject" Target="../embeddings/oleObject98.bin"/><Relationship Id="rId4" Type="http://schemas.openxmlformats.org/officeDocument/2006/relationships/oleObject" Target="../embeddings/oleObject95.bin"/><Relationship Id="rId9" Type="http://schemas.openxmlformats.org/officeDocument/2006/relationships/image" Target="../media/image91.wmf"/></Relationships>
</file>

<file path=ppt/slides/_rels/slide43.xml.rels><?xml version="1.0" encoding="UTF-8" standalone="yes"?>
<Relationships xmlns="http://schemas.openxmlformats.org/package/2006/relationships"><Relationship Id="rId8" Type="http://schemas.openxmlformats.org/officeDocument/2006/relationships/oleObject" Target="../embeddings/oleObject103.bin"/><Relationship Id="rId13" Type="http://schemas.openxmlformats.org/officeDocument/2006/relationships/image" Target="../media/image99.wmf"/><Relationship Id="rId3" Type="http://schemas.openxmlformats.org/officeDocument/2006/relationships/image" Target="../media/image94.wmf"/><Relationship Id="rId7" Type="http://schemas.openxmlformats.org/officeDocument/2006/relationships/image" Target="../media/image96.wmf"/><Relationship Id="rId12" Type="http://schemas.openxmlformats.org/officeDocument/2006/relationships/oleObject" Target="../embeddings/oleObject105.bin"/><Relationship Id="rId2" Type="http://schemas.openxmlformats.org/officeDocument/2006/relationships/oleObject" Target="../embeddings/oleObject100.bin"/><Relationship Id="rId1" Type="http://schemas.openxmlformats.org/officeDocument/2006/relationships/slideLayout" Target="../slideLayouts/slideLayout7.xml"/><Relationship Id="rId6" Type="http://schemas.openxmlformats.org/officeDocument/2006/relationships/oleObject" Target="../embeddings/oleObject102.bin"/><Relationship Id="rId11" Type="http://schemas.openxmlformats.org/officeDocument/2006/relationships/image" Target="../media/image98.wmf"/><Relationship Id="rId5" Type="http://schemas.openxmlformats.org/officeDocument/2006/relationships/image" Target="../media/image95.wmf"/><Relationship Id="rId10" Type="http://schemas.openxmlformats.org/officeDocument/2006/relationships/oleObject" Target="../embeddings/oleObject104.bin"/><Relationship Id="rId4" Type="http://schemas.openxmlformats.org/officeDocument/2006/relationships/oleObject" Target="../embeddings/oleObject101.bin"/><Relationship Id="rId9" Type="http://schemas.openxmlformats.org/officeDocument/2006/relationships/image" Target="../media/image97.wmf"/></Relationships>
</file>

<file path=ppt/slides/_rels/slide44.xml.rels><?xml version="1.0" encoding="UTF-8" standalone="yes"?>
<Relationships xmlns="http://schemas.openxmlformats.org/package/2006/relationships"><Relationship Id="rId3" Type="http://schemas.openxmlformats.org/officeDocument/2006/relationships/image" Target="../media/image100.emf"/><Relationship Id="rId2" Type="http://schemas.openxmlformats.org/officeDocument/2006/relationships/oleObject" Target="../embeddings/Microsoft_Word_97_-_2003_Document1.doc"/><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7.bin"/><Relationship Id="rId2" Type="http://schemas.openxmlformats.org/officeDocument/2006/relationships/oleObject" Target="../embeddings/oleObject2.bin"/><Relationship Id="rId1" Type="http://schemas.openxmlformats.org/officeDocument/2006/relationships/slideLayout" Target="../slideLayouts/slideLayout7.xml"/><Relationship Id="rId6" Type="http://schemas.openxmlformats.org/officeDocument/2006/relationships/oleObject" Target="../embeddings/oleObject4.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687566D4-0D79-6CA4-42FB-F85A4DF63130}"/>
              </a:ext>
            </a:extLst>
          </p:cNvPr>
          <p:cNvSpPr>
            <a:spLocks noGrp="1"/>
          </p:cNvSpPr>
          <p:nvPr>
            <p:ph type="ctrTitle"/>
          </p:nvPr>
        </p:nvSpPr>
        <p:spPr/>
        <p:txBody>
          <a:bodyPr/>
          <a:lstStyle/>
          <a:p>
            <a:r>
              <a:rPr lang="en-US" dirty="0"/>
              <a:t>LESSON 8</a:t>
            </a:r>
            <a:endParaRPr lang="th-TH" dirty="0"/>
          </a:p>
        </p:txBody>
      </p:sp>
      <p:sp>
        <p:nvSpPr>
          <p:cNvPr id="3" name="ชื่อเรื่องรอง 2">
            <a:extLst>
              <a:ext uri="{FF2B5EF4-FFF2-40B4-BE49-F238E27FC236}">
                <a16:creationId xmlns:a16="http://schemas.microsoft.com/office/drawing/2014/main" id="{B77F77C2-C0F9-4C5A-3058-A84090308A1F}"/>
              </a:ext>
            </a:extLst>
          </p:cNvPr>
          <p:cNvSpPr>
            <a:spLocks noGrp="1"/>
          </p:cNvSpPr>
          <p:nvPr>
            <p:ph type="subTitle" idx="1"/>
          </p:nvPr>
        </p:nvSpPr>
        <p:spPr/>
        <p:txBody>
          <a:bodyPr/>
          <a:lstStyle/>
          <a:p>
            <a:r>
              <a:rPr lang="en-US" dirty="0"/>
              <a:t>Analysis of Variance</a:t>
            </a:r>
            <a:endParaRPr lang="th-TH" dirty="0"/>
          </a:p>
        </p:txBody>
      </p:sp>
    </p:spTree>
    <p:extLst>
      <p:ext uri="{BB962C8B-B14F-4D97-AF65-F5344CB8AC3E}">
        <p14:creationId xmlns:p14="http://schemas.microsoft.com/office/powerpoint/2010/main" val="2083309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4AC6752D-DFE4-4286-193A-098B9513AB95}"/>
              </a:ext>
            </a:extLst>
          </p:cNvPr>
          <p:cNvSpPr txBox="1">
            <a:spLocks noChangeArrowheads="1"/>
          </p:cNvSpPr>
          <p:nvPr/>
        </p:nvSpPr>
        <p:spPr bwMode="auto">
          <a:xfrm>
            <a:off x="2495550" y="260350"/>
            <a:ext cx="8305800" cy="218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sz="4000" dirty="0">
                <a:latin typeface="Angsana New" panose="02020603050405020304" pitchFamily="18" charset="-34"/>
              </a:rPr>
              <a:t>To accept or reject H0, consider the following two values</a:t>
            </a:r>
            <a:r>
              <a:rPr lang="en-US" altLang="th-TH" sz="3200" dirty="0">
                <a:latin typeface="Angsana New" panose="02020603050405020304" pitchFamily="18" charset="-34"/>
              </a:rPr>
              <a:t>:</a:t>
            </a:r>
          </a:p>
          <a:p>
            <a:pPr eaLnBrk="1" hangingPunct="1">
              <a:spcBef>
                <a:spcPct val="50000"/>
              </a:spcBef>
            </a:pPr>
            <a:r>
              <a:rPr lang="en-US" altLang="th-TH" sz="3200" dirty="0">
                <a:latin typeface="Angsana New" panose="02020603050405020304" pitchFamily="18" charset="-34"/>
              </a:rPr>
              <a:t>1. F, which is the critical value (can be found in the table)</a:t>
            </a:r>
          </a:p>
          <a:p>
            <a:pPr eaLnBrk="1" hangingPunct="1">
              <a:spcBef>
                <a:spcPct val="50000"/>
              </a:spcBef>
            </a:pPr>
            <a:r>
              <a:rPr lang="en-US" altLang="th-TH" sz="3200" dirty="0">
                <a:latin typeface="Angsana New" panose="02020603050405020304" pitchFamily="18" charset="-34"/>
              </a:rPr>
              <a:t>2. F, which is the result of calculating the ratio from formula (8.1)</a:t>
            </a:r>
            <a:endParaRPr lang="th-TH" altLang="th-TH" sz="3200" dirty="0">
              <a:latin typeface="Angsana New" panose="02020603050405020304" pitchFamily="18" charset="-34"/>
            </a:endParaRPr>
          </a:p>
        </p:txBody>
      </p:sp>
      <p:sp>
        <p:nvSpPr>
          <p:cNvPr id="4099" name="Text Box 3">
            <a:extLst>
              <a:ext uri="{FF2B5EF4-FFF2-40B4-BE49-F238E27FC236}">
                <a16:creationId xmlns:a16="http://schemas.microsoft.com/office/drawing/2014/main" id="{811C0D6E-17CB-246C-E306-A32EC2F627D9}"/>
              </a:ext>
            </a:extLst>
          </p:cNvPr>
          <p:cNvSpPr txBox="1">
            <a:spLocks noChangeArrowheads="1"/>
          </p:cNvSpPr>
          <p:nvPr/>
        </p:nvSpPr>
        <p:spPr bwMode="auto">
          <a:xfrm>
            <a:off x="1981200" y="2590801"/>
            <a:ext cx="83058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sz="4000" dirty="0">
                <a:solidFill>
                  <a:srgbClr val="FF0000"/>
                </a:solidFill>
                <a:latin typeface="Angsana New" panose="02020603050405020304" pitchFamily="18" charset="-34"/>
              </a:rPr>
              <a:t>Case 1 If the calculated F is greater than the critical value F, then H</a:t>
            </a:r>
            <a:r>
              <a:rPr lang="en-US" altLang="th-TH" dirty="0">
                <a:solidFill>
                  <a:srgbClr val="FF0000"/>
                </a:solidFill>
                <a:latin typeface="Angsana New" panose="02020603050405020304" pitchFamily="18" charset="-34"/>
              </a:rPr>
              <a:t>0</a:t>
            </a:r>
            <a:r>
              <a:rPr lang="en-US" altLang="th-TH" sz="4000" dirty="0">
                <a:solidFill>
                  <a:srgbClr val="FF0000"/>
                </a:solidFill>
                <a:latin typeface="Angsana New" panose="02020603050405020304" pitchFamily="18" charset="-34"/>
              </a:rPr>
              <a:t> is rejected.</a:t>
            </a:r>
            <a:endParaRPr lang="th-TH" altLang="th-TH" sz="4000" dirty="0">
              <a:solidFill>
                <a:srgbClr val="FF0000"/>
              </a:solidFill>
              <a:latin typeface="Angsana New" panose="02020603050405020304" pitchFamily="18" charset="-34"/>
            </a:endParaRPr>
          </a:p>
        </p:txBody>
      </p:sp>
      <p:sp>
        <p:nvSpPr>
          <p:cNvPr id="4100" name="Text Box 4">
            <a:extLst>
              <a:ext uri="{FF2B5EF4-FFF2-40B4-BE49-F238E27FC236}">
                <a16:creationId xmlns:a16="http://schemas.microsoft.com/office/drawing/2014/main" id="{18C6F4C6-F800-1964-C71D-07EE21D8EE86}"/>
              </a:ext>
            </a:extLst>
          </p:cNvPr>
          <p:cNvSpPr txBox="1">
            <a:spLocks noChangeArrowheads="1"/>
          </p:cNvSpPr>
          <p:nvPr/>
        </p:nvSpPr>
        <p:spPr bwMode="auto">
          <a:xfrm>
            <a:off x="1946275" y="4681539"/>
            <a:ext cx="830580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sz="4000" dirty="0">
                <a:solidFill>
                  <a:srgbClr val="FF0000"/>
                </a:solidFill>
                <a:latin typeface="Angsana New" panose="02020603050405020304" pitchFamily="18" charset="-34"/>
              </a:rPr>
              <a:t>Case 2 If the calculated F is less than the critical value F, H</a:t>
            </a:r>
            <a:r>
              <a:rPr lang="en-US" altLang="th-TH" sz="2400" dirty="0">
                <a:solidFill>
                  <a:srgbClr val="FF0000"/>
                </a:solidFill>
                <a:latin typeface="Angsana New" panose="02020603050405020304" pitchFamily="18" charset="-34"/>
              </a:rPr>
              <a:t>0</a:t>
            </a:r>
            <a:r>
              <a:rPr lang="en-US" altLang="th-TH" sz="4000" dirty="0">
                <a:solidFill>
                  <a:srgbClr val="FF0000"/>
                </a:solidFill>
                <a:latin typeface="Angsana New" panose="02020603050405020304" pitchFamily="18" charset="-34"/>
              </a:rPr>
              <a:t> is accepted.</a:t>
            </a:r>
            <a:endParaRPr lang="th-TH" altLang="th-TH" sz="4000" dirty="0">
              <a:solidFill>
                <a:srgbClr val="FF0000"/>
              </a:solidFill>
              <a:latin typeface="Angsana New" panose="02020603050405020304"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utoUpdateAnimBg="0"/>
      <p:bldP spid="4099" grpId="0" autoUpdateAnimBg="0"/>
      <p:bldP spid="410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a:extLst>
              <a:ext uri="{FF2B5EF4-FFF2-40B4-BE49-F238E27FC236}">
                <a16:creationId xmlns:a16="http://schemas.microsoft.com/office/drawing/2014/main" id="{7CEAC152-2338-E0F2-1F30-88782027CC9D}"/>
              </a:ext>
            </a:extLst>
          </p:cNvPr>
          <p:cNvSpPr txBox="1">
            <a:spLocks noChangeArrowheads="1"/>
          </p:cNvSpPr>
          <p:nvPr/>
        </p:nvSpPr>
        <p:spPr bwMode="auto">
          <a:xfrm>
            <a:off x="2209800" y="533401"/>
            <a:ext cx="8077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sz="5400" dirty="0">
                <a:solidFill>
                  <a:srgbClr val="FF0000"/>
                </a:solidFill>
                <a:latin typeface="Angsana New" panose="02020603050405020304" pitchFamily="18" charset="-34"/>
              </a:rPr>
              <a:t>Basic analysis of variance</a:t>
            </a:r>
            <a:endParaRPr lang="th-TH" altLang="th-TH" sz="5400" dirty="0">
              <a:solidFill>
                <a:srgbClr val="FF0000"/>
              </a:solidFill>
              <a:latin typeface="Angsana New" panose="02020603050405020304" pitchFamily="18" charset="-34"/>
            </a:endParaRPr>
          </a:p>
        </p:txBody>
      </p:sp>
      <p:sp>
        <p:nvSpPr>
          <p:cNvPr id="5123" name="Text Box 3">
            <a:extLst>
              <a:ext uri="{FF2B5EF4-FFF2-40B4-BE49-F238E27FC236}">
                <a16:creationId xmlns:a16="http://schemas.microsoft.com/office/drawing/2014/main" id="{68695695-9F57-50F8-B7BE-FA7B00FAE3E5}"/>
              </a:ext>
            </a:extLst>
          </p:cNvPr>
          <p:cNvSpPr txBox="1">
            <a:spLocks noChangeArrowheads="1"/>
          </p:cNvSpPr>
          <p:nvPr/>
        </p:nvSpPr>
        <p:spPr bwMode="auto">
          <a:xfrm>
            <a:off x="1905000" y="1268413"/>
            <a:ext cx="865505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sz="3200" b="1" dirty="0">
                <a:latin typeface="Angsana New" panose="02020603050405020304" pitchFamily="18" charset="-34"/>
              </a:rPr>
              <a:t>Preliminary Agreement</a:t>
            </a:r>
          </a:p>
          <a:p>
            <a:pPr eaLnBrk="1" hangingPunct="1">
              <a:spcBef>
                <a:spcPct val="50000"/>
              </a:spcBef>
            </a:pPr>
            <a:r>
              <a:rPr lang="en-US" altLang="th-TH" sz="3200" b="1" dirty="0">
                <a:latin typeface="Angsana New" panose="02020603050405020304" pitchFamily="18" charset="-34"/>
              </a:rPr>
              <a:t>1. A sample is a random sample drawn from a population with a normal distribution.</a:t>
            </a:r>
            <a:endParaRPr lang="th-TH" altLang="th-TH" sz="3200" b="1" dirty="0">
              <a:latin typeface="Angsana New" panose="02020603050405020304" pitchFamily="18" charset="-34"/>
            </a:endParaRPr>
          </a:p>
        </p:txBody>
      </p:sp>
      <p:sp>
        <p:nvSpPr>
          <p:cNvPr id="5124" name="Text Box 4">
            <a:extLst>
              <a:ext uri="{FF2B5EF4-FFF2-40B4-BE49-F238E27FC236}">
                <a16:creationId xmlns:a16="http://schemas.microsoft.com/office/drawing/2014/main" id="{D2DB8067-D0F0-57A3-FA5D-1D4374B7FC6E}"/>
              </a:ext>
            </a:extLst>
          </p:cNvPr>
          <p:cNvSpPr txBox="1">
            <a:spLocks noChangeArrowheads="1"/>
          </p:cNvSpPr>
          <p:nvPr/>
        </p:nvSpPr>
        <p:spPr bwMode="auto">
          <a:xfrm>
            <a:off x="1774826" y="2895601"/>
            <a:ext cx="85121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sz="3200" b="1" dirty="0">
                <a:latin typeface="AngsanaUPC" panose="02020603050405020304" pitchFamily="18" charset="-34"/>
                <a:cs typeface="AngsanaUPC" panose="02020603050405020304" pitchFamily="18" charset="-34"/>
              </a:rPr>
              <a:t>2. The variance of all population groups is equal, i.e. the variance of the subgroups must be homogeneous (homogeneity variance).</a:t>
            </a:r>
            <a:endParaRPr lang="th-TH" altLang="th-TH" sz="3200" b="1" dirty="0">
              <a:latin typeface="AngsanaUPC" panose="02020603050405020304" pitchFamily="18" charset="-34"/>
              <a:cs typeface="AngsanaUPC" panose="02020603050405020304" pitchFamily="18" charset="-34"/>
            </a:endParaRPr>
          </a:p>
        </p:txBody>
      </p:sp>
      <p:sp>
        <p:nvSpPr>
          <p:cNvPr id="5125" name="Text Box 5">
            <a:extLst>
              <a:ext uri="{FF2B5EF4-FFF2-40B4-BE49-F238E27FC236}">
                <a16:creationId xmlns:a16="http://schemas.microsoft.com/office/drawing/2014/main" id="{D2CC179A-CA2F-854B-7F01-B18377B3B88A}"/>
              </a:ext>
            </a:extLst>
          </p:cNvPr>
          <p:cNvSpPr txBox="1">
            <a:spLocks noChangeArrowheads="1"/>
          </p:cNvSpPr>
          <p:nvPr/>
        </p:nvSpPr>
        <p:spPr bwMode="auto">
          <a:xfrm>
            <a:off x="1905000" y="3962400"/>
            <a:ext cx="838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dirty="0">
                <a:latin typeface="Cordia New" panose="020B0304020202020204" pitchFamily="34" charset="-34"/>
              </a:rPr>
              <a:t>3. </a:t>
            </a:r>
            <a:r>
              <a:rPr lang="en-US" altLang="th-TH" sz="3200" b="1" dirty="0">
                <a:latin typeface="AngsanaUPC" panose="02020603050405020304" pitchFamily="18" charset="-34"/>
                <a:cs typeface="AngsanaUPC" panose="02020603050405020304" pitchFamily="18" charset="-34"/>
              </a:rPr>
              <a:t>All sample groups must be independent of each other.</a:t>
            </a:r>
            <a:endParaRPr lang="th-TH" altLang="th-TH" sz="3200" b="1" dirty="0">
              <a:latin typeface="AngsanaUPC" panose="02020603050405020304" pitchFamily="18" charset="-34"/>
              <a:cs typeface="AngsanaUPC" panose="02020603050405020304" pitchFamily="18" charset="-34"/>
            </a:endParaRPr>
          </a:p>
        </p:txBody>
      </p:sp>
      <p:sp>
        <p:nvSpPr>
          <p:cNvPr id="5126" name="Text Box 6">
            <a:extLst>
              <a:ext uri="{FF2B5EF4-FFF2-40B4-BE49-F238E27FC236}">
                <a16:creationId xmlns:a16="http://schemas.microsoft.com/office/drawing/2014/main" id="{64AB37BF-E8E2-70AE-39DF-76E846C66D15}"/>
              </a:ext>
            </a:extLst>
          </p:cNvPr>
          <p:cNvSpPr txBox="1">
            <a:spLocks noChangeArrowheads="1"/>
          </p:cNvSpPr>
          <p:nvPr/>
        </p:nvSpPr>
        <p:spPr bwMode="auto">
          <a:xfrm>
            <a:off x="1703388" y="4581525"/>
            <a:ext cx="8382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sz="3200" b="1" dirty="0">
                <a:solidFill>
                  <a:srgbClr val="FF0000"/>
                </a:solidFill>
                <a:latin typeface="AngsanaUPC" panose="02020603050405020304" pitchFamily="18" charset="-34"/>
                <a:cs typeface="AngsanaUPC" panose="02020603050405020304" pitchFamily="18" charset="-34"/>
              </a:rPr>
              <a:t>1. One-way ANOVA is an analysis of variance that has only one independent variable but is divided into several types or levels to compare whether each type causes a difference or not.</a:t>
            </a:r>
            <a:endParaRPr lang="th-TH" altLang="th-TH" sz="3200" b="1" dirty="0">
              <a:solidFill>
                <a:srgbClr val="FF0000"/>
              </a:solidFill>
              <a:latin typeface="AngsanaUPC" panose="02020603050405020304" pitchFamily="18" charset="-34"/>
              <a:cs typeface="AngsanaUPC" panose="02020603050405020304"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12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12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12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utoUpdateAnimBg="0"/>
      <p:bldP spid="5123" grpId="0" autoUpdateAnimBg="0"/>
      <p:bldP spid="5124" grpId="0" autoUpdateAnimBg="0"/>
      <p:bldP spid="5125" grpId="0" autoUpdateAnimBg="0"/>
      <p:bldP spid="5126"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a:extLst>
              <a:ext uri="{FF2B5EF4-FFF2-40B4-BE49-F238E27FC236}">
                <a16:creationId xmlns:a16="http://schemas.microsoft.com/office/drawing/2014/main" id="{C0F21D4D-7BC8-C30F-15CF-7FC509959807}"/>
              </a:ext>
            </a:extLst>
          </p:cNvPr>
          <p:cNvSpPr txBox="1">
            <a:spLocks noChangeArrowheads="1"/>
          </p:cNvSpPr>
          <p:nvPr/>
        </p:nvSpPr>
        <p:spPr bwMode="auto">
          <a:xfrm>
            <a:off x="1828800" y="228600"/>
            <a:ext cx="8610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dirty="0">
                <a:latin typeface="Cordia New" panose="020B0304020202020204" pitchFamily="34" charset="-34"/>
              </a:rPr>
              <a:t>How to calculate the initial value from calculating the sum of squares of deviations from various sources as follows: 1. The sum of squares of the group of total deviations  (sum of squares total :</a:t>
            </a:r>
            <a:r>
              <a:rPr lang="en-US" altLang="th-TH" b="1" dirty="0" err="1">
                <a:latin typeface="Cordia New" panose="020B0304020202020204" pitchFamily="34" charset="-34"/>
              </a:rPr>
              <a:t>SS</a:t>
            </a:r>
            <a:r>
              <a:rPr lang="en-US" altLang="th-TH" b="1" baseline="-25000" dirty="0" err="1">
                <a:latin typeface="Cordia New" panose="020B0304020202020204" pitchFamily="34" charset="-34"/>
              </a:rPr>
              <a:t>t</a:t>
            </a:r>
            <a:r>
              <a:rPr lang="en-US" altLang="th-TH" b="1" baseline="-25000">
                <a:latin typeface="Cordia New" panose="020B0304020202020204" pitchFamily="34" charset="-34"/>
              </a:rPr>
              <a:t> </a:t>
            </a:r>
            <a:r>
              <a:rPr lang="en-US" altLang="th-TH" b="1">
                <a:latin typeface="Cordia New" panose="020B0304020202020204" pitchFamily="34" charset="-34"/>
              </a:rPr>
              <a:t>)</a:t>
            </a:r>
            <a:endParaRPr lang="th-TH" altLang="th-TH" b="1">
              <a:latin typeface="Cordia New" panose="020B0304020202020204" pitchFamily="34" charset="-34"/>
            </a:endParaRPr>
          </a:p>
        </p:txBody>
      </p:sp>
      <p:graphicFrame>
        <p:nvGraphicFramePr>
          <p:cNvPr id="6147" name="Object 3">
            <a:extLst>
              <a:ext uri="{FF2B5EF4-FFF2-40B4-BE49-F238E27FC236}">
                <a16:creationId xmlns:a16="http://schemas.microsoft.com/office/drawing/2014/main" id="{F8BF7F01-579E-18B6-877B-D272FDCC3695}"/>
              </a:ext>
            </a:extLst>
          </p:cNvPr>
          <p:cNvGraphicFramePr>
            <a:graphicFrameLocks noChangeAspect="1"/>
          </p:cNvGraphicFramePr>
          <p:nvPr/>
        </p:nvGraphicFramePr>
        <p:xfrm>
          <a:off x="4267200" y="1905000"/>
          <a:ext cx="3429000" cy="1066800"/>
        </p:xfrm>
        <a:graphic>
          <a:graphicData uri="http://schemas.openxmlformats.org/presentationml/2006/ole">
            <mc:AlternateContent xmlns:mc="http://schemas.openxmlformats.org/markup-compatibility/2006">
              <mc:Choice xmlns:v="urn:schemas-microsoft-com:vml" Requires="v">
                <p:oleObj name="Equation" r:id="rId2" imgW="1257300" imgH="457200" progId="Equation.3">
                  <p:embed/>
                </p:oleObj>
              </mc:Choice>
              <mc:Fallback>
                <p:oleObj name="Equation" r:id="rId2" imgW="1257300" imgH="457200" progId="Equation.3">
                  <p:embed/>
                  <p:pic>
                    <p:nvPicPr>
                      <p:cNvPr id="6147" name="Object 3">
                        <a:extLst>
                          <a:ext uri="{FF2B5EF4-FFF2-40B4-BE49-F238E27FC236}">
                            <a16:creationId xmlns:a16="http://schemas.microsoft.com/office/drawing/2014/main" id="{F8BF7F01-579E-18B6-877B-D272FDCC36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1905000"/>
                        <a:ext cx="3429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48" name="Text Box 4">
            <a:extLst>
              <a:ext uri="{FF2B5EF4-FFF2-40B4-BE49-F238E27FC236}">
                <a16:creationId xmlns:a16="http://schemas.microsoft.com/office/drawing/2014/main" id="{6A113E9E-1FD4-FF53-DC4B-7208B096BCAE}"/>
              </a:ext>
            </a:extLst>
          </p:cNvPr>
          <p:cNvSpPr txBox="1">
            <a:spLocks noChangeArrowheads="1"/>
          </p:cNvSpPr>
          <p:nvPr/>
        </p:nvSpPr>
        <p:spPr bwMode="auto">
          <a:xfrm>
            <a:off x="1860550" y="3160714"/>
            <a:ext cx="86868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 when			Instead, it is the sum of the squares of each score. 			</a:t>
            </a:r>
            <a:endParaRPr lang="th-TH" altLang="th-TH" b="1">
              <a:latin typeface="Cordia New" panose="020B0304020202020204" pitchFamily="34" charset="-34"/>
            </a:endParaRPr>
          </a:p>
        </p:txBody>
      </p:sp>
      <p:graphicFrame>
        <p:nvGraphicFramePr>
          <p:cNvPr id="6149" name="Object 5">
            <a:extLst>
              <a:ext uri="{FF2B5EF4-FFF2-40B4-BE49-F238E27FC236}">
                <a16:creationId xmlns:a16="http://schemas.microsoft.com/office/drawing/2014/main" id="{95B72CD9-9DDE-5F69-C287-D42C616BCCD5}"/>
              </a:ext>
            </a:extLst>
          </p:cNvPr>
          <p:cNvGraphicFramePr>
            <a:graphicFrameLocks noChangeAspect="1"/>
          </p:cNvGraphicFramePr>
          <p:nvPr>
            <p:extLst>
              <p:ext uri="{D42A27DB-BD31-4B8C-83A1-F6EECF244321}">
                <p14:modId xmlns:p14="http://schemas.microsoft.com/office/powerpoint/2010/main" val="1021215285"/>
              </p:ext>
            </p:extLst>
          </p:nvPr>
        </p:nvGraphicFramePr>
        <p:xfrm>
          <a:off x="2577291" y="2971800"/>
          <a:ext cx="1371600" cy="914400"/>
        </p:xfrm>
        <a:graphic>
          <a:graphicData uri="http://schemas.openxmlformats.org/presentationml/2006/ole">
            <mc:AlternateContent xmlns:mc="http://schemas.openxmlformats.org/markup-compatibility/2006">
              <mc:Choice xmlns:v="urn:schemas-microsoft-com:vml" Requires="v">
                <p:oleObj name="Equation" r:id="rId4" imgW="583947" imgH="444307" progId="Equation.3">
                  <p:embed/>
                </p:oleObj>
              </mc:Choice>
              <mc:Fallback>
                <p:oleObj name="Equation" r:id="rId4" imgW="583947" imgH="444307" progId="Equation.3">
                  <p:embed/>
                  <p:pic>
                    <p:nvPicPr>
                      <p:cNvPr id="6149" name="Object 5">
                        <a:extLst>
                          <a:ext uri="{FF2B5EF4-FFF2-40B4-BE49-F238E27FC236}">
                            <a16:creationId xmlns:a16="http://schemas.microsoft.com/office/drawing/2014/main" id="{95B72CD9-9DDE-5F69-C287-D42C616BCCD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77291" y="2971800"/>
                        <a:ext cx="1371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50" name="Text Box 6">
            <a:extLst>
              <a:ext uri="{FF2B5EF4-FFF2-40B4-BE49-F238E27FC236}">
                <a16:creationId xmlns:a16="http://schemas.microsoft.com/office/drawing/2014/main" id="{14ECFC51-D668-58D6-6292-32A8D4DC65DC}"/>
              </a:ext>
            </a:extLst>
          </p:cNvPr>
          <p:cNvSpPr txBox="1">
            <a:spLocks noChangeArrowheads="1"/>
          </p:cNvSpPr>
          <p:nvPr/>
        </p:nvSpPr>
        <p:spPr bwMode="auto">
          <a:xfrm>
            <a:off x="1905000" y="3986213"/>
            <a:ext cx="8382000" cy="307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Angsana New" panose="02020603050405020304" pitchFamily="18" charset="-34"/>
              </a:rPr>
              <a:t>Calculated from all values ​​in all sample groups.</a:t>
            </a:r>
          </a:p>
          <a:p>
            <a:pPr eaLnBrk="1" hangingPunct="1"/>
            <a:r>
              <a:rPr lang="en-US" altLang="th-TH" b="1">
                <a:latin typeface="Angsana New" panose="02020603050405020304" pitchFamily="18" charset="-34"/>
              </a:rPr>
              <a:t>	</a:t>
            </a:r>
            <a:r>
              <a:rPr lang="en-US" altLang="th-TH" b="1">
                <a:latin typeface="Cordia New" panose="020B0304020202020204" pitchFamily="34" charset="-34"/>
              </a:rPr>
              <a:t>           n</a:t>
            </a:r>
            <a:r>
              <a:rPr lang="en-US" altLang="th-TH" b="1" baseline="-25000">
                <a:latin typeface="Cordia New" panose="020B0304020202020204" pitchFamily="34" charset="-34"/>
              </a:rPr>
              <a:t>j   	</a:t>
            </a:r>
            <a:r>
              <a:rPr lang="en-US" altLang="th-TH" sz="4000" b="1" baseline="-25000">
                <a:latin typeface="Cordia New" panose="020B0304020202020204" pitchFamily="34" charset="-34"/>
              </a:rPr>
              <a:t>Instead, the number of samples in each group</a:t>
            </a:r>
            <a:endParaRPr lang="en-US" altLang="th-TH" sz="4000" b="1">
              <a:latin typeface="Cordia New" panose="020B0304020202020204" pitchFamily="34" charset="-34"/>
            </a:endParaRPr>
          </a:p>
          <a:p>
            <a:pPr eaLnBrk="1" hangingPunct="1"/>
            <a:r>
              <a:rPr lang="en-US" altLang="th-TH" b="1">
                <a:latin typeface="Cordia New" panose="020B0304020202020204" pitchFamily="34" charset="-34"/>
              </a:rPr>
              <a:t>		k	Instead of the number of groups</a:t>
            </a:r>
          </a:p>
          <a:p>
            <a:pPr eaLnBrk="1" hangingPunct="1"/>
            <a:r>
              <a:rPr lang="en-US" altLang="th-TH" b="1">
                <a:latin typeface="Cordia New" panose="020B0304020202020204" pitchFamily="34" charset="-34"/>
              </a:rPr>
              <a:t>		N	Instead, the total number of samples</a:t>
            </a:r>
          </a:p>
          <a:p>
            <a:pPr lvl="3" eaLnBrk="1" hangingPunct="1"/>
            <a:r>
              <a:rPr lang="en-US" altLang="th-TH" b="1">
                <a:latin typeface="Cordia New" panose="020B0304020202020204" pitchFamily="34" charset="-34"/>
              </a:rPr>
              <a:t>      T	Instead, the sum of all scores</a:t>
            </a:r>
          </a:p>
          <a:p>
            <a:pPr eaLnBrk="1" hangingPunct="1">
              <a:spcBef>
                <a:spcPct val="50000"/>
              </a:spcBef>
            </a:pPr>
            <a:endParaRPr lang="th-TH" altLang="th-TH">
              <a:latin typeface="Angsana New" panose="02020603050405020304"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146"/>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6148"/>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6147"/>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6149"/>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utoUpdateAnimBg="0"/>
      <p:bldP spid="6148" grpId="0" autoUpdateAnimBg="0"/>
      <p:bldP spid="6150"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a:extLst>
              <a:ext uri="{FF2B5EF4-FFF2-40B4-BE49-F238E27FC236}">
                <a16:creationId xmlns:a16="http://schemas.microsoft.com/office/drawing/2014/main" id="{A14FCA3A-3D2C-35D5-A2D4-4DC02F58DC6E}"/>
              </a:ext>
            </a:extLst>
          </p:cNvPr>
          <p:cNvSpPr txBox="1">
            <a:spLocks noChangeArrowheads="1"/>
          </p:cNvSpPr>
          <p:nvPr/>
        </p:nvSpPr>
        <p:spPr bwMode="auto">
          <a:xfrm>
            <a:off x="2133600" y="457200"/>
            <a:ext cx="8229600" cy="243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2.Find the sum of squared deviations between groups. (SS</a:t>
            </a:r>
            <a:r>
              <a:rPr lang="en-US" altLang="th-TH" b="1" baseline="-25000">
                <a:latin typeface="Cordia New" panose="020B0304020202020204" pitchFamily="34" charset="-34"/>
              </a:rPr>
              <a:t>b</a:t>
            </a:r>
            <a:r>
              <a:rPr lang="en-US" altLang="th-TH" b="1">
                <a:latin typeface="Cordia New" panose="020B0304020202020204" pitchFamily="34" charset="-34"/>
              </a:rPr>
              <a:t>)</a:t>
            </a:r>
          </a:p>
          <a:p>
            <a:pPr algn="ctr" eaLnBrk="1" hangingPunct="1"/>
            <a:endParaRPr lang="en-US" altLang="th-TH" b="1">
              <a:latin typeface="Angsana New" panose="02020603050405020304" pitchFamily="18" charset="-34"/>
            </a:endParaRPr>
          </a:p>
          <a:p>
            <a:pPr eaLnBrk="1" hangingPunct="1"/>
            <a:endParaRPr lang="en-US" altLang="th-TH" b="1">
              <a:latin typeface="Cordia New" panose="020B0304020202020204" pitchFamily="34" charset="-34"/>
            </a:endParaRPr>
          </a:p>
          <a:p>
            <a:pPr eaLnBrk="1" hangingPunct="1"/>
            <a:r>
              <a:rPr lang="en-US" altLang="th-TH" b="1">
                <a:latin typeface="Cordia New" panose="020B0304020202020204" pitchFamily="34" charset="-34"/>
              </a:rPr>
              <a:t>When   T</a:t>
            </a:r>
            <a:r>
              <a:rPr lang="en-US" altLang="th-TH" b="1" baseline="-25000">
                <a:latin typeface="Cordia New" panose="020B0304020202020204" pitchFamily="34" charset="-34"/>
              </a:rPr>
              <a:t> j   </a:t>
            </a:r>
            <a:r>
              <a:rPr lang="en-US" altLang="th-TH" sz="4000" b="1" baseline="-25000">
                <a:latin typeface="Cordia New" panose="020B0304020202020204" pitchFamily="34" charset="-34"/>
              </a:rPr>
              <a:t>Instead, it represents the sum of the n scores in each group.</a:t>
            </a:r>
            <a:endParaRPr lang="en-US" altLang="th-TH" sz="4000" b="1">
              <a:latin typeface="Cordia New" panose="020B0304020202020204" pitchFamily="34" charset="-34"/>
            </a:endParaRPr>
          </a:p>
          <a:p>
            <a:pPr eaLnBrk="1" hangingPunct="1"/>
            <a:r>
              <a:rPr lang="en-US" altLang="th-TH" b="1">
                <a:latin typeface="Cordia New" panose="020B0304020202020204" pitchFamily="34" charset="-34"/>
              </a:rPr>
              <a:t>	 n </a:t>
            </a:r>
            <a:r>
              <a:rPr lang="en-US" altLang="th-TH" sz="1800" b="1">
                <a:latin typeface="Cordia New" panose="020B0304020202020204" pitchFamily="34" charset="-34"/>
              </a:rPr>
              <a:t>j</a:t>
            </a:r>
            <a:r>
              <a:rPr lang="en-US" altLang="th-TH" b="1">
                <a:latin typeface="Cordia New" panose="020B0304020202020204" pitchFamily="34" charset="-34"/>
              </a:rPr>
              <a:t>    Instead, the number of points in group j	</a:t>
            </a:r>
            <a:endParaRPr lang="th-TH" altLang="th-TH">
              <a:latin typeface="Angsana New" panose="02020603050405020304" pitchFamily="18" charset="-34"/>
            </a:endParaRPr>
          </a:p>
        </p:txBody>
      </p:sp>
      <p:graphicFrame>
        <p:nvGraphicFramePr>
          <p:cNvPr id="7171" name="Object 3">
            <a:extLst>
              <a:ext uri="{FF2B5EF4-FFF2-40B4-BE49-F238E27FC236}">
                <a16:creationId xmlns:a16="http://schemas.microsoft.com/office/drawing/2014/main" id="{C22C61AA-62F9-08B7-65E8-BD8F47D69E25}"/>
              </a:ext>
            </a:extLst>
          </p:cNvPr>
          <p:cNvGraphicFramePr>
            <a:graphicFrameLocks noChangeAspect="1"/>
          </p:cNvGraphicFramePr>
          <p:nvPr/>
        </p:nvGraphicFramePr>
        <p:xfrm>
          <a:off x="4562475" y="887413"/>
          <a:ext cx="2514600" cy="990600"/>
        </p:xfrm>
        <a:graphic>
          <a:graphicData uri="http://schemas.openxmlformats.org/presentationml/2006/ole">
            <mc:AlternateContent xmlns:mc="http://schemas.openxmlformats.org/markup-compatibility/2006">
              <mc:Choice xmlns:v="urn:schemas-microsoft-com:vml" Requires="v">
                <p:oleObj name="Equation" r:id="rId2" imgW="1104900" imgH="482600" progId="Equation.3">
                  <p:embed/>
                </p:oleObj>
              </mc:Choice>
              <mc:Fallback>
                <p:oleObj name="Equation" r:id="rId2" imgW="1104900" imgH="482600" progId="Equation.3">
                  <p:embed/>
                  <p:pic>
                    <p:nvPicPr>
                      <p:cNvPr id="7171" name="Object 3">
                        <a:extLst>
                          <a:ext uri="{FF2B5EF4-FFF2-40B4-BE49-F238E27FC236}">
                            <a16:creationId xmlns:a16="http://schemas.microsoft.com/office/drawing/2014/main" id="{C22C61AA-62F9-08B7-65E8-BD8F47D69E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2475" y="887413"/>
                        <a:ext cx="2514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2" name="Text Box 4">
            <a:extLst>
              <a:ext uri="{FF2B5EF4-FFF2-40B4-BE49-F238E27FC236}">
                <a16:creationId xmlns:a16="http://schemas.microsoft.com/office/drawing/2014/main" id="{0405F639-1993-084C-AB61-012C944A6B3D}"/>
              </a:ext>
            </a:extLst>
          </p:cNvPr>
          <p:cNvSpPr txBox="1">
            <a:spLocks noChangeArrowheads="1"/>
          </p:cNvSpPr>
          <p:nvPr/>
        </p:nvSpPr>
        <p:spPr bwMode="auto">
          <a:xfrm>
            <a:off x="2057400" y="3124201"/>
            <a:ext cx="86106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3 Find the sum of squared deviations within groups. (sum of squares within group : SS</a:t>
            </a:r>
            <a:r>
              <a:rPr lang="en-US" altLang="th-TH" b="1" baseline="-25000">
                <a:latin typeface="Cordia New" panose="020B0304020202020204" pitchFamily="34" charset="-34"/>
              </a:rPr>
              <a:t>W</a:t>
            </a:r>
            <a:r>
              <a:rPr lang="en-US" altLang="th-TH" b="1">
                <a:latin typeface="Cordia New" panose="020B0304020202020204" pitchFamily="34" charset="-34"/>
              </a:rPr>
              <a:t>)</a:t>
            </a:r>
          </a:p>
          <a:p>
            <a:pPr algn="ctr" eaLnBrk="1" hangingPunct="1"/>
            <a:endParaRPr lang="en-US" altLang="th-TH" b="1">
              <a:latin typeface="Angsana New" panose="02020603050405020304" pitchFamily="18" charset="-34"/>
            </a:endParaRPr>
          </a:p>
          <a:p>
            <a:pPr eaLnBrk="1" hangingPunct="1"/>
            <a:r>
              <a:rPr lang="en-US" altLang="th-TH" b="1">
                <a:latin typeface="Angsana New" panose="02020603050405020304" pitchFamily="18" charset="-34"/>
              </a:rPr>
              <a:t>		</a:t>
            </a:r>
          </a:p>
          <a:p>
            <a:pPr algn="ctr" eaLnBrk="1" hangingPunct="1"/>
            <a:r>
              <a:rPr lang="en-US" altLang="th-TH" b="1">
                <a:latin typeface="Angsana New" panose="02020603050405020304" pitchFamily="18" charset="-34"/>
              </a:rPr>
              <a:t>	</a:t>
            </a:r>
          </a:p>
          <a:p>
            <a:pPr algn="ctr" eaLnBrk="1" hangingPunct="1"/>
            <a:r>
              <a:rPr lang="en-US" altLang="th-TH" b="1">
                <a:latin typeface="Cordia New" panose="020B0304020202020204" pitchFamily="34" charset="-34"/>
              </a:rPr>
              <a:t>If you consider the value     SS</a:t>
            </a:r>
            <a:r>
              <a:rPr lang="en-US" altLang="th-TH" b="1" baseline="-25000">
                <a:latin typeface="Cordia New" panose="020B0304020202020204" pitchFamily="34" charset="-34"/>
              </a:rPr>
              <a:t>t</a:t>
            </a:r>
            <a:r>
              <a:rPr lang="en-US" altLang="th-TH" b="1">
                <a:latin typeface="Cordia New" panose="020B0304020202020204" pitchFamily="34" charset="-34"/>
              </a:rPr>
              <a:t> From all sources, it can be seen that</a:t>
            </a:r>
          </a:p>
          <a:p>
            <a:pPr algn="ctr" eaLnBrk="1" hangingPunct="1"/>
            <a:r>
              <a:rPr lang="en-US" altLang="th-TH" b="1">
                <a:latin typeface="Cordia New" panose="020B0304020202020204" pitchFamily="34" charset="-34"/>
              </a:rPr>
              <a:t>SS</a:t>
            </a:r>
            <a:r>
              <a:rPr lang="en-US" altLang="th-TH" b="1" baseline="-25000">
                <a:latin typeface="Cordia New" panose="020B0304020202020204" pitchFamily="34" charset="-34"/>
              </a:rPr>
              <a:t>t</a:t>
            </a:r>
            <a:r>
              <a:rPr lang="en-US" altLang="th-TH" b="1">
                <a:latin typeface="Cordia New" panose="020B0304020202020204" pitchFamily="34" charset="-34"/>
              </a:rPr>
              <a:t> = SS</a:t>
            </a:r>
            <a:r>
              <a:rPr lang="en-US" altLang="th-TH" b="1" baseline="-25000">
                <a:latin typeface="Cordia New" panose="020B0304020202020204" pitchFamily="34" charset="-34"/>
              </a:rPr>
              <a:t>b</a:t>
            </a:r>
            <a:r>
              <a:rPr lang="en-US" altLang="th-TH" b="1">
                <a:latin typeface="Cordia New" panose="020B0304020202020204" pitchFamily="34" charset="-34"/>
              </a:rPr>
              <a:t> + SS</a:t>
            </a:r>
            <a:r>
              <a:rPr lang="en-US" altLang="th-TH" b="1" baseline="-25000">
                <a:latin typeface="Cordia New" panose="020B0304020202020204" pitchFamily="34" charset="-34"/>
              </a:rPr>
              <a:t>W</a:t>
            </a:r>
            <a:r>
              <a:rPr lang="en-US" altLang="th-TH" b="1">
                <a:latin typeface="Cordia New" panose="020B0304020202020204" pitchFamily="34" charset="-34"/>
              </a:rPr>
              <a:t> </a:t>
            </a:r>
          </a:p>
        </p:txBody>
      </p:sp>
      <p:graphicFrame>
        <p:nvGraphicFramePr>
          <p:cNvPr id="7173" name="Object 5">
            <a:extLst>
              <a:ext uri="{FF2B5EF4-FFF2-40B4-BE49-F238E27FC236}">
                <a16:creationId xmlns:a16="http://schemas.microsoft.com/office/drawing/2014/main" id="{064EA73D-E8EE-1080-3FE0-04C354B7B357}"/>
              </a:ext>
            </a:extLst>
          </p:cNvPr>
          <p:cNvGraphicFramePr>
            <a:graphicFrameLocks noChangeAspect="1"/>
          </p:cNvGraphicFramePr>
          <p:nvPr/>
        </p:nvGraphicFramePr>
        <p:xfrm>
          <a:off x="4572000" y="4038600"/>
          <a:ext cx="2895600" cy="1066800"/>
        </p:xfrm>
        <a:graphic>
          <a:graphicData uri="http://schemas.openxmlformats.org/presentationml/2006/ole">
            <mc:AlternateContent xmlns:mc="http://schemas.openxmlformats.org/markup-compatibility/2006">
              <mc:Choice xmlns:v="urn:schemas-microsoft-com:vml" Requires="v">
                <p:oleObj name="Equation" r:id="rId4" imgW="1485900" imgH="482600" progId="Equation.3">
                  <p:embed/>
                </p:oleObj>
              </mc:Choice>
              <mc:Fallback>
                <p:oleObj name="Equation" r:id="rId4" imgW="1485900" imgH="482600" progId="Equation.3">
                  <p:embed/>
                  <p:pic>
                    <p:nvPicPr>
                      <p:cNvPr id="7173" name="Object 5">
                        <a:extLst>
                          <a:ext uri="{FF2B5EF4-FFF2-40B4-BE49-F238E27FC236}">
                            <a16:creationId xmlns:a16="http://schemas.microsoft.com/office/drawing/2014/main" id="{064EA73D-E8EE-1080-3FE0-04C354B7B3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4038600"/>
                        <a:ext cx="28956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70"/>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7171"/>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7172"/>
                                        </p:tgtEl>
                                        <p:attrNameLst>
                                          <p:attrName>style.visibility</p:attrName>
                                        </p:attrNameLst>
                                      </p:cBhvr>
                                      <p:to>
                                        <p:strVal val="visible"/>
                                      </p:to>
                                    </p:set>
                                  </p:childTnLst>
                                </p:cTn>
                              </p:par>
                            </p:childTnLst>
                          </p:cTn>
                        </p:par>
                        <p:par>
                          <p:cTn id="14" fill="hold" nodeType="afterGroup">
                            <p:stCondLst>
                              <p:cond delay="500"/>
                            </p:stCondLst>
                            <p:childTnLst>
                              <p:par>
                                <p:cTn id="15" presetID="1" presetClass="entr" presetSubtype="0" fill="hold" nodeType="afterEffect">
                                  <p:stCondLst>
                                    <p:cond delay="0"/>
                                  </p:stCondLst>
                                  <p:childTnLst>
                                    <p:set>
                                      <p:cBhvr>
                                        <p:cTn id="16" dur="1" fill="hold">
                                          <p:stCondLst>
                                            <p:cond delay="499"/>
                                          </p:stCondLst>
                                        </p:cTn>
                                        <p:tgtEl>
                                          <p:spTgt spid="71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utoUpdateAnimBg="0"/>
      <p:bldP spid="7172"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a:extLst>
              <a:ext uri="{FF2B5EF4-FFF2-40B4-BE49-F238E27FC236}">
                <a16:creationId xmlns:a16="http://schemas.microsoft.com/office/drawing/2014/main" id="{994A76C2-EEC4-D646-898C-AA95C0307625}"/>
              </a:ext>
            </a:extLst>
          </p:cNvPr>
          <p:cNvSpPr txBox="1">
            <a:spLocks noChangeArrowheads="1"/>
          </p:cNvSpPr>
          <p:nvPr/>
        </p:nvSpPr>
        <p:spPr bwMode="auto">
          <a:xfrm>
            <a:off x="1524000" y="76201"/>
            <a:ext cx="903605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	4. Find the degree of freedom </a:t>
            </a:r>
          </a:p>
          <a:p>
            <a:pPr eaLnBrk="1" hangingPunct="1"/>
            <a:r>
              <a:rPr lang="en-US" altLang="th-TH" b="1">
                <a:latin typeface="Cordia New" panose="020B0304020202020204" pitchFamily="34" charset="-34"/>
              </a:rPr>
              <a:t>			df</a:t>
            </a:r>
            <a:r>
              <a:rPr lang="en-US" altLang="th-TH" b="1" baseline="-25000">
                <a:latin typeface="Cordia New" panose="020B0304020202020204" pitchFamily="34" charset="-34"/>
              </a:rPr>
              <a:t>t</a:t>
            </a:r>
            <a:r>
              <a:rPr lang="en-US" altLang="th-TH" b="1">
                <a:latin typeface="Cordia New" panose="020B0304020202020204" pitchFamily="34" charset="-34"/>
              </a:rPr>
              <a:t>    =   N – 1</a:t>
            </a:r>
          </a:p>
          <a:p>
            <a:pPr eaLnBrk="1" hangingPunct="1"/>
            <a:r>
              <a:rPr lang="en-US" altLang="th-TH" b="1">
                <a:latin typeface="Cordia New" panose="020B0304020202020204" pitchFamily="34" charset="-34"/>
              </a:rPr>
              <a:t>			df</a:t>
            </a:r>
            <a:r>
              <a:rPr lang="en-US" altLang="th-TH" b="1" baseline="-25000">
                <a:latin typeface="Cordia New" panose="020B0304020202020204" pitchFamily="34" charset="-34"/>
              </a:rPr>
              <a:t>b</a:t>
            </a:r>
            <a:r>
              <a:rPr lang="en-US" altLang="th-TH" b="1">
                <a:latin typeface="Cordia New" panose="020B0304020202020204" pitchFamily="34" charset="-34"/>
              </a:rPr>
              <a:t>   =   k – 1</a:t>
            </a:r>
          </a:p>
          <a:p>
            <a:pPr eaLnBrk="1" hangingPunct="1"/>
            <a:r>
              <a:rPr lang="en-US" altLang="th-TH" b="1">
                <a:latin typeface="Cordia New" panose="020B0304020202020204" pitchFamily="34" charset="-34"/>
              </a:rPr>
              <a:t>			df</a:t>
            </a:r>
            <a:r>
              <a:rPr lang="en-US" altLang="th-TH" b="1" baseline="-25000">
                <a:latin typeface="Cordia New" panose="020B0304020202020204" pitchFamily="34" charset="-34"/>
              </a:rPr>
              <a:t>w</a:t>
            </a:r>
            <a:r>
              <a:rPr lang="en-US" altLang="th-TH" b="1">
                <a:latin typeface="Cordia New" panose="020B0304020202020204" pitchFamily="34" charset="-34"/>
              </a:rPr>
              <a:t>   =   N – k</a:t>
            </a:r>
          </a:p>
          <a:p>
            <a:pPr lvl="2" eaLnBrk="1" hangingPunct="1"/>
            <a:r>
              <a:rPr lang="en-US" altLang="th-TH" b="1">
                <a:latin typeface="Cordia New" panose="020B0304020202020204" pitchFamily="34" charset="-34"/>
              </a:rPr>
              <a:t>Which df</a:t>
            </a:r>
            <a:r>
              <a:rPr lang="en-US" altLang="th-TH" b="1" baseline="-25000">
                <a:latin typeface="Cordia New" panose="020B0304020202020204" pitchFamily="34" charset="-34"/>
              </a:rPr>
              <a:t>t</a:t>
            </a:r>
            <a:r>
              <a:rPr lang="en-US" altLang="th-TH" b="1">
                <a:latin typeface="Cordia New" panose="020B0304020202020204" pitchFamily="34" charset="-34"/>
              </a:rPr>
              <a:t>   = df</a:t>
            </a:r>
            <a:r>
              <a:rPr lang="en-US" altLang="th-TH" b="1" baseline="-25000">
                <a:latin typeface="Cordia New" panose="020B0304020202020204" pitchFamily="34" charset="-34"/>
              </a:rPr>
              <a:t>b</a:t>
            </a:r>
            <a:r>
              <a:rPr lang="en-US" altLang="th-TH" b="1">
                <a:latin typeface="Cordia New" panose="020B0304020202020204" pitchFamily="34" charset="-34"/>
              </a:rPr>
              <a:t> - df</a:t>
            </a:r>
            <a:r>
              <a:rPr lang="en-US" altLang="th-TH" b="1" baseline="-25000">
                <a:latin typeface="Cordia New" panose="020B0304020202020204" pitchFamily="34" charset="-34"/>
              </a:rPr>
              <a:t>w  </a:t>
            </a:r>
            <a:r>
              <a:rPr lang="en-US" altLang="th-TH" b="1">
                <a:latin typeface="Cordia New" panose="020B0304020202020204" pitchFamily="34" charset="-34"/>
              </a:rPr>
              <a:t>   when  N Instead of the total number of points</a:t>
            </a:r>
          </a:p>
          <a:p>
            <a:pPr lvl="2" eaLnBrk="1" hangingPunct="1"/>
            <a:r>
              <a:rPr lang="en-US" altLang="th-TH" b="1">
                <a:latin typeface="Cordia New" panose="020B0304020202020204" pitchFamily="34" charset="-34"/>
              </a:rPr>
              <a:t>		                 k  Instead of the number of groups</a:t>
            </a:r>
          </a:p>
          <a:p>
            <a:pPr eaLnBrk="1" hangingPunct="1">
              <a:spcBef>
                <a:spcPct val="50000"/>
              </a:spcBef>
            </a:pPr>
            <a:endParaRPr lang="th-TH" altLang="th-TH">
              <a:latin typeface="Angsana New" panose="02020603050405020304" pitchFamily="18" charset="-34"/>
            </a:endParaRPr>
          </a:p>
        </p:txBody>
      </p:sp>
      <p:sp>
        <p:nvSpPr>
          <p:cNvPr id="8195" name="Text Box 3">
            <a:extLst>
              <a:ext uri="{FF2B5EF4-FFF2-40B4-BE49-F238E27FC236}">
                <a16:creationId xmlns:a16="http://schemas.microsoft.com/office/drawing/2014/main" id="{D74DBEBF-F404-E9AE-A0A5-9E2E045A8ACD}"/>
              </a:ext>
            </a:extLst>
          </p:cNvPr>
          <p:cNvSpPr txBox="1">
            <a:spLocks noChangeArrowheads="1"/>
          </p:cNvSpPr>
          <p:nvPr/>
        </p:nvSpPr>
        <p:spPr bwMode="auto">
          <a:xfrm>
            <a:off x="2133600" y="2819400"/>
            <a:ext cx="8153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Find the variance or mean of the sum of squared deviations (MS) between groups (MSb) and within groups (MSw) by</a:t>
            </a:r>
            <a:endParaRPr lang="th-TH" altLang="th-TH">
              <a:latin typeface="Angsana New" panose="02020603050405020304" pitchFamily="18" charset="-34"/>
            </a:endParaRPr>
          </a:p>
        </p:txBody>
      </p:sp>
      <p:graphicFrame>
        <p:nvGraphicFramePr>
          <p:cNvPr id="8196" name="Object 4">
            <a:extLst>
              <a:ext uri="{FF2B5EF4-FFF2-40B4-BE49-F238E27FC236}">
                <a16:creationId xmlns:a16="http://schemas.microsoft.com/office/drawing/2014/main" id="{C4B3252A-3023-06A7-78F3-1F10276F10A6}"/>
              </a:ext>
            </a:extLst>
          </p:cNvPr>
          <p:cNvGraphicFramePr>
            <a:graphicFrameLocks noChangeAspect="1"/>
          </p:cNvGraphicFramePr>
          <p:nvPr/>
        </p:nvGraphicFramePr>
        <p:xfrm>
          <a:off x="5334000" y="3733800"/>
          <a:ext cx="1295400" cy="762000"/>
        </p:xfrm>
        <a:graphic>
          <a:graphicData uri="http://schemas.openxmlformats.org/presentationml/2006/ole">
            <mc:AlternateContent xmlns:mc="http://schemas.openxmlformats.org/markup-compatibility/2006">
              <mc:Choice xmlns:v="urn:schemas-microsoft-com:vml" Requires="v">
                <p:oleObj name="Equation" r:id="rId2" imgW="723586" imgH="431613" progId="Equation.3">
                  <p:embed/>
                </p:oleObj>
              </mc:Choice>
              <mc:Fallback>
                <p:oleObj name="Equation" r:id="rId2" imgW="723586" imgH="431613" progId="Equation.3">
                  <p:embed/>
                  <p:pic>
                    <p:nvPicPr>
                      <p:cNvPr id="8196" name="Object 4">
                        <a:extLst>
                          <a:ext uri="{FF2B5EF4-FFF2-40B4-BE49-F238E27FC236}">
                            <a16:creationId xmlns:a16="http://schemas.microsoft.com/office/drawing/2014/main" id="{C4B3252A-3023-06A7-78F3-1F10276F10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3733800"/>
                        <a:ext cx="1295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a:extLst>
              <a:ext uri="{FF2B5EF4-FFF2-40B4-BE49-F238E27FC236}">
                <a16:creationId xmlns:a16="http://schemas.microsoft.com/office/drawing/2014/main" id="{8AFCA787-B2C5-5FC6-6479-74C25040D73B}"/>
              </a:ext>
            </a:extLst>
          </p:cNvPr>
          <p:cNvGraphicFramePr>
            <a:graphicFrameLocks noChangeAspect="1"/>
          </p:cNvGraphicFramePr>
          <p:nvPr/>
        </p:nvGraphicFramePr>
        <p:xfrm>
          <a:off x="5334000" y="4572000"/>
          <a:ext cx="1371600" cy="838200"/>
        </p:xfrm>
        <a:graphic>
          <a:graphicData uri="http://schemas.openxmlformats.org/presentationml/2006/ole">
            <mc:AlternateContent xmlns:mc="http://schemas.openxmlformats.org/markup-compatibility/2006">
              <mc:Choice xmlns:v="urn:schemas-microsoft-com:vml" Requires="v">
                <p:oleObj name="Equation" r:id="rId4" imgW="774364" imgH="431613" progId="Equation.3">
                  <p:embed/>
                </p:oleObj>
              </mc:Choice>
              <mc:Fallback>
                <p:oleObj name="Equation" r:id="rId4" imgW="774364" imgH="431613" progId="Equation.3">
                  <p:embed/>
                  <p:pic>
                    <p:nvPicPr>
                      <p:cNvPr id="8197" name="Object 5">
                        <a:extLst>
                          <a:ext uri="{FF2B5EF4-FFF2-40B4-BE49-F238E27FC236}">
                            <a16:creationId xmlns:a16="http://schemas.microsoft.com/office/drawing/2014/main" id="{8AFCA787-B2C5-5FC6-6479-74C25040D73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0" y="457200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198" name="Text Box 6">
            <a:extLst>
              <a:ext uri="{FF2B5EF4-FFF2-40B4-BE49-F238E27FC236}">
                <a16:creationId xmlns:a16="http://schemas.microsoft.com/office/drawing/2014/main" id="{2ACD2DC6-AC1F-666F-E53A-A0851B03025B}"/>
              </a:ext>
            </a:extLst>
          </p:cNvPr>
          <p:cNvSpPr txBox="1">
            <a:spLocks noChangeArrowheads="1"/>
          </p:cNvSpPr>
          <p:nvPr/>
        </p:nvSpPr>
        <p:spPr bwMode="auto">
          <a:xfrm>
            <a:off x="2133600" y="5562601"/>
            <a:ext cx="8153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6. Find the value of F by</a:t>
            </a:r>
            <a:endParaRPr lang="th-TH" altLang="th-TH">
              <a:latin typeface="Cordia New" panose="020B0304020202020204" pitchFamily="34" charset="-34"/>
            </a:endParaRPr>
          </a:p>
        </p:txBody>
      </p:sp>
      <p:graphicFrame>
        <p:nvGraphicFramePr>
          <p:cNvPr id="8199" name="Object 7">
            <a:extLst>
              <a:ext uri="{FF2B5EF4-FFF2-40B4-BE49-F238E27FC236}">
                <a16:creationId xmlns:a16="http://schemas.microsoft.com/office/drawing/2014/main" id="{7FCDB909-C7CA-C6FD-BA1D-2828A4682752}"/>
              </a:ext>
            </a:extLst>
          </p:cNvPr>
          <p:cNvGraphicFramePr>
            <a:graphicFrameLocks noChangeAspect="1"/>
          </p:cNvGraphicFramePr>
          <p:nvPr/>
        </p:nvGraphicFramePr>
        <p:xfrm>
          <a:off x="5562600" y="5486400"/>
          <a:ext cx="1295400" cy="762000"/>
        </p:xfrm>
        <a:graphic>
          <a:graphicData uri="http://schemas.openxmlformats.org/presentationml/2006/ole">
            <mc:AlternateContent xmlns:mc="http://schemas.openxmlformats.org/markup-compatibility/2006">
              <mc:Choice xmlns:v="urn:schemas-microsoft-com:vml" Requires="v">
                <p:oleObj name="Equation" r:id="rId6" imgW="609336" imgH="431613" progId="Equation.3">
                  <p:embed/>
                </p:oleObj>
              </mc:Choice>
              <mc:Fallback>
                <p:oleObj name="Equation" r:id="rId6" imgW="609336" imgH="431613" progId="Equation.3">
                  <p:embed/>
                  <p:pic>
                    <p:nvPicPr>
                      <p:cNvPr id="8199" name="Object 7">
                        <a:extLst>
                          <a:ext uri="{FF2B5EF4-FFF2-40B4-BE49-F238E27FC236}">
                            <a16:creationId xmlns:a16="http://schemas.microsoft.com/office/drawing/2014/main" id="{7FCDB909-C7CA-C6FD-BA1D-2828A468275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62600" y="5486400"/>
                        <a:ext cx="1295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19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195"/>
                                        </p:tgtEl>
                                        <p:attrNameLst>
                                          <p:attrName>style.visibility</p:attrName>
                                        </p:attrNameLst>
                                      </p:cBhvr>
                                      <p:to>
                                        <p:strVal val="visible"/>
                                      </p:to>
                                    </p:set>
                                  </p:childTnLst>
                                </p:cTn>
                              </p:par>
                            </p:childTnLst>
                          </p:cTn>
                        </p:par>
                        <p:par>
                          <p:cTn id="11" fill="hold" nodeType="afterGroup">
                            <p:stCondLst>
                              <p:cond delay="500"/>
                            </p:stCondLst>
                            <p:childTnLst>
                              <p:par>
                                <p:cTn id="12" presetID="1" presetClass="entr" presetSubtype="0" fill="hold" nodeType="afterEffect">
                                  <p:stCondLst>
                                    <p:cond delay="0"/>
                                  </p:stCondLst>
                                  <p:childTnLst>
                                    <p:set>
                                      <p:cBhvr>
                                        <p:cTn id="13" dur="1" fill="hold">
                                          <p:stCondLst>
                                            <p:cond delay="499"/>
                                          </p:stCondLst>
                                        </p:cTn>
                                        <p:tgtEl>
                                          <p:spTgt spid="8196"/>
                                        </p:tgtEl>
                                        <p:attrNameLst>
                                          <p:attrName>style.visibility</p:attrName>
                                        </p:attrNameLst>
                                      </p:cBhvr>
                                      <p:to>
                                        <p:strVal val="visible"/>
                                      </p:to>
                                    </p:set>
                                  </p:childTnLst>
                                </p:cTn>
                              </p:par>
                            </p:childTnLst>
                          </p:cTn>
                        </p:par>
                        <p:par>
                          <p:cTn id="14" fill="hold" nodeType="afterGroup">
                            <p:stCondLst>
                              <p:cond delay="1000"/>
                            </p:stCondLst>
                            <p:childTnLst>
                              <p:par>
                                <p:cTn id="15" presetID="1" presetClass="entr" presetSubtype="0" fill="hold" nodeType="afterEffect">
                                  <p:stCondLst>
                                    <p:cond delay="0"/>
                                  </p:stCondLst>
                                  <p:childTnLst>
                                    <p:set>
                                      <p:cBhvr>
                                        <p:cTn id="16" dur="1" fill="hold">
                                          <p:stCondLst>
                                            <p:cond delay="499"/>
                                          </p:stCondLst>
                                        </p:cTn>
                                        <p:tgtEl>
                                          <p:spTgt spid="8197"/>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8198"/>
                                        </p:tgtEl>
                                        <p:attrNameLst>
                                          <p:attrName>style.visibility</p:attrName>
                                        </p:attrNameLst>
                                      </p:cBhvr>
                                      <p:to>
                                        <p:strVal val="visible"/>
                                      </p:to>
                                    </p:set>
                                  </p:childTnLst>
                                </p:cTn>
                              </p:par>
                            </p:childTnLst>
                          </p:cTn>
                        </p:par>
                        <p:par>
                          <p:cTn id="21" fill="hold" nodeType="afterGroup">
                            <p:stCondLst>
                              <p:cond delay="500"/>
                            </p:stCondLst>
                            <p:childTnLst>
                              <p:par>
                                <p:cTn id="22" presetID="1" presetClass="entr" presetSubtype="0" fill="hold" nodeType="afterEffect">
                                  <p:stCondLst>
                                    <p:cond delay="0"/>
                                  </p:stCondLst>
                                  <p:childTnLst>
                                    <p:set>
                                      <p:cBhvr>
                                        <p:cTn id="23" dur="1" fill="hold">
                                          <p:stCondLst>
                                            <p:cond delay="499"/>
                                          </p:stCondLst>
                                        </p:cTn>
                                        <p:tgtEl>
                                          <p:spTgt spid="81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utoUpdateAnimBg="0"/>
      <p:bldP spid="8195" grpId="0" autoUpdateAnimBg="0"/>
      <p:bldP spid="8198"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3">
            <a:extLst>
              <a:ext uri="{FF2B5EF4-FFF2-40B4-BE49-F238E27FC236}">
                <a16:creationId xmlns:a16="http://schemas.microsoft.com/office/drawing/2014/main" id="{3EDF59E0-BE63-1B4D-4C81-64D1BFDCE8DC}"/>
              </a:ext>
            </a:extLst>
          </p:cNvPr>
          <p:cNvSpPr txBox="1">
            <a:spLocks noChangeArrowheads="1"/>
          </p:cNvSpPr>
          <p:nvPr/>
        </p:nvSpPr>
        <p:spPr bwMode="auto">
          <a:xfrm>
            <a:off x="1558925" y="1"/>
            <a:ext cx="10515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sz="3200">
                <a:latin typeface="Angsana New" panose="02020603050405020304" pitchFamily="18" charset="-34"/>
              </a:rPr>
              <a:t>From the above methods, the formula used in one-way analysis of variance </a:t>
            </a:r>
          </a:p>
          <a:p>
            <a:pPr eaLnBrk="1" hangingPunct="1">
              <a:spcBef>
                <a:spcPct val="50000"/>
              </a:spcBef>
            </a:pPr>
            <a:r>
              <a:rPr lang="en-US" altLang="th-TH" sz="3200">
                <a:latin typeface="Angsana New" panose="02020603050405020304" pitchFamily="18" charset="-34"/>
              </a:rPr>
              <a:t>can be summarized as follows</a:t>
            </a:r>
            <a:r>
              <a:rPr lang="en-US" altLang="th-TH">
                <a:latin typeface="Angsana New" panose="02020603050405020304" pitchFamily="18" charset="-34"/>
              </a:rPr>
              <a:t>:</a:t>
            </a:r>
            <a:endParaRPr lang="th-TH" altLang="th-TH">
              <a:latin typeface="Angsana New" panose="02020603050405020304" pitchFamily="18" charset="-34"/>
            </a:endParaRPr>
          </a:p>
        </p:txBody>
      </p:sp>
      <p:graphicFrame>
        <p:nvGraphicFramePr>
          <p:cNvPr id="9220" name="Object 4">
            <a:extLst>
              <a:ext uri="{FF2B5EF4-FFF2-40B4-BE49-F238E27FC236}">
                <a16:creationId xmlns:a16="http://schemas.microsoft.com/office/drawing/2014/main" id="{FC241481-F0E5-92ED-1364-14B036AFAF49}"/>
              </a:ext>
            </a:extLst>
          </p:cNvPr>
          <p:cNvGraphicFramePr>
            <a:graphicFrameLocks noChangeAspect="1"/>
          </p:cNvGraphicFramePr>
          <p:nvPr/>
        </p:nvGraphicFramePr>
        <p:xfrm>
          <a:off x="2066926" y="1487488"/>
          <a:ext cx="8380413" cy="4330700"/>
        </p:xfrm>
        <a:graphic>
          <a:graphicData uri="http://schemas.openxmlformats.org/presentationml/2006/ole">
            <mc:AlternateContent xmlns:mc="http://schemas.openxmlformats.org/markup-compatibility/2006">
              <mc:Choice xmlns:v="urn:schemas-microsoft-com:vml" Requires="v">
                <p:oleObj name="Document" r:id="rId2" imgW="5627434" imgH="2915494" progId="Word.Document.8">
                  <p:embed/>
                </p:oleObj>
              </mc:Choice>
              <mc:Fallback>
                <p:oleObj name="Document" r:id="rId2" imgW="5627434" imgH="2915494" progId="Word.Document.8">
                  <p:embed/>
                  <p:pic>
                    <p:nvPicPr>
                      <p:cNvPr id="9220" name="Object 4">
                        <a:extLst>
                          <a:ext uri="{FF2B5EF4-FFF2-40B4-BE49-F238E27FC236}">
                            <a16:creationId xmlns:a16="http://schemas.microsoft.com/office/drawing/2014/main" id="{FC241481-F0E5-92ED-1364-14B036AFAF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6926" y="1487488"/>
                        <a:ext cx="8380413" cy="433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219"/>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92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a:extLst>
              <a:ext uri="{FF2B5EF4-FFF2-40B4-BE49-F238E27FC236}">
                <a16:creationId xmlns:a16="http://schemas.microsoft.com/office/drawing/2014/main" id="{3D20E302-E4FB-C9D0-D4BC-EAFCF267FBE4}"/>
              </a:ext>
            </a:extLst>
          </p:cNvPr>
          <p:cNvSpPr txBox="1">
            <a:spLocks noChangeArrowheads="1"/>
          </p:cNvSpPr>
          <p:nvPr/>
        </p:nvSpPr>
        <p:spPr bwMode="auto">
          <a:xfrm>
            <a:off x="1866900" y="387351"/>
            <a:ext cx="10048292"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sz="3600" b="1" dirty="0">
                <a:latin typeface="Cordia New" panose="020B0304020202020204" pitchFamily="34" charset="-34"/>
              </a:rPr>
              <a:t>Example: Master's degree students conduct an experiment teaching students with 3 teaching methods: lecture, slides, and computer-assisted instruction. They randomly select 18 students with similar abilities. The academic achievement scores out of 10 are as follows: </a:t>
            </a:r>
          </a:p>
          <a:p>
            <a:pPr eaLnBrk="1" hangingPunct="1"/>
            <a:r>
              <a:rPr lang="en-US" altLang="th-TH" sz="3600" b="1" dirty="0">
                <a:latin typeface="Cordia New" panose="020B0304020202020204" pitchFamily="34" charset="-34"/>
              </a:rPr>
              <a:t>Group 1: lecture 2 3 1 3 2 5</a:t>
            </a:r>
          </a:p>
          <a:p>
            <a:pPr eaLnBrk="1" hangingPunct="1"/>
            <a:r>
              <a:rPr lang="en-US" altLang="th-TH" sz="3600" b="1" dirty="0">
                <a:latin typeface="Cordia New" panose="020B0304020202020204" pitchFamily="34" charset="-34"/>
              </a:rPr>
              <a:t>Group 2: slides 4 3 2 4 2</a:t>
            </a:r>
          </a:p>
          <a:p>
            <a:pPr eaLnBrk="1" hangingPunct="1"/>
            <a:r>
              <a:rPr lang="en-US" altLang="th-TH" sz="3600" b="1" dirty="0">
                <a:latin typeface="Cordia New" panose="020B0304020202020204" pitchFamily="34" charset="-34"/>
              </a:rPr>
              <a:t>Group 3: computer-assisted instruction 9 8 6 8 7 6 5</a:t>
            </a:r>
          </a:p>
          <a:p>
            <a:pPr eaLnBrk="1" hangingPunct="1"/>
            <a:r>
              <a:rPr lang="en-US" altLang="th-TH" sz="3600" b="1" dirty="0">
                <a:latin typeface="Cordia New" panose="020B0304020202020204" pitchFamily="34" charset="-34"/>
              </a:rPr>
              <a:t>Test whether the different teaching methods result in different academic achievements for students (     = .05).</a:t>
            </a:r>
            <a:endParaRPr lang="th-TH" altLang="th-TH" sz="3600" b="1" dirty="0">
              <a:latin typeface="Cordia New" panose="020B0304020202020204" pitchFamily="34" charset="-34"/>
            </a:endParaRPr>
          </a:p>
        </p:txBody>
      </p:sp>
      <p:graphicFrame>
        <p:nvGraphicFramePr>
          <p:cNvPr id="10243" name="Object 3">
            <a:extLst>
              <a:ext uri="{FF2B5EF4-FFF2-40B4-BE49-F238E27FC236}">
                <a16:creationId xmlns:a16="http://schemas.microsoft.com/office/drawing/2014/main" id="{8D403756-872C-E054-1F34-235AC5FC4763}"/>
              </a:ext>
            </a:extLst>
          </p:cNvPr>
          <p:cNvGraphicFramePr>
            <a:graphicFrameLocks noChangeAspect="1"/>
          </p:cNvGraphicFramePr>
          <p:nvPr>
            <p:extLst>
              <p:ext uri="{D42A27DB-BD31-4B8C-83A1-F6EECF244321}">
                <p14:modId xmlns:p14="http://schemas.microsoft.com/office/powerpoint/2010/main" val="3714350707"/>
              </p:ext>
            </p:extLst>
          </p:nvPr>
        </p:nvGraphicFramePr>
        <p:xfrm>
          <a:off x="5847184" y="4850202"/>
          <a:ext cx="1714500" cy="381000"/>
        </p:xfrm>
        <a:graphic>
          <a:graphicData uri="http://schemas.openxmlformats.org/presentationml/2006/ole">
            <mc:AlternateContent xmlns:mc="http://schemas.openxmlformats.org/markup-compatibility/2006">
              <mc:Choice xmlns:v="urn:schemas-microsoft-com:vml" Requires="v">
                <p:oleObj name="Document" r:id="rId2" imgW="5486400" imgH="233172" progId="Word.Document.8">
                  <p:embed/>
                </p:oleObj>
              </mc:Choice>
              <mc:Fallback>
                <p:oleObj name="Document" r:id="rId2" imgW="5486400" imgH="233172" progId="Word.Document.8">
                  <p:embed/>
                  <p:pic>
                    <p:nvPicPr>
                      <p:cNvPr id="10243" name="Object 3">
                        <a:extLst>
                          <a:ext uri="{FF2B5EF4-FFF2-40B4-BE49-F238E27FC236}">
                            <a16:creationId xmlns:a16="http://schemas.microsoft.com/office/drawing/2014/main" id="{8D403756-872C-E054-1F34-235AC5FC47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7184" y="4850202"/>
                        <a:ext cx="17145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2"/>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0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a:extLst>
              <a:ext uri="{FF2B5EF4-FFF2-40B4-BE49-F238E27FC236}">
                <a16:creationId xmlns:a16="http://schemas.microsoft.com/office/drawing/2014/main" id="{0164D5D0-6201-A49B-FA6E-781EB88EE4F2}"/>
              </a:ext>
            </a:extLst>
          </p:cNvPr>
          <p:cNvSpPr txBox="1">
            <a:spLocks noChangeArrowheads="1"/>
          </p:cNvSpPr>
          <p:nvPr/>
        </p:nvSpPr>
        <p:spPr bwMode="auto">
          <a:xfrm>
            <a:off x="914400" y="381000"/>
            <a:ext cx="8382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3" eaLnBrk="1" hangingPunct="1"/>
            <a:r>
              <a:rPr lang="en-US" altLang="th-TH" b="1" u="sng">
                <a:solidFill>
                  <a:srgbClr val="FF0000"/>
                </a:solidFill>
                <a:latin typeface="Cordia New" panose="020B0304020202020204" pitchFamily="34" charset="-34"/>
              </a:rPr>
              <a:t>Solution</a:t>
            </a:r>
            <a:r>
              <a:rPr lang="en-US" altLang="th-TH" b="1">
                <a:latin typeface="Cordia New" panose="020B0304020202020204" pitchFamily="34" charset="-34"/>
              </a:rPr>
              <a:t> 	1. Establish statistical hypotheses</a:t>
            </a:r>
          </a:p>
          <a:p>
            <a:pPr eaLnBrk="1" hangingPunct="1"/>
            <a:r>
              <a:rPr lang="en-US" altLang="th-TH" b="1">
                <a:latin typeface="Cordia New" panose="020B0304020202020204" pitchFamily="34" charset="-34"/>
              </a:rPr>
              <a:t>     			H</a:t>
            </a:r>
            <a:r>
              <a:rPr lang="en-US" altLang="th-TH" b="1" baseline="-25000">
                <a:latin typeface="Cordia New" panose="020B0304020202020204" pitchFamily="34" charset="-34"/>
              </a:rPr>
              <a:t>0    </a:t>
            </a:r>
            <a:r>
              <a:rPr lang="en-US" altLang="th-TH" b="1">
                <a:latin typeface="Cordia New" panose="020B0304020202020204" pitchFamily="34" charset="-34"/>
              </a:rPr>
              <a:t>: </a:t>
            </a:r>
            <a:endParaRPr lang="th-TH" altLang="th-TH" b="1">
              <a:latin typeface="Cordia New" panose="020B0304020202020204" pitchFamily="34" charset="-34"/>
            </a:endParaRPr>
          </a:p>
        </p:txBody>
      </p:sp>
      <p:sp>
        <p:nvSpPr>
          <p:cNvPr id="13315" name="Text Box 3">
            <a:extLst>
              <a:ext uri="{FF2B5EF4-FFF2-40B4-BE49-F238E27FC236}">
                <a16:creationId xmlns:a16="http://schemas.microsoft.com/office/drawing/2014/main" id="{39917E02-9A65-1C40-E47D-1861385A86FA}"/>
              </a:ext>
            </a:extLst>
          </p:cNvPr>
          <p:cNvSpPr txBox="1">
            <a:spLocks noChangeArrowheads="1"/>
          </p:cNvSpPr>
          <p:nvPr/>
        </p:nvSpPr>
        <p:spPr bwMode="auto">
          <a:xfrm>
            <a:off x="4343400" y="914401"/>
            <a:ext cx="2590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endParaRPr lang="th-TH" altLang="th-TH">
              <a:latin typeface="Angsana New" panose="02020603050405020304" pitchFamily="18" charset="-34"/>
            </a:endParaRPr>
          </a:p>
        </p:txBody>
      </p:sp>
      <p:graphicFrame>
        <p:nvGraphicFramePr>
          <p:cNvPr id="11268" name="Object 4">
            <a:extLst>
              <a:ext uri="{FF2B5EF4-FFF2-40B4-BE49-F238E27FC236}">
                <a16:creationId xmlns:a16="http://schemas.microsoft.com/office/drawing/2014/main" id="{AE0E494A-688F-8F82-8532-AF48E2009438}"/>
              </a:ext>
            </a:extLst>
          </p:cNvPr>
          <p:cNvGraphicFramePr>
            <a:graphicFrameLocks noChangeAspect="1"/>
          </p:cNvGraphicFramePr>
          <p:nvPr/>
        </p:nvGraphicFramePr>
        <p:xfrm>
          <a:off x="3124200" y="831850"/>
          <a:ext cx="9753600" cy="533400"/>
        </p:xfrm>
        <a:graphic>
          <a:graphicData uri="http://schemas.openxmlformats.org/presentationml/2006/ole">
            <mc:AlternateContent xmlns:mc="http://schemas.openxmlformats.org/markup-compatibility/2006">
              <mc:Choice xmlns:v="urn:schemas-microsoft-com:vml" Requires="v">
                <p:oleObj name="Document" r:id="rId2" imgW="5486400" imgH="303276" progId="Word.Document.8">
                  <p:embed/>
                </p:oleObj>
              </mc:Choice>
              <mc:Fallback>
                <p:oleObj name="Document" r:id="rId2" imgW="5486400" imgH="303276" progId="Word.Document.8">
                  <p:embed/>
                  <p:pic>
                    <p:nvPicPr>
                      <p:cNvPr id="11268" name="Object 4">
                        <a:extLst>
                          <a:ext uri="{FF2B5EF4-FFF2-40B4-BE49-F238E27FC236}">
                            <a16:creationId xmlns:a16="http://schemas.microsoft.com/office/drawing/2014/main" id="{AE0E494A-688F-8F82-8532-AF48E20094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831850"/>
                        <a:ext cx="9753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69" name="Text Box 5">
            <a:extLst>
              <a:ext uri="{FF2B5EF4-FFF2-40B4-BE49-F238E27FC236}">
                <a16:creationId xmlns:a16="http://schemas.microsoft.com/office/drawing/2014/main" id="{DCB50232-108E-74BB-0541-B31C27C746AF}"/>
              </a:ext>
            </a:extLst>
          </p:cNvPr>
          <p:cNvSpPr txBox="1">
            <a:spLocks noChangeArrowheads="1"/>
          </p:cNvSpPr>
          <p:nvPr/>
        </p:nvSpPr>
        <p:spPr bwMode="auto">
          <a:xfrm>
            <a:off x="2784475" y="1254126"/>
            <a:ext cx="7162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H</a:t>
            </a:r>
            <a:r>
              <a:rPr lang="en-US" altLang="th-TH" sz="1600" b="1">
                <a:latin typeface="Cordia New" panose="020B0304020202020204" pitchFamily="34" charset="-34"/>
              </a:rPr>
              <a:t>1</a:t>
            </a:r>
            <a:r>
              <a:rPr lang="en-US" altLang="th-TH" b="1">
                <a:latin typeface="Cordia New" panose="020B0304020202020204" pitchFamily="34" charset="-34"/>
              </a:rPr>
              <a:t>   At least one pair of averages differs.</a:t>
            </a:r>
            <a:endParaRPr lang="th-TH" altLang="th-TH">
              <a:latin typeface="Angsana New" panose="02020603050405020304" pitchFamily="18" charset="-34"/>
            </a:endParaRPr>
          </a:p>
        </p:txBody>
      </p:sp>
      <p:sp>
        <p:nvSpPr>
          <p:cNvPr id="11270" name="Text Box 6">
            <a:extLst>
              <a:ext uri="{FF2B5EF4-FFF2-40B4-BE49-F238E27FC236}">
                <a16:creationId xmlns:a16="http://schemas.microsoft.com/office/drawing/2014/main" id="{83AF5AC5-55DA-725D-654D-BEA5D47EFF42}"/>
              </a:ext>
            </a:extLst>
          </p:cNvPr>
          <p:cNvSpPr txBox="1">
            <a:spLocks noChangeArrowheads="1"/>
          </p:cNvSpPr>
          <p:nvPr/>
        </p:nvSpPr>
        <p:spPr bwMode="auto">
          <a:xfrm>
            <a:off x="2209800" y="1752600"/>
            <a:ext cx="8077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	       2. Set the significance level</a:t>
            </a:r>
          </a:p>
          <a:p>
            <a:pPr eaLnBrk="1" hangingPunct="1"/>
            <a:r>
              <a:rPr lang="en-US" altLang="th-TH" b="1">
                <a:latin typeface="Cordia New" panose="020B0304020202020204" pitchFamily="34" charset="-34"/>
              </a:rPr>
              <a:t>			= .05</a:t>
            </a:r>
          </a:p>
          <a:p>
            <a:pPr eaLnBrk="1" hangingPunct="1">
              <a:spcBef>
                <a:spcPct val="50000"/>
              </a:spcBef>
            </a:pPr>
            <a:endParaRPr lang="th-TH" altLang="th-TH">
              <a:latin typeface="Angsana New" panose="02020603050405020304" pitchFamily="18" charset="-34"/>
            </a:endParaRPr>
          </a:p>
        </p:txBody>
      </p:sp>
      <p:graphicFrame>
        <p:nvGraphicFramePr>
          <p:cNvPr id="11271" name="Object 7">
            <a:extLst>
              <a:ext uri="{FF2B5EF4-FFF2-40B4-BE49-F238E27FC236}">
                <a16:creationId xmlns:a16="http://schemas.microsoft.com/office/drawing/2014/main" id="{5D15905F-3105-2540-E830-332DFB7A4AC7}"/>
              </a:ext>
            </a:extLst>
          </p:cNvPr>
          <p:cNvGraphicFramePr>
            <a:graphicFrameLocks noChangeAspect="1"/>
          </p:cNvGraphicFramePr>
          <p:nvPr/>
        </p:nvGraphicFramePr>
        <p:xfrm>
          <a:off x="4722814" y="2244725"/>
          <a:ext cx="5487987" cy="381000"/>
        </p:xfrm>
        <a:graphic>
          <a:graphicData uri="http://schemas.openxmlformats.org/presentationml/2006/ole">
            <mc:AlternateContent xmlns:mc="http://schemas.openxmlformats.org/markup-compatibility/2006">
              <mc:Choice xmlns:v="urn:schemas-microsoft-com:vml" Requires="v">
                <p:oleObj name="Document" r:id="rId4" imgW="5486400" imgH="233172" progId="Word.Document.8">
                  <p:embed/>
                </p:oleObj>
              </mc:Choice>
              <mc:Fallback>
                <p:oleObj name="Document" r:id="rId4" imgW="5486400" imgH="233172" progId="Word.Document.8">
                  <p:embed/>
                  <p:pic>
                    <p:nvPicPr>
                      <p:cNvPr id="11271" name="Object 7">
                        <a:extLst>
                          <a:ext uri="{FF2B5EF4-FFF2-40B4-BE49-F238E27FC236}">
                            <a16:creationId xmlns:a16="http://schemas.microsoft.com/office/drawing/2014/main" id="{5D15905F-3105-2540-E830-332DFB7A4A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2814" y="2244725"/>
                        <a:ext cx="5487987"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72" name="Text Box 8">
            <a:extLst>
              <a:ext uri="{FF2B5EF4-FFF2-40B4-BE49-F238E27FC236}">
                <a16:creationId xmlns:a16="http://schemas.microsoft.com/office/drawing/2014/main" id="{E7FB0B6E-1143-AAF4-1BCA-06F59EF13E6C}"/>
              </a:ext>
            </a:extLst>
          </p:cNvPr>
          <p:cNvSpPr txBox="1">
            <a:spLocks noChangeArrowheads="1"/>
          </p:cNvSpPr>
          <p:nvPr/>
        </p:nvSpPr>
        <p:spPr bwMode="auto">
          <a:xfrm>
            <a:off x="2362200" y="2679700"/>
            <a:ext cx="79248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a:latin typeface="Cordia New" panose="020B0304020202020204" pitchFamily="34" charset="-34"/>
              </a:rPr>
              <a:t>	      </a:t>
            </a:r>
            <a:r>
              <a:rPr lang="en-US" altLang="th-TH" b="1">
                <a:latin typeface="Cordia New" panose="020B0304020202020204" pitchFamily="34" charset="-34"/>
              </a:rPr>
              <a:t>3. Select the statistics used for testing.</a:t>
            </a:r>
          </a:p>
          <a:p>
            <a:pPr eaLnBrk="1" hangingPunct="1"/>
            <a:r>
              <a:rPr lang="en-US" altLang="th-TH" b="1">
                <a:latin typeface="Cordia New" panose="020B0304020202020204" pitchFamily="34" charset="-34"/>
              </a:rPr>
              <a:t>                    F-test  one-way ANOVA</a:t>
            </a:r>
          </a:p>
          <a:p>
            <a:pPr eaLnBrk="1" hangingPunct="1">
              <a:spcBef>
                <a:spcPct val="50000"/>
              </a:spcBef>
            </a:pPr>
            <a:endParaRPr lang="th-TH" altLang="th-TH">
              <a:latin typeface="Angsana New" panose="02020603050405020304" pitchFamily="18" charset="-34"/>
            </a:endParaRPr>
          </a:p>
        </p:txBody>
      </p:sp>
      <p:sp>
        <p:nvSpPr>
          <p:cNvPr id="11273" name="Text Box 9">
            <a:extLst>
              <a:ext uri="{FF2B5EF4-FFF2-40B4-BE49-F238E27FC236}">
                <a16:creationId xmlns:a16="http://schemas.microsoft.com/office/drawing/2014/main" id="{01804FB8-70FB-7A75-0544-125F29D98403}"/>
              </a:ext>
            </a:extLst>
          </p:cNvPr>
          <p:cNvSpPr txBox="1">
            <a:spLocks noChangeArrowheads="1"/>
          </p:cNvSpPr>
          <p:nvPr/>
        </p:nvSpPr>
        <p:spPr bwMode="auto">
          <a:xfrm>
            <a:off x="3657600" y="3733800"/>
            <a:ext cx="7010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4. Find the critical point</a:t>
            </a:r>
          </a:p>
          <a:p>
            <a:pPr eaLnBrk="1" hangingPunct="1"/>
            <a:r>
              <a:rPr lang="en-US" altLang="th-TH" b="1">
                <a:latin typeface="Cordia New" panose="020B0304020202020204" pitchFamily="34" charset="-34"/>
              </a:rPr>
              <a:t>    Find the F value from Table 2 in Appendix.         = .05</a:t>
            </a:r>
          </a:p>
          <a:p>
            <a:pPr eaLnBrk="1" hangingPunct="1"/>
            <a:r>
              <a:rPr lang="en-US" altLang="th-TH" b="1">
                <a:latin typeface="Cordia New" panose="020B0304020202020204" pitchFamily="34" charset="-34"/>
              </a:rPr>
              <a:t>   df</a:t>
            </a:r>
            <a:r>
              <a:rPr lang="en-US" altLang="th-TH" b="1" baseline="-25000">
                <a:latin typeface="Cordia New" panose="020B0304020202020204" pitchFamily="34" charset="-34"/>
              </a:rPr>
              <a:t>b</a:t>
            </a:r>
            <a:r>
              <a:rPr lang="en-US" altLang="th-TH" b="1">
                <a:latin typeface="Cordia New" panose="020B0304020202020204" pitchFamily="34" charset="-34"/>
              </a:rPr>
              <a:t>  = </a:t>
            </a:r>
            <a:endParaRPr lang="th-TH" altLang="th-TH" b="1">
              <a:latin typeface="Cordia New" panose="020B0304020202020204" pitchFamily="34" charset="-34"/>
            </a:endParaRPr>
          </a:p>
        </p:txBody>
      </p:sp>
      <p:graphicFrame>
        <p:nvGraphicFramePr>
          <p:cNvPr id="11274" name="Object 10">
            <a:extLst>
              <a:ext uri="{FF2B5EF4-FFF2-40B4-BE49-F238E27FC236}">
                <a16:creationId xmlns:a16="http://schemas.microsoft.com/office/drawing/2014/main" id="{211E7B58-C38D-0C46-DB9C-A5C14514CF06}"/>
              </a:ext>
            </a:extLst>
          </p:cNvPr>
          <p:cNvGraphicFramePr>
            <a:graphicFrameLocks noChangeAspect="1"/>
          </p:cNvGraphicFramePr>
          <p:nvPr/>
        </p:nvGraphicFramePr>
        <p:xfrm>
          <a:off x="8880476" y="4203700"/>
          <a:ext cx="1393825" cy="381000"/>
        </p:xfrm>
        <a:graphic>
          <a:graphicData uri="http://schemas.openxmlformats.org/presentationml/2006/ole">
            <mc:AlternateContent xmlns:mc="http://schemas.openxmlformats.org/markup-compatibility/2006">
              <mc:Choice xmlns:v="urn:schemas-microsoft-com:vml" Requires="v">
                <p:oleObj name="Document" r:id="rId4" imgW="5486400" imgH="233172" progId="Word.Document.8">
                  <p:embed/>
                </p:oleObj>
              </mc:Choice>
              <mc:Fallback>
                <p:oleObj name="Document" r:id="rId4" imgW="5486400" imgH="233172" progId="Word.Document.8">
                  <p:embed/>
                  <p:pic>
                    <p:nvPicPr>
                      <p:cNvPr id="11274" name="Object 10">
                        <a:extLst>
                          <a:ext uri="{FF2B5EF4-FFF2-40B4-BE49-F238E27FC236}">
                            <a16:creationId xmlns:a16="http://schemas.microsoft.com/office/drawing/2014/main" id="{211E7B58-C38D-0C46-DB9C-A5C14514CF0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80476" y="4203700"/>
                        <a:ext cx="13938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5" name="Text Box 11">
            <a:extLst>
              <a:ext uri="{FF2B5EF4-FFF2-40B4-BE49-F238E27FC236}">
                <a16:creationId xmlns:a16="http://schemas.microsoft.com/office/drawing/2014/main" id="{FC781781-1DE2-5EC9-FBE6-8CA4CD1DD7CD}"/>
              </a:ext>
            </a:extLst>
          </p:cNvPr>
          <p:cNvSpPr txBox="1">
            <a:spLocks noChangeArrowheads="1"/>
          </p:cNvSpPr>
          <p:nvPr/>
        </p:nvSpPr>
        <p:spPr bwMode="auto">
          <a:xfrm>
            <a:off x="4648200" y="4572001"/>
            <a:ext cx="26670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k-1  = 3-1 = 2</a:t>
            </a:r>
            <a:endParaRPr lang="en-US" altLang="th-TH">
              <a:latin typeface="Cordia New" panose="020B0304020202020204" pitchFamily="34" charset="-34"/>
            </a:endParaRPr>
          </a:p>
          <a:p>
            <a:pPr eaLnBrk="1" hangingPunct="1">
              <a:spcBef>
                <a:spcPct val="50000"/>
              </a:spcBef>
            </a:pPr>
            <a:endParaRPr lang="th-TH" altLang="th-TH">
              <a:latin typeface="Angsana New" panose="02020603050405020304" pitchFamily="18" charset="-34"/>
            </a:endParaRPr>
          </a:p>
        </p:txBody>
      </p:sp>
      <p:sp>
        <p:nvSpPr>
          <p:cNvPr id="11276" name="Text Box 12">
            <a:extLst>
              <a:ext uri="{FF2B5EF4-FFF2-40B4-BE49-F238E27FC236}">
                <a16:creationId xmlns:a16="http://schemas.microsoft.com/office/drawing/2014/main" id="{F9B6D871-9849-EA82-039C-D2B2EEF0BE20}"/>
              </a:ext>
            </a:extLst>
          </p:cNvPr>
          <p:cNvSpPr txBox="1">
            <a:spLocks noChangeArrowheads="1"/>
          </p:cNvSpPr>
          <p:nvPr/>
        </p:nvSpPr>
        <p:spPr bwMode="auto">
          <a:xfrm>
            <a:off x="3851275" y="5029201"/>
            <a:ext cx="1066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df</a:t>
            </a:r>
            <a:r>
              <a:rPr lang="en-US" altLang="th-TH" b="1" baseline="-25000">
                <a:latin typeface="Cordia New" panose="020B0304020202020204" pitchFamily="34" charset="-34"/>
              </a:rPr>
              <a:t>w</a:t>
            </a:r>
            <a:r>
              <a:rPr lang="en-US" altLang="th-TH" b="1">
                <a:latin typeface="Cordia New" panose="020B0304020202020204" pitchFamily="34" charset="-34"/>
              </a:rPr>
              <a:t>  = </a:t>
            </a:r>
            <a:endParaRPr lang="th-TH" altLang="th-TH" b="1">
              <a:latin typeface="Cordia New" panose="020B0304020202020204" pitchFamily="34" charset="-34"/>
            </a:endParaRPr>
          </a:p>
        </p:txBody>
      </p:sp>
      <p:sp>
        <p:nvSpPr>
          <p:cNvPr id="11277" name="Text Box 13">
            <a:extLst>
              <a:ext uri="{FF2B5EF4-FFF2-40B4-BE49-F238E27FC236}">
                <a16:creationId xmlns:a16="http://schemas.microsoft.com/office/drawing/2014/main" id="{31554262-0036-FF2E-4414-6583506A11A2}"/>
              </a:ext>
            </a:extLst>
          </p:cNvPr>
          <p:cNvSpPr txBox="1">
            <a:spLocks noChangeArrowheads="1"/>
          </p:cNvSpPr>
          <p:nvPr/>
        </p:nvSpPr>
        <p:spPr bwMode="auto">
          <a:xfrm>
            <a:off x="4595813" y="5011738"/>
            <a:ext cx="2895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N-k  = 18-3  = 15</a:t>
            </a:r>
          </a:p>
          <a:p>
            <a:pPr eaLnBrk="1" hangingPunct="1">
              <a:spcBef>
                <a:spcPct val="50000"/>
              </a:spcBef>
            </a:pPr>
            <a:endParaRPr lang="th-TH" altLang="th-TH">
              <a:latin typeface="Angsana New" panose="02020603050405020304" pitchFamily="18" charset="-34"/>
            </a:endParaRPr>
          </a:p>
        </p:txBody>
      </p:sp>
      <p:sp>
        <p:nvSpPr>
          <p:cNvPr id="11278" name="Text Box 14">
            <a:extLst>
              <a:ext uri="{FF2B5EF4-FFF2-40B4-BE49-F238E27FC236}">
                <a16:creationId xmlns:a16="http://schemas.microsoft.com/office/drawing/2014/main" id="{D3AA3FB3-0FB9-9DB7-5302-E58307B3F873}"/>
              </a:ext>
            </a:extLst>
          </p:cNvPr>
          <p:cNvSpPr txBox="1">
            <a:spLocks noChangeArrowheads="1"/>
          </p:cNvSpPr>
          <p:nvPr/>
        </p:nvSpPr>
        <p:spPr bwMode="auto">
          <a:xfrm>
            <a:off x="3733800" y="5562600"/>
            <a:ext cx="25146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solidFill>
                  <a:srgbClr val="FF0000"/>
                </a:solidFill>
                <a:latin typeface="Cordia New" panose="020B0304020202020204" pitchFamily="34" charset="-34"/>
              </a:rPr>
              <a:t>Open the table </a:t>
            </a:r>
            <a:r>
              <a:rPr lang="en-US" altLang="th-TH" b="1">
                <a:latin typeface="Cordia New" panose="020B0304020202020204" pitchFamily="34" charset="-34"/>
              </a:rPr>
              <a:t>F</a:t>
            </a:r>
            <a:r>
              <a:rPr lang="en-US" altLang="th-TH" b="1" baseline="-25000">
                <a:latin typeface="Cordia New" panose="020B0304020202020204" pitchFamily="34" charset="-34"/>
              </a:rPr>
              <a:t>.05(2,15)</a:t>
            </a:r>
            <a:r>
              <a:rPr lang="en-US" altLang="th-TH" b="1">
                <a:latin typeface="Cordia New" panose="020B0304020202020204" pitchFamily="34" charset="-34"/>
              </a:rPr>
              <a:t> =</a:t>
            </a:r>
            <a:r>
              <a:rPr lang="en-US" altLang="th-TH">
                <a:latin typeface="Cordia New" panose="020B0304020202020204" pitchFamily="34" charset="-34"/>
              </a:rPr>
              <a:t> </a:t>
            </a:r>
            <a:endParaRPr lang="th-TH" altLang="th-TH">
              <a:latin typeface="Cordia New" panose="020B0304020202020204" pitchFamily="34" charset="-34"/>
            </a:endParaRPr>
          </a:p>
        </p:txBody>
      </p:sp>
      <p:sp>
        <p:nvSpPr>
          <p:cNvPr id="11279" name="Text Box 15">
            <a:extLst>
              <a:ext uri="{FF2B5EF4-FFF2-40B4-BE49-F238E27FC236}">
                <a16:creationId xmlns:a16="http://schemas.microsoft.com/office/drawing/2014/main" id="{72ECE05A-80E2-057C-EAB8-6CCD2D5730A4}"/>
              </a:ext>
            </a:extLst>
          </p:cNvPr>
          <p:cNvSpPr txBox="1">
            <a:spLocks noChangeArrowheads="1"/>
          </p:cNvSpPr>
          <p:nvPr/>
        </p:nvSpPr>
        <p:spPr bwMode="auto">
          <a:xfrm>
            <a:off x="4948238" y="6016626"/>
            <a:ext cx="1371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solidFill>
                  <a:srgbClr val="000000"/>
                </a:solidFill>
                <a:latin typeface="Cordia New" panose="020B0304020202020204" pitchFamily="34" charset="-34"/>
              </a:rPr>
              <a:t>3.68</a:t>
            </a:r>
            <a:endParaRPr lang="th-TH" altLang="th-TH">
              <a:solidFill>
                <a:srgbClr val="000000"/>
              </a:solidFill>
              <a:latin typeface="Cordia New" panose="020B0304020202020204" pitchFamily="34"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266"/>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1268"/>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11269"/>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11270"/>
                                        </p:tgtEl>
                                        <p:attrNameLst>
                                          <p:attrName>style.visibility</p:attrName>
                                        </p:attrNameLst>
                                      </p:cBhvr>
                                      <p:to>
                                        <p:strVal val="visible"/>
                                      </p:to>
                                    </p:set>
                                  </p:childTnLst>
                                </p:cTn>
                              </p:par>
                            </p:childTnLst>
                          </p:cTn>
                        </p:par>
                        <p:par>
                          <p:cTn id="18" fill="hold" nodeType="afterGroup">
                            <p:stCondLst>
                              <p:cond delay="500"/>
                            </p:stCondLst>
                            <p:childTnLst>
                              <p:par>
                                <p:cTn id="19" presetID="1" presetClass="entr" presetSubtype="0" fill="hold" nodeType="afterEffect">
                                  <p:stCondLst>
                                    <p:cond delay="0"/>
                                  </p:stCondLst>
                                  <p:childTnLst>
                                    <p:set>
                                      <p:cBhvr>
                                        <p:cTn id="20" dur="1" fill="hold">
                                          <p:stCondLst>
                                            <p:cond delay="499"/>
                                          </p:stCondLst>
                                        </p:cTn>
                                        <p:tgtEl>
                                          <p:spTgt spid="11271"/>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127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11273"/>
                                        </p:tgtEl>
                                        <p:attrNameLst>
                                          <p:attrName>style.visibility</p:attrName>
                                        </p:attrNameLst>
                                      </p:cBhvr>
                                      <p:to>
                                        <p:strVal val="visible"/>
                                      </p:to>
                                    </p:set>
                                  </p:childTnLst>
                                </p:cTn>
                              </p:par>
                            </p:childTnLst>
                          </p:cTn>
                        </p:par>
                        <p:par>
                          <p:cTn id="29" fill="hold" nodeType="afterGroup">
                            <p:stCondLst>
                              <p:cond delay="500"/>
                            </p:stCondLst>
                            <p:childTnLst>
                              <p:par>
                                <p:cTn id="30" presetID="1" presetClass="entr" presetSubtype="0" fill="hold" nodeType="afterEffect">
                                  <p:stCondLst>
                                    <p:cond delay="0"/>
                                  </p:stCondLst>
                                  <p:childTnLst>
                                    <p:set>
                                      <p:cBhvr>
                                        <p:cTn id="31" dur="1" fill="hold">
                                          <p:stCondLst>
                                            <p:cond delay="499"/>
                                          </p:stCondLst>
                                        </p:cTn>
                                        <p:tgtEl>
                                          <p:spTgt spid="11274"/>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11275"/>
                                        </p:tgtEl>
                                        <p:attrNameLst>
                                          <p:attrName>style.visibility</p:attrName>
                                        </p:attrNameLst>
                                      </p:cBhvr>
                                      <p:to>
                                        <p:strVal val="visibl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11276"/>
                                        </p:tgtEl>
                                        <p:attrNameLst>
                                          <p:attrName>style.visibility</p:attrName>
                                        </p:attrNameLst>
                                      </p:cBhvr>
                                      <p:to>
                                        <p:strVal val="visible"/>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grpId="0" nodeType="clickEffect">
                                  <p:stCondLst>
                                    <p:cond delay="0"/>
                                  </p:stCondLst>
                                  <p:childTnLst>
                                    <p:set>
                                      <p:cBhvr>
                                        <p:cTn id="43" dur="1" fill="hold">
                                          <p:stCondLst>
                                            <p:cond delay="499"/>
                                          </p:stCondLst>
                                        </p:cTn>
                                        <p:tgtEl>
                                          <p:spTgt spid="11277"/>
                                        </p:tgtEl>
                                        <p:attrNameLst>
                                          <p:attrName>style.visibility</p:attrName>
                                        </p:attrNameLst>
                                      </p:cBhvr>
                                      <p:to>
                                        <p:strVal val="visible"/>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grpId="0" nodeType="clickEffect">
                                  <p:stCondLst>
                                    <p:cond delay="0"/>
                                  </p:stCondLst>
                                  <p:childTnLst>
                                    <p:set>
                                      <p:cBhvr>
                                        <p:cTn id="47" dur="1" fill="hold">
                                          <p:stCondLst>
                                            <p:cond delay="499"/>
                                          </p:stCondLst>
                                        </p:cTn>
                                        <p:tgtEl>
                                          <p:spTgt spid="11278"/>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grpId="0" nodeType="clickEffect">
                                  <p:stCondLst>
                                    <p:cond delay="0"/>
                                  </p:stCondLst>
                                  <p:childTnLst>
                                    <p:set>
                                      <p:cBhvr>
                                        <p:cTn id="51" dur="1" fill="hold">
                                          <p:stCondLst>
                                            <p:cond delay="499"/>
                                          </p:stCondLst>
                                        </p:cTn>
                                        <p:tgtEl>
                                          <p:spTgt spid="11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utoUpdateAnimBg="0"/>
      <p:bldP spid="11269" grpId="0" autoUpdateAnimBg="0"/>
      <p:bldP spid="11270" grpId="0" autoUpdateAnimBg="0"/>
      <p:bldP spid="11272" grpId="0" autoUpdateAnimBg="0"/>
      <p:bldP spid="11273" grpId="0" autoUpdateAnimBg="0"/>
      <p:bldP spid="11275" grpId="0" autoUpdateAnimBg="0"/>
      <p:bldP spid="11276" grpId="0" autoUpdateAnimBg="0"/>
      <p:bldP spid="11277" grpId="0" autoUpdateAnimBg="0"/>
      <p:bldP spid="11278" grpId="0" autoUpdateAnimBg="0"/>
      <p:bldP spid="11279"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a:extLst>
              <a:ext uri="{FF2B5EF4-FFF2-40B4-BE49-F238E27FC236}">
                <a16:creationId xmlns:a16="http://schemas.microsoft.com/office/drawing/2014/main" id="{3CF01E6F-76C0-D273-D994-976E1B757EF9}"/>
              </a:ext>
            </a:extLst>
          </p:cNvPr>
          <p:cNvSpPr txBox="1">
            <a:spLocks noChangeArrowheads="1"/>
          </p:cNvSpPr>
          <p:nvPr/>
        </p:nvSpPr>
        <p:spPr bwMode="auto">
          <a:xfrm>
            <a:off x="2133600" y="381001"/>
            <a:ext cx="6248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5. Calculate the test statistics</a:t>
            </a:r>
            <a:endParaRPr lang="th-TH" altLang="th-TH" b="1">
              <a:latin typeface="Cordia New" panose="020B0304020202020204" pitchFamily="34" charset="-34"/>
            </a:endParaRPr>
          </a:p>
        </p:txBody>
      </p:sp>
      <p:graphicFrame>
        <p:nvGraphicFramePr>
          <p:cNvPr id="12291" name="Object 3">
            <a:extLst>
              <a:ext uri="{FF2B5EF4-FFF2-40B4-BE49-F238E27FC236}">
                <a16:creationId xmlns:a16="http://schemas.microsoft.com/office/drawing/2014/main" id="{497E8598-5BA1-939E-F13B-82BEF60D046E}"/>
              </a:ext>
            </a:extLst>
          </p:cNvPr>
          <p:cNvGraphicFramePr>
            <a:graphicFrameLocks noChangeAspect="1"/>
          </p:cNvGraphicFramePr>
          <p:nvPr/>
        </p:nvGraphicFramePr>
        <p:xfrm>
          <a:off x="1825626" y="1146175"/>
          <a:ext cx="8310563" cy="5022850"/>
        </p:xfrm>
        <a:graphic>
          <a:graphicData uri="http://schemas.openxmlformats.org/presentationml/2006/ole">
            <mc:AlternateContent xmlns:mc="http://schemas.openxmlformats.org/markup-compatibility/2006">
              <mc:Choice xmlns:v="urn:schemas-microsoft-com:vml" Requires="v">
                <p:oleObj name="Document" r:id="rId2" imgW="5627434" imgH="3410122" progId="Word.Document.8">
                  <p:embed/>
                </p:oleObj>
              </mc:Choice>
              <mc:Fallback>
                <p:oleObj name="Document" r:id="rId2" imgW="5627434" imgH="3410122" progId="Word.Document.8">
                  <p:embed/>
                  <p:pic>
                    <p:nvPicPr>
                      <p:cNvPr id="12291" name="Object 3">
                        <a:extLst>
                          <a:ext uri="{FF2B5EF4-FFF2-40B4-BE49-F238E27FC236}">
                            <a16:creationId xmlns:a16="http://schemas.microsoft.com/office/drawing/2014/main" id="{497E8598-5BA1-939E-F13B-82BEF60D04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5626" y="1146175"/>
                        <a:ext cx="8310563" cy="502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290"/>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22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id="{6F3EE193-3AEE-B33B-BC65-F4C47325D349}"/>
              </a:ext>
            </a:extLst>
          </p:cNvPr>
          <p:cNvSpPr txBox="1">
            <a:spLocks noChangeArrowheads="1"/>
          </p:cNvSpPr>
          <p:nvPr/>
        </p:nvSpPr>
        <p:spPr bwMode="auto">
          <a:xfrm>
            <a:off x="2209800" y="457200"/>
            <a:ext cx="79248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Step  1  Find C.M. (correction for mean)</a:t>
            </a:r>
            <a:r>
              <a:rPr lang="en-US" altLang="th-TH">
                <a:latin typeface="Cordia New" panose="020B0304020202020204" pitchFamily="34" charset="-34"/>
              </a:rPr>
              <a:t> </a:t>
            </a:r>
          </a:p>
          <a:p>
            <a:pPr eaLnBrk="1" hangingPunct="1"/>
            <a:r>
              <a:rPr lang="en-US" altLang="th-TH">
                <a:latin typeface="Cordia New" panose="020B0304020202020204" pitchFamily="34" charset="-34"/>
              </a:rPr>
              <a:t>                         </a:t>
            </a:r>
            <a:endParaRPr lang="en-US" altLang="th-TH">
              <a:latin typeface="Angsana New" panose="02020603050405020304" pitchFamily="18" charset="-34"/>
            </a:endParaRPr>
          </a:p>
          <a:p>
            <a:pPr eaLnBrk="1" hangingPunct="1">
              <a:spcBef>
                <a:spcPct val="50000"/>
              </a:spcBef>
            </a:pPr>
            <a:endParaRPr lang="th-TH" altLang="th-TH">
              <a:latin typeface="Angsana New" panose="02020603050405020304" pitchFamily="18" charset="-34"/>
            </a:endParaRPr>
          </a:p>
        </p:txBody>
      </p:sp>
      <p:graphicFrame>
        <p:nvGraphicFramePr>
          <p:cNvPr id="13315" name="Object 3">
            <a:extLst>
              <a:ext uri="{FF2B5EF4-FFF2-40B4-BE49-F238E27FC236}">
                <a16:creationId xmlns:a16="http://schemas.microsoft.com/office/drawing/2014/main" id="{63AF11F9-ED45-7ED5-8FCD-11D40B66660F}"/>
              </a:ext>
            </a:extLst>
          </p:cNvPr>
          <p:cNvGraphicFramePr>
            <a:graphicFrameLocks noChangeAspect="1"/>
          </p:cNvGraphicFramePr>
          <p:nvPr/>
        </p:nvGraphicFramePr>
        <p:xfrm>
          <a:off x="3552825" y="914401"/>
          <a:ext cx="1295400" cy="690563"/>
        </p:xfrm>
        <a:graphic>
          <a:graphicData uri="http://schemas.openxmlformats.org/presentationml/2006/ole">
            <mc:AlternateContent xmlns:mc="http://schemas.openxmlformats.org/markup-compatibility/2006">
              <mc:Choice xmlns:v="urn:schemas-microsoft-com:vml" Requires="v">
                <p:oleObj name="Equation" r:id="rId2" imgW="685800" imgH="419100" progId="Equation.3">
                  <p:embed/>
                </p:oleObj>
              </mc:Choice>
              <mc:Fallback>
                <p:oleObj name="Equation" r:id="rId2" imgW="685800" imgH="419100" progId="Equation.3">
                  <p:embed/>
                  <p:pic>
                    <p:nvPicPr>
                      <p:cNvPr id="13315" name="Object 3">
                        <a:extLst>
                          <a:ext uri="{FF2B5EF4-FFF2-40B4-BE49-F238E27FC236}">
                            <a16:creationId xmlns:a16="http://schemas.microsoft.com/office/drawing/2014/main" id="{63AF11F9-ED45-7ED5-8FCD-11D40B6666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2825" y="914401"/>
                        <a:ext cx="1295400" cy="690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a:extLst>
              <a:ext uri="{FF2B5EF4-FFF2-40B4-BE49-F238E27FC236}">
                <a16:creationId xmlns:a16="http://schemas.microsoft.com/office/drawing/2014/main" id="{E4C69368-101B-9CA1-D876-0AA82316E299}"/>
              </a:ext>
            </a:extLst>
          </p:cNvPr>
          <p:cNvGraphicFramePr>
            <a:graphicFrameLocks noChangeAspect="1"/>
          </p:cNvGraphicFramePr>
          <p:nvPr/>
        </p:nvGraphicFramePr>
        <p:xfrm>
          <a:off x="4179888" y="1528764"/>
          <a:ext cx="831850" cy="681037"/>
        </p:xfrm>
        <a:graphic>
          <a:graphicData uri="http://schemas.openxmlformats.org/presentationml/2006/ole">
            <mc:AlternateContent xmlns:mc="http://schemas.openxmlformats.org/markup-compatibility/2006">
              <mc:Choice xmlns:v="urn:schemas-microsoft-com:vml" Requires="v">
                <p:oleObj name="Equation" r:id="rId4" imgW="469900" imgH="419100" progId="Equation.3">
                  <p:embed/>
                </p:oleObj>
              </mc:Choice>
              <mc:Fallback>
                <p:oleObj name="Equation" r:id="rId4" imgW="469900" imgH="419100" progId="Equation.3">
                  <p:embed/>
                  <p:pic>
                    <p:nvPicPr>
                      <p:cNvPr id="13316" name="Object 4">
                        <a:extLst>
                          <a:ext uri="{FF2B5EF4-FFF2-40B4-BE49-F238E27FC236}">
                            <a16:creationId xmlns:a16="http://schemas.microsoft.com/office/drawing/2014/main" id="{E4C69368-101B-9CA1-D876-0AA82316E29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9888" y="1528764"/>
                        <a:ext cx="831850" cy="681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17" name="Text Box 5">
            <a:extLst>
              <a:ext uri="{FF2B5EF4-FFF2-40B4-BE49-F238E27FC236}">
                <a16:creationId xmlns:a16="http://schemas.microsoft.com/office/drawing/2014/main" id="{3438BC4A-D3F8-D15E-0A58-7106E2D120BA}"/>
              </a:ext>
            </a:extLst>
          </p:cNvPr>
          <p:cNvSpPr txBox="1">
            <a:spLocks noChangeArrowheads="1"/>
          </p:cNvSpPr>
          <p:nvPr/>
        </p:nvSpPr>
        <p:spPr bwMode="auto">
          <a:xfrm>
            <a:off x="4114800" y="2116138"/>
            <a:ext cx="12954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Times New Roman" panose="02020603050405020304" pitchFamily="18" charset="0"/>
              </a:rPr>
              <a:t>=</a:t>
            </a:r>
            <a:r>
              <a:rPr lang="en-US" altLang="th-TH" b="1">
                <a:latin typeface="Cordia New" panose="020B0304020202020204" pitchFamily="34" charset="-34"/>
              </a:rPr>
              <a:t> 355.56</a:t>
            </a:r>
          </a:p>
          <a:p>
            <a:pPr eaLnBrk="1" hangingPunct="1">
              <a:spcBef>
                <a:spcPct val="50000"/>
              </a:spcBef>
            </a:pPr>
            <a:endParaRPr lang="th-TH" altLang="th-TH">
              <a:latin typeface="Angsana New" panose="02020603050405020304" pitchFamily="18" charset="-34"/>
            </a:endParaRPr>
          </a:p>
        </p:txBody>
      </p:sp>
      <p:sp>
        <p:nvSpPr>
          <p:cNvPr id="13318" name="Text Box 6">
            <a:extLst>
              <a:ext uri="{FF2B5EF4-FFF2-40B4-BE49-F238E27FC236}">
                <a16:creationId xmlns:a16="http://schemas.microsoft.com/office/drawing/2014/main" id="{96CE9A86-A4C4-23F2-8B72-58FC3A61E950}"/>
              </a:ext>
            </a:extLst>
          </p:cNvPr>
          <p:cNvSpPr txBox="1">
            <a:spLocks noChangeArrowheads="1"/>
          </p:cNvSpPr>
          <p:nvPr/>
        </p:nvSpPr>
        <p:spPr bwMode="auto">
          <a:xfrm>
            <a:off x="2133600" y="2573338"/>
            <a:ext cx="56388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Step 2 Substitute values ​​in formula SS</a:t>
            </a:r>
            <a:r>
              <a:rPr lang="en-US" altLang="th-TH" b="1" baseline="-25000">
                <a:latin typeface="Cordia New" panose="020B0304020202020204" pitchFamily="34" charset="-34"/>
              </a:rPr>
              <a:t>b</a:t>
            </a:r>
            <a:endParaRPr lang="en-US" altLang="th-TH" b="1" baseline="-25000">
              <a:latin typeface="Angsana New" panose="02020603050405020304" pitchFamily="18" charset="-34"/>
            </a:endParaRPr>
          </a:p>
          <a:p>
            <a:pPr eaLnBrk="1" hangingPunct="1">
              <a:spcBef>
                <a:spcPct val="50000"/>
              </a:spcBef>
            </a:pPr>
            <a:endParaRPr lang="th-TH" altLang="th-TH">
              <a:latin typeface="Angsana New" panose="02020603050405020304" pitchFamily="18" charset="-34"/>
            </a:endParaRPr>
          </a:p>
        </p:txBody>
      </p:sp>
      <p:graphicFrame>
        <p:nvGraphicFramePr>
          <p:cNvPr id="13319" name="Object 7">
            <a:extLst>
              <a:ext uri="{FF2B5EF4-FFF2-40B4-BE49-F238E27FC236}">
                <a16:creationId xmlns:a16="http://schemas.microsoft.com/office/drawing/2014/main" id="{AC427900-AFA6-D734-E394-4456364E4A00}"/>
              </a:ext>
            </a:extLst>
          </p:cNvPr>
          <p:cNvGraphicFramePr>
            <a:graphicFrameLocks noChangeAspect="1"/>
          </p:cNvGraphicFramePr>
          <p:nvPr/>
        </p:nvGraphicFramePr>
        <p:xfrm>
          <a:off x="3733800" y="3116264"/>
          <a:ext cx="2514600" cy="922337"/>
        </p:xfrm>
        <a:graphic>
          <a:graphicData uri="http://schemas.openxmlformats.org/presentationml/2006/ole">
            <mc:AlternateContent xmlns:mc="http://schemas.openxmlformats.org/markup-compatibility/2006">
              <mc:Choice xmlns:v="urn:schemas-microsoft-com:vml" Requires="v">
                <p:oleObj name="Equation" r:id="rId6" imgW="1193800" imgH="482600" progId="Equation.3">
                  <p:embed/>
                </p:oleObj>
              </mc:Choice>
              <mc:Fallback>
                <p:oleObj name="Equation" r:id="rId6" imgW="1193800" imgH="482600" progId="Equation.3">
                  <p:embed/>
                  <p:pic>
                    <p:nvPicPr>
                      <p:cNvPr id="13319" name="Object 7">
                        <a:extLst>
                          <a:ext uri="{FF2B5EF4-FFF2-40B4-BE49-F238E27FC236}">
                            <a16:creationId xmlns:a16="http://schemas.microsoft.com/office/drawing/2014/main" id="{AC427900-AFA6-D734-E394-4456364E4A0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3116264"/>
                        <a:ext cx="2514600" cy="922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a:extLst>
              <a:ext uri="{FF2B5EF4-FFF2-40B4-BE49-F238E27FC236}">
                <a16:creationId xmlns:a16="http://schemas.microsoft.com/office/drawing/2014/main" id="{6CE2B099-38CE-AF07-B570-3761AEF4DC81}"/>
              </a:ext>
            </a:extLst>
          </p:cNvPr>
          <p:cNvGraphicFramePr>
            <a:graphicFrameLocks noChangeAspect="1"/>
          </p:cNvGraphicFramePr>
          <p:nvPr/>
        </p:nvGraphicFramePr>
        <p:xfrm>
          <a:off x="4308476" y="4114800"/>
          <a:ext cx="3006725" cy="838200"/>
        </p:xfrm>
        <a:graphic>
          <a:graphicData uri="http://schemas.openxmlformats.org/presentationml/2006/ole">
            <mc:AlternateContent xmlns:mc="http://schemas.openxmlformats.org/markup-compatibility/2006">
              <mc:Choice xmlns:v="urn:schemas-microsoft-com:vml" Requires="v">
                <p:oleObj name="Equation" r:id="rId8" imgW="1816100" imgH="482600" progId="Equation.3">
                  <p:embed/>
                </p:oleObj>
              </mc:Choice>
              <mc:Fallback>
                <p:oleObj name="Equation" r:id="rId8" imgW="1816100" imgH="482600" progId="Equation.3">
                  <p:embed/>
                  <p:pic>
                    <p:nvPicPr>
                      <p:cNvPr id="13320" name="Object 8">
                        <a:extLst>
                          <a:ext uri="{FF2B5EF4-FFF2-40B4-BE49-F238E27FC236}">
                            <a16:creationId xmlns:a16="http://schemas.microsoft.com/office/drawing/2014/main" id="{6CE2B099-38CE-AF07-B570-3761AEF4DC8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08476" y="4114800"/>
                        <a:ext cx="3006725"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21" name="Text Box 9">
            <a:extLst>
              <a:ext uri="{FF2B5EF4-FFF2-40B4-BE49-F238E27FC236}">
                <a16:creationId xmlns:a16="http://schemas.microsoft.com/office/drawing/2014/main" id="{302E2BAE-6841-C15E-D763-0CDB526777ED}"/>
              </a:ext>
            </a:extLst>
          </p:cNvPr>
          <p:cNvSpPr txBox="1">
            <a:spLocks noChangeArrowheads="1"/>
          </p:cNvSpPr>
          <p:nvPr/>
        </p:nvSpPr>
        <p:spPr bwMode="auto">
          <a:xfrm>
            <a:off x="4225925" y="5041900"/>
            <a:ext cx="40386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Times New Roman" panose="02020603050405020304" pitchFamily="18" charset="0"/>
              </a:rPr>
              <a:t>=</a:t>
            </a:r>
            <a:r>
              <a:rPr lang="en-US" altLang="th-TH" b="1">
                <a:latin typeface="Cordia New" panose="020B0304020202020204" pitchFamily="34" charset="-34"/>
              </a:rPr>
              <a:t>   (42.6+45+343) – 355.56</a:t>
            </a:r>
          </a:p>
          <a:p>
            <a:pPr eaLnBrk="1" hangingPunct="1"/>
            <a:r>
              <a:rPr lang="en-US" altLang="th-TH" b="1">
                <a:latin typeface="Times New Roman" panose="02020603050405020304" pitchFamily="18" charset="0"/>
              </a:rPr>
              <a:t>=</a:t>
            </a:r>
            <a:r>
              <a:rPr lang="en-US" altLang="th-TH" b="1">
                <a:latin typeface="Cordia New" panose="020B0304020202020204" pitchFamily="34" charset="-34"/>
              </a:rPr>
              <a:t>   75.04</a:t>
            </a:r>
          </a:p>
          <a:p>
            <a:pPr eaLnBrk="1" hangingPunct="1">
              <a:spcBef>
                <a:spcPct val="50000"/>
              </a:spcBef>
            </a:pPr>
            <a:endParaRPr lang="th-TH" altLang="th-TH">
              <a:latin typeface="Angsana New" panose="02020603050405020304"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314"/>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3315"/>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499"/>
                                          </p:stCondLst>
                                        </p:cTn>
                                        <p:tgtEl>
                                          <p:spTgt spid="13316"/>
                                        </p:tgtEl>
                                        <p:attrNameLst>
                                          <p:attrName>style.visibility</p:attrName>
                                        </p:attrNameLst>
                                      </p:cBhvr>
                                      <p:to>
                                        <p:strVal val="visible"/>
                                      </p:to>
                                    </p:set>
                                  </p:childTnLst>
                                </p:cTn>
                              </p:par>
                            </p:childTnLst>
                          </p:cTn>
                        </p:par>
                        <p:par>
                          <p:cTn id="14" fill="hold" nodeType="afterGroup">
                            <p:stCondLst>
                              <p:cond delay="500"/>
                            </p:stCondLst>
                            <p:childTnLst>
                              <p:par>
                                <p:cTn id="15" presetID="1" presetClass="entr" presetSubtype="0" fill="hold" grpId="0" nodeType="afterEffect">
                                  <p:stCondLst>
                                    <p:cond delay="0"/>
                                  </p:stCondLst>
                                  <p:childTnLst>
                                    <p:set>
                                      <p:cBhvr>
                                        <p:cTn id="16" dur="1" fill="hold">
                                          <p:stCondLst>
                                            <p:cond delay="499"/>
                                          </p:stCondLst>
                                        </p:cTn>
                                        <p:tgtEl>
                                          <p:spTgt spid="13317"/>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13318"/>
                                        </p:tgtEl>
                                        <p:attrNameLst>
                                          <p:attrName>style.visibility</p:attrName>
                                        </p:attrNameLst>
                                      </p:cBhvr>
                                      <p:to>
                                        <p:strVal val="visible"/>
                                      </p:to>
                                    </p:set>
                                  </p:childTnLst>
                                </p:cTn>
                              </p:par>
                            </p:childTnLst>
                          </p:cTn>
                        </p:par>
                        <p:par>
                          <p:cTn id="21" fill="hold" nodeType="afterGroup">
                            <p:stCondLst>
                              <p:cond delay="500"/>
                            </p:stCondLst>
                            <p:childTnLst>
                              <p:par>
                                <p:cTn id="22" presetID="1" presetClass="entr" presetSubtype="0" fill="hold" nodeType="afterEffect">
                                  <p:stCondLst>
                                    <p:cond delay="0"/>
                                  </p:stCondLst>
                                  <p:childTnLst>
                                    <p:set>
                                      <p:cBhvr>
                                        <p:cTn id="23" dur="1" fill="hold">
                                          <p:stCondLst>
                                            <p:cond delay="499"/>
                                          </p:stCondLst>
                                        </p:cTn>
                                        <p:tgtEl>
                                          <p:spTgt spid="13319"/>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499"/>
                                          </p:stCondLst>
                                        </p:cTn>
                                        <p:tgtEl>
                                          <p:spTgt spid="13320"/>
                                        </p:tgtEl>
                                        <p:attrNameLst>
                                          <p:attrName>style.visibility</p:attrName>
                                        </p:attrNameLst>
                                      </p:cBhvr>
                                      <p:to>
                                        <p:strVal val="visible"/>
                                      </p:to>
                                    </p:set>
                                  </p:childTnLst>
                                </p:cTn>
                              </p:par>
                            </p:childTnLst>
                          </p:cTn>
                        </p:par>
                        <p:par>
                          <p:cTn id="28" fill="hold" nodeType="afterGroup">
                            <p:stCondLst>
                              <p:cond delay="500"/>
                            </p:stCondLst>
                            <p:childTnLst>
                              <p:par>
                                <p:cTn id="29" presetID="1" presetClass="entr" presetSubtype="0" fill="hold" grpId="0" nodeType="afterEffect">
                                  <p:stCondLst>
                                    <p:cond delay="0"/>
                                  </p:stCondLst>
                                  <p:childTnLst>
                                    <p:set>
                                      <p:cBhvr>
                                        <p:cTn id="30" dur="1" fill="hold">
                                          <p:stCondLst>
                                            <p:cond delay="499"/>
                                          </p:stCondLst>
                                        </p:cTn>
                                        <p:tgtEl>
                                          <p:spTgt spid="133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utoUpdateAnimBg="0"/>
      <p:bldP spid="13317" grpId="0" autoUpdateAnimBg="0"/>
      <p:bldP spid="13318" grpId="0" autoUpdateAnimBg="0"/>
      <p:bldP spid="13321"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C779A0D-8A12-2AB1-8484-8AA746329576}"/>
              </a:ext>
            </a:extLst>
          </p:cNvPr>
          <p:cNvSpPr>
            <a:spLocks noGrp="1"/>
          </p:cNvSpPr>
          <p:nvPr>
            <p:ph type="title"/>
          </p:nvPr>
        </p:nvSpPr>
        <p:spPr/>
        <p:txBody>
          <a:bodyPr/>
          <a:lstStyle/>
          <a:p>
            <a:r>
              <a:rPr lang="en-US" dirty="0"/>
              <a:t>What is ANOVA?</a:t>
            </a:r>
            <a:endParaRPr lang="th-TH" dirty="0"/>
          </a:p>
        </p:txBody>
      </p:sp>
      <p:sp>
        <p:nvSpPr>
          <p:cNvPr id="3" name="ตัวแทนเนื้อหา 2">
            <a:extLst>
              <a:ext uri="{FF2B5EF4-FFF2-40B4-BE49-F238E27FC236}">
                <a16:creationId xmlns:a16="http://schemas.microsoft.com/office/drawing/2014/main" id="{C95747E1-4A98-66BB-FA3C-2972C2D4C400}"/>
              </a:ext>
            </a:extLst>
          </p:cNvPr>
          <p:cNvSpPr>
            <a:spLocks noGrp="1"/>
          </p:cNvSpPr>
          <p:nvPr>
            <p:ph idx="1"/>
          </p:nvPr>
        </p:nvSpPr>
        <p:spPr/>
        <p:txBody>
          <a:bodyPr/>
          <a:lstStyle/>
          <a:p>
            <a:r>
              <a:rPr lang="en-US" dirty="0"/>
              <a:t>Analysis of Variance (ANOVA) is a statistical test developed by Ronald Fisher in 1918 and has been used ever since. Simply put, ANOVA tells you whether there is a statistical difference between the means of three or more independent groups.</a:t>
            </a:r>
            <a:endParaRPr lang="th-TH" dirty="0"/>
          </a:p>
        </p:txBody>
      </p:sp>
    </p:spTree>
    <p:extLst>
      <p:ext uri="{BB962C8B-B14F-4D97-AF65-F5344CB8AC3E}">
        <p14:creationId xmlns:p14="http://schemas.microsoft.com/office/powerpoint/2010/main" val="24436277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a:extLst>
              <a:ext uri="{FF2B5EF4-FFF2-40B4-BE49-F238E27FC236}">
                <a16:creationId xmlns:a16="http://schemas.microsoft.com/office/drawing/2014/main" id="{62B9CAD0-C8A9-0A19-446A-157FCEC92672}"/>
              </a:ext>
            </a:extLst>
          </p:cNvPr>
          <p:cNvSpPr txBox="1">
            <a:spLocks noChangeArrowheads="1"/>
          </p:cNvSpPr>
          <p:nvPr/>
        </p:nvSpPr>
        <p:spPr bwMode="auto">
          <a:xfrm>
            <a:off x="2133600" y="533401"/>
            <a:ext cx="7924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dirty="0">
                <a:latin typeface="Cordia New" panose="020B0304020202020204" pitchFamily="34" charset="-34"/>
              </a:rPr>
              <a:t>Step  3 Substitute values ​​in formula </a:t>
            </a:r>
            <a:r>
              <a:rPr lang="en-US" altLang="th-TH" b="1" dirty="0" err="1">
                <a:latin typeface="Cordia New" panose="020B0304020202020204" pitchFamily="34" charset="-34"/>
              </a:rPr>
              <a:t>SS</a:t>
            </a:r>
            <a:r>
              <a:rPr lang="en-US" altLang="th-TH" b="1" baseline="-25000" dirty="0" err="1">
                <a:latin typeface="Cordia New" panose="020B0304020202020204" pitchFamily="34" charset="-34"/>
              </a:rPr>
              <a:t>w</a:t>
            </a:r>
            <a:endParaRPr lang="th-TH" altLang="th-TH" b="1" baseline="-25000" dirty="0">
              <a:latin typeface="Cordia New" panose="020B0304020202020204" pitchFamily="34" charset="-34"/>
            </a:endParaRPr>
          </a:p>
        </p:txBody>
      </p:sp>
      <p:graphicFrame>
        <p:nvGraphicFramePr>
          <p:cNvPr id="14339" name="Object 3">
            <a:extLst>
              <a:ext uri="{FF2B5EF4-FFF2-40B4-BE49-F238E27FC236}">
                <a16:creationId xmlns:a16="http://schemas.microsoft.com/office/drawing/2014/main" id="{F381F805-ACEC-DFE7-4255-3A06ECC4F78C}"/>
              </a:ext>
            </a:extLst>
          </p:cNvPr>
          <p:cNvGraphicFramePr>
            <a:graphicFrameLocks noChangeAspect="1"/>
          </p:cNvGraphicFramePr>
          <p:nvPr/>
        </p:nvGraphicFramePr>
        <p:xfrm>
          <a:off x="2209800" y="1066800"/>
          <a:ext cx="2819400" cy="838200"/>
        </p:xfrm>
        <a:graphic>
          <a:graphicData uri="http://schemas.openxmlformats.org/presentationml/2006/ole">
            <mc:AlternateContent xmlns:mc="http://schemas.openxmlformats.org/markup-compatibility/2006">
              <mc:Choice xmlns:v="urn:schemas-microsoft-com:vml" Requires="v">
                <p:oleObj name="Equation" r:id="rId2" imgW="1384300" imgH="457200" progId="Equation.3">
                  <p:embed/>
                </p:oleObj>
              </mc:Choice>
              <mc:Fallback>
                <p:oleObj name="Equation" r:id="rId2" imgW="1384300" imgH="457200" progId="Equation.3">
                  <p:embed/>
                  <p:pic>
                    <p:nvPicPr>
                      <p:cNvPr id="14339" name="Object 3">
                        <a:extLst>
                          <a:ext uri="{FF2B5EF4-FFF2-40B4-BE49-F238E27FC236}">
                            <a16:creationId xmlns:a16="http://schemas.microsoft.com/office/drawing/2014/main" id="{F381F805-ACEC-DFE7-4255-3A06ECC4F7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066800"/>
                        <a:ext cx="281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340" name="Text Box 4">
            <a:extLst>
              <a:ext uri="{FF2B5EF4-FFF2-40B4-BE49-F238E27FC236}">
                <a16:creationId xmlns:a16="http://schemas.microsoft.com/office/drawing/2014/main" id="{7C8E38D3-4C5A-72CE-46CD-FFBDCEF5B317}"/>
              </a:ext>
            </a:extLst>
          </p:cNvPr>
          <p:cNvSpPr txBox="1">
            <a:spLocks noChangeArrowheads="1"/>
          </p:cNvSpPr>
          <p:nvPr/>
        </p:nvSpPr>
        <p:spPr bwMode="auto">
          <a:xfrm>
            <a:off x="2538413" y="1905001"/>
            <a:ext cx="114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a:latin typeface="Cordia New" panose="020B0304020202020204" pitchFamily="34" charset="-34"/>
              </a:rPr>
              <a:t> </a:t>
            </a:r>
            <a:r>
              <a:rPr lang="en-US" altLang="th-TH" b="1">
                <a:latin typeface="Times New Roman" panose="02020603050405020304" pitchFamily="18" charset="0"/>
              </a:rPr>
              <a:t>=</a:t>
            </a:r>
            <a:r>
              <a:rPr lang="en-US" altLang="th-TH" b="1">
                <a:latin typeface="Cordia New" panose="020B0304020202020204" pitchFamily="34" charset="-34"/>
              </a:rPr>
              <a:t> (2</a:t>
            </a:r>
            <a:r>
              <a:rPr lang="en-US" altLang="th-TH" b="1" baseline="30000">
                <a:latin typeface="Cordia New" panose="020B0304020202020204" pitchFamily="34" charset="-34"/>
              </a:rPr>
              <a:t>2</a:t>
            </a:r>
            <a:r>
              <a:rPr lang="en-US" altLang="th-TH" b="1">
                <a:latin typeface="Cordia New" panose="020B0304020202020204" pitchFamily="34" charset="-34"/>
              </a:rPr>
              <a:t>+</a:t>
            </a:r>
            <a:endParaRPr lang="th-TH" altLang="th-TH">
              <a:latin typeface="Cordia New" panose="020B0304020202020204" pitchFamily="34" charset="-34"/>
            </a:endParaRPr>
          </a:p>
        </p:txBody>
      </p:sp>
      <p:sp>
        <p:nvSpPr>
          <p:cNvPr id="14341" name="Text Box 5">
            <a:extLst>
              <a:ext uri="{FF2B5EF4-FFF2-40B4-BE49-F238E27FC236}">
                <a16:creationId xmlns:a16="http://schemas.microsoft.com/office/drawing/2014/main" id="{33748BC1-CA2B-8492-ED14-42C5BE4585D0}"/>
              </a:ext>
            </a:extLst>
          </p:cNvPr>
          <p:cNvSpPr txBox="1">
            <a:spLocks noChangeArrowheads="1"/>
          </p:cNvSpPr>
          <p:nvPr/>
        </p:nvSpPr>
        <p:spPr bwMode="auto">
          <a:xfrm>
            <a:off x="3352800" y="1901826"/>
            <a:ext cx="45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3</a:t>
            </a:r>
            <a:r>
              <a:rPr lang="en-US" altLang="th-TH" b="1" baseline="30000">
                <a:latin typeface="Cordia New" panose="020B0304020202020204" pitchFamily="34" charset="-34"/>
              </a:rPr>
              <a:t>2</a:t>
            </a:r>
            <a:endParaRPr lang="th-TH" altLang="th-TH" baseline="30000">
              <a:latin typeface="Cordia New" panose="020B0304020202020204" pitchFamily="34" charset="-34"/>
            </a:endParaRPr>
          </a:p>
        </p:txBody>
      </p:sp>
      <p:sp>
        <p:nvSpPr>
          <p:cNvPr id="14342" name="Text Box 6">
            <a:extLst>
              <a:ext uri="{FF2B5EF4-FFF2-40B4-BE49-F238E27FC236}">
                <a16:creationId xmlns:a16="http://schemas.microsoft.com/office/drawing/2014/main" id="{1B9725C1-969D-6137-3525-7BD8EBAF6916}"/>
              </a:ext>
            </a:extLst>
          </p:cNvPr>
          <p:cNvSpPr txBox="1">
            <a:spLocks noChangeArrowheads="1"/>
          </p:cNvSpPr>
          <p:nvPr/>
        </p:nvSpPr>
        <p:spPr bwMode="auto">
          <a:xfrm>
            <a:off x="3581400" y="1895476"/>
            <a:ext cx="838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+1</a:t>
            </a:r>
            <a:r>
              <a:rPr lang="en-US" altLang="th-TH" b="1" baseline="30000">
                <a:latin typeface="Cordia New" panose="020B0304020202020204" pitchFamily="34" charset="-34"/>
              </a:rPr>
              <a:t>2</a:t>
            </a:r>
            <a:endParaRPr lang="th-TH" altLang="th-TH" b="1" baseline="30000">
              <a:latin typeface="Cordia New" panose="020B0304020202020204" pitchFamily="34" charset="-34"/>
            </a:endParaRPr>
          </a:p>
        </p:txBody>
      </p:sp>
      <p:sp>
        <p:nvSpPr>
          <p:cNvPr id="14343" name="Text Box 7">
            <a:extLst>
              <a:ext uri="{FF2B5EF4-FFF2-40B4-BE49-F238E27FC236}">
                <a16:creationId xmlns:a16="http://schemas.microsoft.com/office/drawing/2014/main" id="{DFE68D2E-A150-1122-C368-73A4C28438E9}"/>
              </a:ext>
            </a:extLst>
          </p:cNvPr>
          <p:cNvSpPr txBox="1">
            <a:spLocks noChangeArrowheads="1"/>
          </p:cNvSpPr>
          <p:nvPr/>
        </p:nvSpPr>
        <p:spPr bwMode="auto">
          <a:xfrm>
            <a:off x="3962400" y="1905001"/>
            <a:ext cx="5867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+3</a:t>
            </a:r>
            <a:r>
              <a:rPr lang="en-US" altLang="th-TH" b="1" baseline="30000">
                <a:latin typeface="Cordia New" panose="020B0304020202020204" pitchFamily="34" charset="-34"/>
              </a:rPr>
              <a:t>2</a:t>
            </a:r>
            <a:r>
              <a:rPr lang="en-US" altLang="th-TH" b="1">
                <a:latin typeface="Cordia New" panose="020B0304020202020204" pitchFamily="34" charset="-34"/>
              </a:rPr>
              <a:t>+2</a:t>
            </a:r>
            <a:r>
              <a:rPr lang="en-US" altLang="th-TH" b="1" baseline="30000">
                <a:latin typeface="Cordia New" panose="020B0304020202020204" pitchFamily="34" charset="-34"/>
              </a:rPr>
              <a:t>2</a:t>
            </a:r>
            <a:r>
              <a:rPr lang="en-US" altLang="th-TH" b="1">
                <a:latin typeface="Cordia New" panose="020B0304020202020204" pitchFamily="34" charset="-34"/>
              </a:rPr>
              <a:t>+5</a:t>
            </a:r>
            <a:r>
              <a:rPr lang="en-US" altLang="th-TH" b="1" baseline="30000">
                <a:latin typeface="Cordia New" panose="020B0304020202020204" pitchFamily="34" charset="-34"/>
              </a:rPr>
              <a:t>2</a:t>
            </a:r>
            <a:r>
              <a:rPr lang="en-US" altLang="th-TH" b="1">
                <a:latin typeface="Cordia New" panose="020B0304020202020204" pitchFamily="34" charset="-34"/>
              </a:rPr>
              <a:t>+4</a:t>
            </a:r>
            <a:r>
              <a:rPr lang="en-US" altLang="th-TH" b="1" baseline="30000">
                <a:latin typeface="Cordia New" panose="020B0304020202020204" pitchFamily="34" charset="-34"/>
              </a:rPr>
              <a:t>2</a:t>
            </a:r>
            <a:r>
              <a:rPr lang="en-US" altLang="th-TH" b="1">
                <a:latin typeface="Cordia New" panose="020B0304020202020204" pitchFamily="34" charset="-34"/>
              </a:rPr>
              <a:t>+3</a:t>
            </a:r>
            <a:r>
              <a:rPr lang="en-US" altLang="th-TH" b="1" baseline="30000">
                <a:latin typeface="Cordia New" panose="020B0304020202020204" pitchFamily="34" charset="-34"/>
              </a:rPr>
              <a:t>2</a:t>
            </a:r>
            <a:r>
              <a:rPr lang="en-US" altLang="th-TH" b="1">
                <a:latin typeface="Cordia New" panose="020B0304020202020204" pitchFamily="34" charset="-34"/>
              </a:rPr>
              <a:t>+2</a:t>
            </a:r>
            <a:r>
              <a:rPr lang="en-US" altLang="th-TH" b="1" baseline="30000">
                <a:latin typeface="Cordia New" panose="020B0304020202020204" pitchFamily="34" charset="-34"/>
              </a:rPr>
              <a:t>2</a:t>
            </a:r>
            <a:r>
              <a:rPr lang="en-US" altLang="th-TH" b="1">
                <a:latin typeface="Cordia New" panose="020B0304020202020204" pitchFamily="34" charset="-34"/>
              </a:rPr>
              <a:t>+4</a:t>
            </a:r>
            <a:r>
              <a:rPr lang="en-US" altLang="th-TH" b="1" baseline="30000">
                <a:latin typeface="Cordia New" panose="020B0304020202020204" pitchFamily="34" charset="-34"/>
              </a:rPr>
              <a:t>2</a:t>
            </a:r>
            <a:r>
              <a:rPr lang="en-US" altLang="th-TH" b="1">
                <a:latin typeface="Cordia New" panose="020B0304020202020204" pitchFamily="34" charset="-34"/>
              </a:rPr>
              <a:t>+2</a:t>
            </a:r>
            <a:r>
              <a:rPr lang="en-US" altLang="th-TH" b="1" baseline="30000">
                <a:latin typeface="Cordia New" panose="020B0304020202020204" pitchFamily="34" charset="-34"/>
              </a:rPr>
              <a:t>2</a:t>
            </a:r>
            <a:r>
              <a:rPr lang="en-US" altLang="th-TH" b="1">
                <a:latin typeface="Cordia New" panose="020B0304020202020204" pitchFamily="34" charset="-34"/>
              </a:rPr>
              <a:t>+9</a:t>
            </a:r>
            <a:r>
              <a:rPr lang="en-US" altLang="th-TH" b="1" baseline="30000">
                <a:latin typeface="Cordia New" panose="020B0304020202020204" pitchFamily="34" charset="-34"/>
              </a:rPr>
              <a:t>2</a:t>
            </a:r>
            <a:r>
              <a:rPr lang="en-US" altLang="th-TH" b="1">
                <a:latin typeface="Cordia New" panose="020B0304020202020204" pitchFamily="34" charset="-34"/>
              </a:rPr>
              <a:t>+8</a:t>
            </a:r>
            <a:r>
              <a:rPr lang="en-US" altLang="th-TH" b="1" baseline="30000">
                <a:latin typeface="Cordia New" panose="020B0304020202020204" pitchFamily="34" charset="-34"/>
              </a:rPr>
              <a:t>2</a:t>
            </a:r>
            <a:r>
              <a:rPr lang="en-US" altLang="th-TH" b="1">
                <a:latin typeface="Cordia New" panose="020B0304020202020204" pitchFamily="34" charset="-34"/>
              </a:rPr>
              <a:t>+6</a:t>
            </a:r>
            <a:r>
              <a:rPr lang="en-US" altLang="th-TH" b="1" baseline="30000">
                <a:latin typeface="Cordia New" panose="020B0304020202020204" pitchFamily="34" charset="-34"/>
              </a:rPr>
              <a:t>2</a:t>
            </a:r>
            <a:r>
              <a:rPr lang="en-US" altLang="th-TH" b="1">
                <a:latin typeface="Cordia New" panose="020B0304020202020204" pitchFamily="34" charset="-34"/>
              </a:rPr>
              <a:t>+8</a:t>
            </a:r>
            <a:r>
              <a:rPr lang="en-US" altLang="th-TH" b="1" baseline="30000">
                <a:latin typeface="Cordia New" panose="020B0304020202020204" pitchFamily="34" charset="-34"/>
              </a:rPr>
              <a:t>2</a:t>
            </a:r>
            <a:r>
              <a:rPr lang="en-US" altLang="th-TH" b="1">
                <a:latin typeface="Cordia New" panose="020B0304020202020204" pitchFamily="34" charset="-34"/>
              </a:rPr>
              <a:t>+7</a:t>
            </a:r>
            <a:r>
              <a:rPr lang="en-US" altLang="th-TH" b="1" baseline="30000">
                <a:latin typeface="Cordia New" panose="020B0304020202020204" pitchFamily="34" charset="-34"/>
              </a:rPr>
              <a:t>2</a:t>
            </a:r>
            <a:r>
              <a:rPr lang="en-US" altLang="th-TH" b="1">
                <a:latin typeface="Cordia New" panose="020B0304020202020204" pitchFamily="34" charset="-34"/>
              </a:rPr>
              <a:t>+6</a:t>
            </a:r>
            <a:r>
              <a:rPr lang="en-US" altLang="th-TH" b="1" baseline="30000">
                <a:latin typeface="Cordia New" panose="020B0304020202020204" pitchFamily="34" charset="-34"/>
              </a:rPr>
              <a:t>2</a:t>
            </a:r>
            <a:r>
              <a:rPr lang="en-US" altLang="th-TH" b="1">
                <a:latin typeface="Cordia New" panose="020B0304020202020204" pitchFamily="34" charset="-34"/>
              </a:rPr>
              <a:t>+5</a:t>
            </a:r>
            <a:r>
              <a:rPr lang="en-US" altLang="th-TH" b="1" baseline="30000">
                <a:latin typeface="Cordia New" panose="020B0304020202020204" pitchFamily="34" charset="-34"/>
              </a:rPr>
              <a:t>2</a:t>
            </a:r>
            <a:r>
              <a:rPr lang="en-US" altLang="th-TH" b="1">
                <a:latin typeface="Cordia New" panose="020B0304020202020204" pitchFamily="34" charset="-34"/>
              </a:rPr>
              <a:t>)</a:t>
            </a:r>
            <a:r>
              <a:rPr lang="en-US" altLang="th-TH">
                <a:latin typeface="Cordia New" panose="020B0304020202020204" pitchFamily="34" charset="-34"/>
              </a:rPr>
              <a:t> </a:t>
            </a:r>
            <a:endParaRPr lang="th-TH" altLang="th-TH">
              <a:latin typeface="Cordia New" panose="020B0304020202020204" pitchFamily="34" charset="-34"/>
            </a:endParaRPr>
          </a:p>
        </p:txBody>
      </p:sp>
      <p:sp>
        <p:nvSpPr>
          <p:cNvPr id="14344" name="Text Box 8">
            <a:extLst>
              <a:ext uri="{FF2B5EF4-FFF2-40B4-BE49-F238E27FC236}">
                <a16:creationId xmlns:a16="http://schemas.microsoft.com/office/drawing/2014/main" id="{CB22A4B6-5403-DDA2-A939-194B180CAB6C}"/>
              </a:ext>
            </a:extLst>
          </p:cNvPr>
          <p:cNvSpPr txBox="1">
            <a:spLocks noChangeArrowheads="1"/>
          </p:cNvSpPr>
          <p:nvPr/>
        </p:nvSpPr>
        <p:spPr bwMode="auto">
          <a:xfrm>
            <a:off x="9372600" y="1887538"/>
            <a:ext cx="11430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Angsana New" panose="02020603050405020304" pitchFamily="18" charset="-34"/>
              </a:rPr>
              <a:t>–</a:t>
            </a:r>
            <a:r>
              <a:rPr lang="en-US" altLang="th-TH" b="1">
                <a:latin typeface="Cordia New" panose="020B0304020202020204" pitchFamily="34" charset="-34"/>
              </a:rPr>
              <a:t> 355.56</a:t>
            </a:r>
            <a:r>
              <a:rPr lang="en-US" altLang="th-TH">
                <a:latin typeface="Cordia New" panose="020B0304020202020204" pitchFamily="34" charset="-34"/>
              </a:rPr>
              <a:t>  </a:t>
            </a:r>
          </a:p>
          <a:p>
            <a:pPr eaLnBrk="1" hangingPunct="1">
              <a:spcBef>
                <a:spcPct val="50000"/>
              </a:spcBef>
            </a:pPr>
            <a:endParaRPr lang="th-TH" altLang="th-TH">
              <a:latin typeface="Angsana New" panose="02020603050405020304" pitchFamily="18" charset="-34"/>
            </a:endParaRPr>
          </a:p>
        </p:txBody>
      </p:sp>
      <p:sp>
        <p:nvSpPr>
          <p:cNvPr id="14345" name="Text Box 9">
            <a:extLst>
              <a:ext uri="{FF2B5EF4-FFF2-40B4-BE49-F238E27FC236}">
                <a16:creationId xmlns:a16="http://schemas.microsoft.com/office/drawing/2014/main" id="{7FD0C0FB-3797-F618-7107-E62CA5197185}"/>
              </a:ext>
            </a:extLst>
          </p:cNvPr>
          <p:cNvSpPr txBox="1">
            <a:spLocks noChangeArrowheads="1"/>
          </p:cNvSpPr>
          <p:nvPr/>
        </p:nvSpPr>
        <p:spPr bwMode="auto">
          <a:xfrm>
            <a:off x="2625725" y="2362201"/>
            <a:ext cx="1752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Times New Roman" panose="02020603050405020304" pitchFamily="18" charset="0"/>
              </a:rPr>
              <a:t>=</a:t>
            </a:r>
            <a:r>
              <a:rPr lang="en-US" altLang="th-TH" b="1">
                <a:latin typeface="Cordia New" panose="020B0304020202020204" pitchFamily="34" charset="-34"/>
              </a:rPr>
              <a:t>  100.44</a:t>
            </a:r>
            <a:endParaRPr lang="th-TH" altLang="th-TH">
              <a:latin typeface="Cordia New" panose="020B0304020202020204" pitchFamily="34" charset="-34"/>
            </a:endParaRPr>
          </a:p>
        </p:txBody>
      </p:sp>
      <p:sp>
        <p:nvSpPr>
          <p:cNvPr id="14346" name="Text Box 10">
            <a:extLst>
              <a:ext uri="{FF2B5EF4-FFF2-40B4-BE49-F238E27FC236}">
                <a16:creationId xmlns:a16="http://schemas.microsoft.com/office/drawing/2014/main" id="{D361C5DC-FAF1-2F0A-50DF-30DEE6DAFB3D}"/>
              </a:ext>
            </a:extLst>
          </p:cNvPr>
          <p:cNvSpPr txBox="1">
            <a:spLocks noChangeArrowheads="1"/>
          </p:cNvSpPr>
          <p:nvPr/>
        </p:nvSpPr>
        <p:spPr bwMode="auto">
          <a:xfrm>
            <a:off x="2133600" y="2832100"/>
            <a:ext cx="72390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Step 4  Find Value    SS</a:t>
            </a:r>
            <a:r>
              <a:rPr lang="en-US" altLang="th-TH" b="1" baseline="-25000">
                <a:latin typeface="Cordia New" panose="020B0304020202020204" pitchFamily="34" charset="-34"/>
              </a:rPr>
              <a:t>w</a:t>
            </a:r>
            <a:endParaRPr lang="en-US" altLang="th-TH" b="1">
              <a:latin typeface="Angsana New" panose="02020603050405020304" pitchFamily="18" charset="-34"/>
            </a:endParaRPr>
          </a:p>
          <a:p>
            <a:pPr eaLnBrk="1" hangingPunct="1"/>
            <a:r>
              <a:rPr lang="en-US" altLang="th-TH" b="1">
                <a:latin typeface="Cordia New" panose="020B0304020202020204" pitchFamily="34" charset="-34"/>
              </a:rPr>
              <a:t>	SS</a:t>
            </a:r>
            <a:r>
              <a:rPr lang="en-US" altLang="th-TH" b="1" baseline="-25000">
                <a:latin typeface="Cordia New" panose="020B0304020202020204" pitchFamily="34" charset="-34"/>
              </a:rPr>
              <a:t>w</a:t>
            </a:r>
            <a:r>
              <a:rPr lang="en-US" altLang="th-TH" b="1">
                <a:latin typeface="Cordia New" panose="020B0304020202020204" pitchFamily="34" charset="-34"/>
              </a:rPr>
              <a:t>    </a:t>
            </a:r>
            <a:r>
              <a:rPr lang="en-US" altLang="th-TH" b="1">
                <a:latin typeface="Times New Roman" panose="02020603050405020304" pitchFamily="18" charset="0"/>
              </a:rPr>
              <a:t>=</a:t>
            </a:r>
            <a:r>
              <a:rPr lang="en-US" altLang="th-TH" b="1">
                <a:latin typeface="Cordia New" panose="020B0304020202020204" pitchFamily="34" charset="-34"/>
              </a:rPr>
              <a:t> SS</a:t>
            </a:r>
            <a:r>
              <a:rPr lang="en-US" altLang="th-TH" b="1" baseline="-25000">
                <a:latin typeface="Cordia New" panose="020B0304020202020204" pitchFamily="34" charset="-34"/>
              </a:rPr>
              <a:t>t</a:t>
            </a:r>
            <a:r>
              <a:rPr lang="en-US" altLang="th-TH" b="1">
                <a:latin typeface="Cordia New" panose="020B0304020202020204" pitchFamily="34" charset="-34"/>
              </a:rPr>
              <a:t> - SS</a:t>
            </a:r>
            <a:r>
              <a:rPr lang="en-US" altLang="th-TH" b="1" baseline="-25000">
                <a:latin typeface="Cordia New" panose="020B0304020202020204" pitchFamily="34" charset="-34"/>
              </a:rPr>
              <a:t>b</a:t>
            </a:r>
            <a:r>
              <a:rPr lang="en-US" altLang="th-TH" b="1">
                <a:latin typeface="Cordia New" panose="020B0304020202020204" pitchFamily="34" charset="-34"/>
              </a:rPr>
              <a:t>  </a:t>
            </a:r>
            <a:endParaRPr lang="en-US" altLang="th-TH" b="1" baseline="-25000">
              <a:latin typeface="Angsana New" panose="02020603050405020304" pitchFamily="18" charset="-34"/>
            </a:endParaRPr>
          </a:p>
          <a:p>
            <a:pPr eaLnBrk="1" hangingPunct="1">
              <a:spcBef>
                <a:spcPct val="50000"/>
              </a:spcBef>
            </a:pPr>
            <a:endParaRPr lang="th-TH" altLang="th-TH" b="1">
              <a:latin typeface="Angsana New" panose="02020603050405020304" pitchFamily="18" charset="-34"/>
            </a:endParaRPr>
          </a:p>
        </p:txBody>
      </p:sp>
      <p:sp>
        <p:nvSpPr>
          <p:cNvPr id="14347" name="Text Box 11">
            <a:extLst>
              <a:ext uri="{FF2B5EF4-FFF2-40B4-BE49-F238E27FC236}">
                <a16:creationId xmlns:a16="http://schemas.microsoft.com/office/drawing/2014/main" id="{E2574D9B-0898-4996-FAD3-2E09397661EE}"/>
              </a:ext>
            </a:extLst>
          </p:cNvPr>
          <p:cNvSpPr txBox="1">
            <a:spLocks noChangeArrowheads="1"/>
          </p:cNvSpPr>
          <p:nvPr/>
        </p:nvSpPr>
        <p:spPr bwMode="auto">
          <a:xfrm>
            <a:off x="1981200" y="3733800"/>
            <a:ext cx="78486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	  SS</a:t>
            </a:r>
            <a:r>
              <a:rPr lang="en-US" altLang="th-TH" b="1" baseline="-25000">
                <a:latin typeface="Cordia New" panose="020B0304020202020204" pitchFamily="34" charset="-34"/>
              </a:rPr>
              <a:t>w  </a:t>
            </a:r>
            <a:r>
              <a:rPr lang="en-US" altLang="th-TH" b="1">
                <a:latin typeface="Cordia New" panose="020B0304020202020204" pitchFamily="34" charset="-34"/>
              </a:rPr>
              <a:t>  </a:t>
            </a:r>
            <a:r>
              <a:rPr lang="en-US" altLang="th-TH" b="1">
                <a:latin typeface="Times New Roman" panose="02020603050405020304" pitchFamily="18" charset="0"/>
              </a:rPr>
              <a:t>=</a:t>
            </a:r>
            <a:r>
              <a:rPr lang="en-US" altLang="th-TH" b="1">
                <a:latin typeface="Cordia New" panose="020B0304020202020204" pitchFamily="34" charset="-34"/>
              </a:rPr>
              <a:t> 100.44 - 75.04</a:t>
            </a:r>
          </a:p>
          <a:p>
            <a:pPr eaLnBrk="1" hangingPunct="1"/>
            <a:r>
              <a:rPr lang="en-US" altLang="th-TH" b="1">
                <a:latin typeface="Cordia New" panose="020B0304020202020204" pitchFamily="34" charset="-34"/>
              </a:rPr>
              <a:t>         	           </a:t>
            </a:r>
            <a:r>
              <a:rPr lang="en-US" altLang="th-TH" b="1">
                <a:latin typeface="Times New Roman" panose="02020603050405020304" pitchFamily="18" charset="0"/>
              </a:rPr>
              <a:t>=</a:t>
            </a:r>
            <a:r>
              <a:rPr lang="en-US" altLang="th-TH" b="1">
                <a:latin typeface="Cordia New" panose="020B0304020202020204" pitchFamily="34" charset="-34"/>
              </a:rPr>
              <a:t> 25.40</a:t>
            </a:r>
          </a:p>
          <a:p>
            <a:pPr eaLnBrk="1" hangingPunct="1">
              <a:spcBef>
                <a:spcPct val="50000"/>
              </a:spcBef>
            </a:pPr>
            <a:endParaRPr lang="th-TH" altLang="th-TH">
              <a:latin typeface="Angsana New" panose="02020603050405020304" pitchFamily="18" charset="-34"/>
            </a:endParaRPr>
          </a:p>
        </p:txBody>
      </p:sp>
      <p:sp>
        <p:nvSpPr>
          <p:cNvPr id="14348" name="Text Box 12">
            <a:extLst>
              <a:ext uri="{FF2B5EF4-FFF2-40B4-BE49-F238E27FC236}">
                <a16:creationId xmlns:a16="http://schemas.microsoft.com/office/drawing/2014/main" id="{7EE8643D-7FAA-FD27-68A7-7C46611B5CE8}"/>
              </a:ext>
            </a:extLst>
          </p:cNvPr>
          <p:cNvSpPr txBox="1">
            <a:spLocks noChangeArrowheads="1"/>
          </p:cNvSpPr>
          <p:nvPr/>
        </p:nvSpPr>
        <p:spPr bwMode="auto">
          <a:xfrm>
            <a:off x="2133600" y="4724401"/>
            <a:ext cx="5410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Step 5 Substitute values ​​in formula MS</a:t>
            </a:r>
            <a:r>
              <a:rPr lang="en-US" altLang="th-TH" b="1" baseline="-25000">
                <a:latin typeface="Cordia New" panose="020B0304020202020204" pitchFamily="34" charset="-34"/>
              </a:rPr>
              <a:t>b</a:t>
            </a:r>
            <a:endParaRPr lang="th-TH" altLang="th-TH" b="1" baseline="-25000">
              <a:latin typeface="Cordia New" panose="020B0304020202020204" pitchFamily="34" charset="-34"/>
            </a:endParaRPr>
          </a:p>
        </p:txBody>
      </p:sp>
      <p:graphicFrame>
        <p:nvGraphicFramePr>
          <p:cNvPr id="14349" name="Object 13">
            <a:extLst>
              <a:ext uri="{FF2B5EF4-FFF2-40B4-BE49-F238E27FC236}">
                <a16:creationId xmlns:a16="http://schemas.microsoft.com/office/drawing/2014/main" id="{F24D7A23-A2DA-EB1D-3A37-621C653BF39F}"/>
              </a:ext>
            </a:extLst>
          </p:cNvPr>
          <p:cNvGraphicFramePr>
            <a:graphicFrameLocks noChangeAspect="1"/>
          </p:cNvGraphicFramePr>
          <p:nvPr/>
        </p:nvGraphicFramePr>
        <p:xfrm>
          <a:off x="3124200" y="5410200"/>
          <a:ext cx="5257800" cy="838200"/>
        </p:xfrm>
        <a:graphic>
          <a:graphicData uri="http://schemas.openxmlformats.org/presentationml/2006/ole">
            <mc:AlternateContent xmlns:mc="http://schemas.openxmlformats.org/markup-compatibility/2006">
              <mc:Choice xmlns:v="urn:schemas-microsoft-com:vml" Requires="v">
                <p:oleObj name="Equation" r:id="rId4" imgW="2133600" imgH="431800" progId="Equation.3">
                  <p:embed/>
                </p:oleObj>
              </mc:Choice>
              <mc:Fallback>
                <p:oleObj name="Equation" r:id="rId4" imgW="2133600" imgH="431800" progId="Equation.3">
                  <p:embed/>
                  <p:pic>
                    <p:nvPicPr>
                      <p:cNvPr id="14349" name="Object 13">
                        <a:extLst>
                          <a:ext uri="{FF2B5EF4-FFF2-40B4-BE49-F238E27FC236}">
                            <a16:creationId xmlns:a16="http://schemas.microsoft.com/office/drawing/2014/main" id="{F24D7A23-A2DA-EB1D-3A37-621C653BF39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5410200"/>
                        <a:ext cx="525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338"/>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4339"/>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14340"/>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14341"/>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14342"/>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14343"/>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14344"/>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499"/>
                                          </p:stCondLst>
                                        </p:cTn>
                                        <p:tgtEl>
                                          <p:spTgt spid="14345"/>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grpId="0" nodeType="clickEffect">
                                  <p:stCondLst>
                                    <p:cond delay="0"/>
                                  </p:stCondLst>
                                  <p:childTnLst>
                                    <p:set>
                                      <p:cBhvr>
                                        <p:cTn id="37" dur="1" fill="hold">
                                          <p:stCondLst>
                                            <p:cond delay="499"/>
                                          </p:stCondLst>
                                        </p:cTn>
                                        <p:tgtEl>
                                          <p:spTgt spid="14346"/>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14347"/>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childTnLst>
                                    <p:set>
                                      <p:cBhvr>
                                        <p:cTn id="45" dur="1" fill="hold">
                                          <p:stCondLst>
                                            <p:cond delay="499"/>
                                          </p:stCondLst>
                                        </p:cTn>
                                        <p:tgtEl>
                                          <p:spTgt spid="14348"/>
                                        </p:tgtEl>
                                        <p:attrNameLst>
                                          <p:attrName>style.visibility</p:attrName>
                                        </p:attrNameLst>
                                      </p:cBhvr>
                                      <p:to>
                                        <p:strVal val="visible"/>
                                      </p:to>
                                    </p:set>
                                  </p:childTnLst>
                                </p:cTn>
                              </p:par>
                            </p:childTnLst>
                          </p:cTn>
                        </p:par>
                        <p:par>
                          <p:cTn id="46" fill="hold" nodeType="afterGroup">
                            <p:stCondLst>
                              <p:cond delay="500"/>
                            </p:stCondLst>
                            <p:childTnLst>
                              <p:par>
                                <p:cTn id="47" presetID="1" presetClass="entr" presetSubtype="0" fill="hold" nodeType="afterEffect">
                                  <p:stCondLst>
                                    <p:cond delay="0"/>
                                  </p:stCondLst>
                                  <p:childTnLst>
                                    <p:set>
                                      <p:cBhvr>
                                        <p:cTn id="48" dur="1" fill="hold">
                                          <p:stCondLst>
                                            <p:cond delay="499"/>
                                          </p:stCondLst>
                                        </p:cTn>
                                        <p:tgtEl>
                                          <p:spTgt spid="143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P spid="14340" grpId="0" autoUpdateAnimBg="0"/>
      <p:bldP spid="14341" grpId="0" autoUpdateAnimBg="0"/>
      <p:bldP spid="14342" grpId="0" autoUpdateAnimBg="0"/>
      <p:bldP spid="14343" grpId="0" autoUpdateAnimBg="0"/>
      <p:bldP spid="14344" grpId="0" autoUpdateAnimBg="0"/>
      <p:bldP spid="14345" grpId="0" autoUpdateAnimBg="0"/>
      <p:bldP spid="14346" grpId="0" autoUpdateAnimBg="0"/>
      <p:bldP spid="14347" grpId="0" autoUpdateAnimBg="0"/>
      <p:bldP spid="14348"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C53C139D-9047-69AA-511A-72FE24081B7D}"/>
              </a:ext>
            </a:extLst>
          </p:cNvPr>
          <p:cNvSpPr txBox="1">
            <a:spLocks noChangeArrowheads="1"/>
          </p:cNvSpPr>
          <p:nvPr/>
        </p:nvSpPr>
        <p:spPr bwMode="auto">
          <a:xfrm>
            <a:off x="2590800" y="609601"/>
            <a:ext cx="7467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Step 6 Substitute values ​​in formula MS</a:t>
            </a:r>
            <a:r>
              <a:rPr lang="en-US" altLang="th-TH" b="1" baseline="-25000">
                <a:latin typeface="Cordia New" panose="020B0304020202020204" pitchFamily="34" charset="-34"/>
              </a:rPr>
              <a:t>w</a:t>
            </a:r>
            <a:endParaRPr lang="th-TH" altLang="th-TH" baseline="-25000">
              <a:latin typeface="Cordia New" panose="020B0304020202020204" pitchFamily="34" charset="-34"/>
            </a:endParaRPr>
          </a:p>
        </p:txBody>
      </p:sp>
      <p:graphicFrame>
        <p:nvGraphicFramePr>
          <p:cNvPr id="15363" name="Object 3">
            <a:extLst>
              <a:ext uri="{FF2B5EF4-FFF2-40B4-BE49-F238E27FC236}">
                <a16:creationId xmlns:a16="http://schemas.microsoft.com/office/drawing/2014/main" id="{764F2556-DAAE-3B9B-72DD-4EB82D13E692}"/>
              </a:ext>
            </a:extLst>
          </p:cNvPr>
          <p:cNvGraphicFramePr>
            <a:graphicFrameLocks noChangeAspect="1"/>
          </p:cNvGraphicFramePr>
          <p:nvPr/>
        </p:nvGraphicFramePr>
        <p:xfrm>
          <a:off x="3352800" y="1254125"/>
          <a:ext cx="4191000" cy="914400"/>
        </p:xfrm>
        <a:graphic>
          <a:graphicData uri="http://schemas.openxmlformats.org/presentationml/2006/ole">
            <mc:AlternateContent xmlns:mc="http://schemas.openxmlformats.org/markup-compatibility/2006">
              <mc:Choice xmlns:v="urn:schemas-microsoft-com:vml" Requires="v">
                <p:oleObj name="Equation" r:id="rId2" imgW="2095500" imgH="431800" progId="Equation.3">
                  <p:embed/>
                </p:oleObj>
              </mc:Choice>
              <mc:Fallback>
                <p:oleObj name="Equation" r:id="rId2" imgW="2095500" imgH="431800" progId="Equation.3">
                  <p:embed/>
                  <p:pic>
                    <p:nvPicPr>
                      <p:cNvPr id="15363" name="Object 3">
                        <a:extLst>
                          <a:ext uri="{FF2B5EF4-FFF2-40B4-BE49-F238E27FC236}">
                            <a16:creationId xmlns:a16="http://schemas.microsoft.com/office/drawing/2014/main" id="{764F2556-DAAE-3B9B-72DD-4EB82D13E6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1254125"/>
                        <a:ext cx="419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364" name="Text Box 4">
            <a:extLst>
              <a:ext uri="{FF2B5EF4-FFF2-40B4-BE49-F238E27FC236}">
                <a16:creationId xmlns:a16="http://schemas.microsoft.com/office/drawing/2014/main" id="{AF8BAA2B-E935-4FE9-740F-463904789168}"/>
              </a:ext>
            </a:extLst>
          </p:cNvPr>
          <p:cNvSpPr txBox="1">
            <a:spLocks noChangeArrowheads="1"/>
          </p:cNvSpPr>
          <p:nvPr/>
        </p:nvSpPr>
        <p:spPr bwMode="auto">
          <a:xfrm>
            <a:off x="1600200" y="2344738"/>
            <a:ext cx="73152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Step7  Substitute values ​​in formula F</a:t>
            </a:r>
          </a:p>
          <a:p>
            <a:pPr eaLnBrk="1" hangingPunct="1">
              <a:spcBef>
                <a:spcPct val="50000"/>
              </a:spcBef>
            </a:pPr>
            <a:endParaRPr lang="th-TH" altLang="th-TH">
              <a:latin typeface="Angsana New" panose="02020603050405020304" pitchFamily="18" charset="-34"/>
            </a:endParaRPr>
          </a:p>
        </p:txBody>
      </p:sp>
      <p:graphicFrame>
        <p:nvGraphicFramePr>
          <p:cNvPr id="15365" name="Object 5">
            <a:extLst>
              <a:ext uri="{FF2B5EF4-FFF2-40B4-BE49-F238E27FC236}">
                <a16:creationId xmlns:a16="http://schemas.microsoft.com/office/drawing/2014/main" id="{3EC6F169-0D5A-0C47-2ECB-4615504BF16E}"/>
              </a:ext>
            </a:extLst>
          </p:cNvPr>
          <p:cNvGraphicFramePr>
            <a:graphicFrameLocks noChangeAspect="1"/>
          </p:cNvGraphicFramePr>
          <p:nvPr/>
        </p:nvGraphicFramePr>
        <p:xfrm>
          <a:off x="3733800" y="2971801"/>
          <a:ext cx="1600200" cy="1039813"/>
        </p:xfrm>
        <a:graphic>
          <a:graphicData uri="http://schemas.openxmlformats.org/presentationml/2006/ole">
            <mc:AlternateContent xmlns:mc="http://schemas.openxmlformats.org/markup-compatibility/2006">
              <mc:Choice xmlns:v="urn:schemas-microsoft-com:vml" Requires="v">
                <p:oleObj name="Equation" r:id="rId4" imgW="609336" imgH="431613" progId="Equation.3">
                  <p:embed/>
                </p:oleObj>
              </mc:Choice>
              <mc:Fallback>
                <p:oleObj name="Equation" r:id="rId4" imgW="609336" imgH="431613" progId="Equation.3">
                  <p:embed/>
                  <p:pic>
                    <p:nvPicPr>
                      <p:cNvPr id="15365" name="Object 5">
                        <a:extLst>
                          <a:ext uri="{FF2B5EF4-FFF2-40B4-BE49-F238E27FC236}">
                            <a16:creationId xmlns:a16="http://schemas.microsoft.com/office/drawing/2014/main" id="{3EC6F169-0D5A-0C47-2ECB-4615504BF16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2971801"/>
                        <a:ext cx="1600200" cy="1039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a:extLst>
              <a:ext uri="{FF2B5EF4-FFF2-40B4-BE49-F238E27FC236}">
                <a16:creationId xmlns:a16="http://schemas.microsoft.com/office/drawing/2014/main" id="{A9FCF12F-C324-5FDA-87A8-350CEF8C60F3}"/>
              </a:ext>
            </a:extLst>
          </p:cNvPr>
          <p:cNvGraphicFramePr>
            <a:graphicFrameLocks noChangeAspect="1"/>
          </p:cNvGraphicFramePr>
          <p:nvPr/>
        </p:nvGraphicFramePr>
        <p:xfrm>
          <a:off x="3751263" y="4038600"/>
          <a:ext cx="1447800" cy="990600"/>
        </p:xfrm>
        <a:graphic>
          <a:graphicData uri="http://schemas.openxmlformats.org/presentationml/2006/ole">
            <mc:AlternateContent xmlns:mc="http://schemas.openxmlformats.org/markup-compatibility/2006">
              <mc:Choice xmlns:v="urn:schemas-microsoft-com:vml" Requires="v">
                <p:oleObj name="Equation" r:id="rId6" imgW="647419" imgH="393529" progId="Equation.3">
                  <p:embed/>
                </p:oleObj>
              </mc:Choice>
              <mc:Fallback>
                <p:oleObj name="Equation" r:id="rId6" imgW="647419" imgH="393529" progId="Equation.3">
                  <p:embed/>
                  <p:pic>
                    <p:nvPicPr>
                      <p:cNvPr id="15366" name="Object 6">
                        <a:extLst>
                          <a:ext uri="{FF2B5EF4-FFF2-40B4-BE49-F238E27FC236}">
                            <a16:creationId xmlns:a16="http://schemas.microsoft.com/office/drawing/2014/main" id="{A9FCF12F-C324-5FDA-87A8-350CEF8C60F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51263" y="4038600"/>
                        <a:ext cx="1447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367" name="Text Box 7">
            <a:extLst>
              <a:ext uri="{FF2B5EF4-FFF2-40B4-BE49-F238E27FC236}">
                <a16:creationId xmlns:a16="http://schemas.microsoft.com/office/drawing/2014/main" id="{F0323DE2-09ED-5716-F23E-BD9FCA242056}"/>
              </a:ext>
            </a:extLst>
          </p:cNvPr>
          <p:cNvSpPr txBox="1">
            <a:spLocks noChangeArrowheads="1"/>
          </p:cNvSpPr>
          <p:nvPr/>
        </p:nvSpPr>
        <p:spPr bwMode="auto">
          <a:xfrm>
            <a:off x="3024188" y="5181601"/>
            <a:ext cx="30480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Times New Roman" panose="02020603050405020304" pitchFamily="18" charset="0"/>
              </a:rPr>
              <a:t>=</a:t>
            </a:r>
            <a:r>
              <a:rPr lang="en-US" altLang="th-TH" b="1">
                <a:latin typeface="Cordia New" panose="020B0304020202020204" pitchFamily="34" charset="-34"/>
              </a:rPr>
              <a:t>  22.20</a:t>
            </a:r>
          </a:p>
          <a:p>
            <a:pPr eaLnBrk="1" hangingPunct="1">
              <a:spcBef>
                <a:spcPct val="50000"/>
              </a:spcBef>
            </a:pPr>
            <a:endParaRPr lang="th-TH" altLang="th-TH">
              <a:latin typeface="Angsana New" panose="02020603050405020304"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362"/>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5363"/>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15364"/>
                                        </p:tgtEl>
                                        <p:attrNameLst>
                                          <p:attrName>style.visibility</p:attrName>
                                        </p:attrNameLst>
                                      </p:cBhvr>
                                      <p:to>
                                        <p:strVal val="visible"/>
                                      </p:to>
                                    </p:set>
                                  </p:childTnLst>
                                </p:cTn>
                              </p:par>
                            </p:childTnLst>
                          </p:cTn>
                        </p:par>
                        <p:par>
                          <p:cTn id="14" fill="hold" nodeType="afterGroup">
                            <p:stCondLst>
                              <p:cond delay="500"/>
                            </p:stCondLst>
                            <p:childTnLst>
                              <p:par>
                                <p:cTn id="15" presetID="1" presetClass="entr" presetSubtype="0" fill="hold" nodeType="afterEffect">
                                  <p:stCondLst>
                                    <p:cond delay="0"/>
                                  </p:stCondLst>
                                  <p:childTnLst>
                                    <p:set>
                                      <p:cBhvr>
                                        <p:cTn id="16" dur="1" fill="hold">
                                          <p:stCondLst>
                                            <p:cond delay="499"/>
                                          </p:stCondLst>
                                        </p:cTn>
                                        <p:tgtEl>
                                          <p:spTgt spid="1536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499"/>
                                          </p:stCondLst>
                                        </p:cTn>
                                        <p:tgtEl>
                                          <p:spTgt spid="15366"/>
                                        </p:tgtEl>
                                        <p:attrNameLst>
                                          <p:attrName>style.visibility</p:attrName>
                                        </p:attrNameLst>
                                      </p:cBhvr>
                                      <p:to>
                                        <p:strVal val="visible"/>
                                      </p:to>
                                    </p:set>
                                  </p:childTnLst>
                                </p:cTn>
                              </p:par>
                            </p:childTnLst>
                          </p:cTn>
                        </p:par>
                        <p:par>
                          <p:cTn id="21" fill="hold" nodeType="afterGroup">
                            <p:stCondLst>
                              <p:cond delay="500"/>
                            </p:stCondLst>
                            <p:childTnLst>
                              <p:par>
                                <p:cTn id="22" presetID="1" presetClass="entr" presetSubtype="0" fill="hold" grpId="0" nodeType="afterEffect">
                                  <p:stCondLst>
                                    <p:cond delay="0"/>
                                  </p:stCondLst>
                                  <p:childTnLst>
                                    <p:set>
                                      <p:cBhvr>
                                        <p:cTn id="23" dur="1" fill="hold">
                                          <p:stCondLst>
                                            <p:cond delay="499"/>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4" grpId="0" autoUpdateAnimBg="0"/>
      <p:bldP spid="15367"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a:extLst>
              <a:ext uri="{FF2B5EF4-FFF2-40B4-BE49-F238E27FC236}">
                <a16:creationId xmlns:a16="http://schemas.microsoft.com/office/drawing/2014/main" id="{8E9AA84B-6812-E82F-9F55-EC38D3CE10A8}"/>
              </a:ext>
            </a:extLst>
          </p:cNvPr>
          <p:cNvSpPr txBox="1">
            <a:spLocks noChangeArrowheads="1"/>
          </p:cNvSpPr>
          <p:nvPr/>
        </p:nvSpPr>
        <p:spPr bwMode="auto">
          <a:xfrm>
            <a:off x="1703388" y="231775"/>
            <a:ext cx="8818562"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The summary in the variance table is as follows (put the calculated values ​​above in the table.)</a:t>
            </a:r>
            <a:endParaRPr lang="th-TH" altLang="th-TH" b="1">
              <a:latin typeface="Cordia New" panose="020B0304020202020204" pitchFamily="34" charset="-34"/>
            </a:endParaRPr>
          </a:p>
        </p:txBody>
      </p:sp>
      <p:graphicFrame>
        <p:nvGraphicFramePr>
          <p:cNvPr id="16387" name="Object 3">
            <a:extLst>
              <a:ext uri="{FF2B5EF4-FFF2-40B4-BE49-F238E27FC236}">
                <a16:creationId xmlns:a16="http://schemas.microsoft.com/office/drawing/2014/main" id="{4F3FE7EA-9488-6A82-2E6C-8CABBC928729}"/>
              </a:ext>
            </a:extLst>
          </p:cNvPr>
          <p:cNvGraphicFramePr>
            <a:graphicFrameLocks noChangeAspect="1"/>
          </p:cNvGraphicFramePr>
          <p:nvPr/>
        </p:nvGraphicFramePr>
        <p:xfrm>
          <a:off x="2136775" y="1216026"/>
          <a:ext cx="8008938" cy="2270125"/>
        </p:xfrm>
        <a:graphic>
          <a:graphicData uri="http://schemas.openxmlformats.org/presentationml/2006/ole">
            <mc:AlternateContent xmlns:mc="http://schemas.openxmlformats.org/markup-compatibility/2006">
              <mc:Choice xmlns:v="urn:schemas-microsoft-com:vml" Requires="v">
                <p:oleObj name="Document" r:id="rId2" imgW="5627434" imgH="1603936" progId="Word.Document.8">
                  <p:embed/>
                </p:oleObj>
              </mc:Choice>
              <mc:Fallback>
                <p:oleObj name="Document" r:id="rId2" imgW="5627434" imgH="1603936" progId="Word.Document.8">
                  <p:embed/>
                  <p:pic>
                    <p:nvPicPr>
                      <p:cNvPr id="16387" name="Object 3">
                        <a:extLst>
                          <a:ext uri="{FF2B5EF4-FFF2-40B4-BE49-F238E27FC236}">
                            <a16:creationId xmlns:a16="http://schemas.microsoft.com/office/drawing/2014/main" id="{4F3FE7EA-9488-6A82-2E6C-8CABBC9287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6775" y="1216026"/>
                        <a:ext cx="8008938" cy="227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388" name="Text Box 4">
            <a:extLst>
              <a:ext uri="{FF2B5EF4-FFF2-40B4-BE49-F238E27FC236}">
                <a16:creationId xmlns:a16="http://schemas.microsoft.com/office/drawing/2014/main" id="{6E0224A9-F7BA-42CC-6E64-B207AF27898C}"/>
              </a:ext>
            </a:extLst>
          </p:cNvPr>
          <p:cNvSpPr txBox="1">
            <a:spLocks noChangeArrowheads="1"/>
          </p:cNvSpPr>
          <p:nvPr/>
        </p:nvSpPr>
        <p:spPr bwMode="auto">
          <a:xfrm>
            <a:off x="2133600" y="3671888"/>
            <a:ext cx="7924800" cy="224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solidFill>
                  <a:srgbClr val="FF0000"/>
                </a:solidFill>
                <a:latin typeface="Cordia New" panose="020B0304020202020204" pitchFamily="34" charset="-34"/>
              </a:rPr>
              <a:t>Conclusion or decision </a:t>
            </a:r>
            <a:r>
              <a:rPr lang="en-US" altLang="th-TH" b="1">
                <a:latin typeface="Cordia New" panose="020B0304020202020204" pitchFamily="34" charset="-34"/>
              </a:rPr>
              <a:t>.</a:t>
            </a:r>
          </a:p>
          <a:p>
            <a:pPr eaLnBrk="1" hangingPunct="1"/>
            <a:r>
              <a:rPr lang="en-US" altLang="th-TH" b="1">
                <a:latin typeface="Cordia New" panose="020B0304020202020204" pitchFamily="34" charset="-34"/>
              </a:rPr>
              <a:t>The calculated F value (F=22.20) is greater than the F value from the table (F=3.68). Therefore, the F value falls into the critical zone. Therefore, the null hypothesis is rejected, i.e., there is at least one pair of means that is statistically significantly different at the .05 level.</a:t>
            </a:r>
            <a:endParaRPr lang="th-TH" altLang="th-TH">
              <a:latin typeface="Angsana New" panose="02020603050405020304" pitchFamily="18" charset="-34"/>
            </a:endParaRPr>
          </a:p>
        </p:txBody>
      </p:sp>
      <p:sp>
        <p:nvSpPr>
          <p:cNvPr id="18437" name="Line 5">
            <a:extLst>
              <a:ext uri="{FF2B5EF4-FFF2-40B4-BE49-F238E27FC236}">
                <a16:creationId xmlns:a16="http://schemas.microsoft.com/office/drawing/2014/main" id="{6DD7A7EB-0616-6294-000B-4E8F6A77074A}"/>
              </a:ext>
            </a:extLst>
          </p:cNvPr>
          <p:cNvSpPr>
            <a:spLocks noChangeShapeType="1"/>
          </p:cNvSpPr>
          <p:nvPr/>
        </p:nvSpPr>
        <p:spPr bwMode="auto">
          <a:xfrm>
            <a:off x="2135188" y="3068638"/>
            <a:ext cx="79930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h-TH"/>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6386"/>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6387"/>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P spid="16388"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a:extLst>
              <a:ext uri="{FF2B5EF4-FFF2-40B4-BE49-F238E27FC236}">
                <a16:creationId xmlns:a16="http://schemas.microsoft.com/office/drawing/2014/main" id="{581374B4-3B42-8889-0C14-7B95836DAEFE}"/>
              </a:ext>
            </a:extLst>
          </p:cNvPr>
          <p:cNvSpPr txBox="1">
            <a:spLocks noChangeArrowheads="1"/>
          </p:cNvSpPr>
          <p:nvPr/>
        </p:nvSpPr>
        <p:spPr bwMode="auto">
          <a:xfrm>
            <a:off x="2133600" y="76201"/>
            <a:ext cx="8305800" cy="289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2. Two-way analysis of variance (ANOVA )</a:t>
            </a:r>
          </a:p>
          <a:p>
            <a:pPr eaLnBrk="1" hangingPunct="1"/>
            <a:r>
              <a:rPr lang="en-US" altLang="th-TH" b="1">
                <a:latin typeface="Angsana New" panose="02020603050405020304" pitchFamily="18" charset="-34"/>
              </a:rPr>
              <a:t>	This two-way ANOVA is for research with two independent variables, which can test the difference in sample means by each independent variable or even test for the joint effect of the two variables, called joint interactions.</a:t>
            </a:r>
            <a:r>
              <a:rPr lang="en-US" altLang="th-TH" b="1">
                <a:latin typeface="Cordia New" panose="020B0304020202020204" pitchFamily="34" charset="-34"/>
              </a:rPr>
              <a:t> (interaction)</a:t>
            </a:r>
          </a:p>
          <a:p>
            <a:pPr eaLnBrk="1" hangingPunct="1">
              <a:spcBef>
                <a:spcPct val="50000"/>
              </a:spcBef>
            </a:pPr>
            <a:endParaRPr lang="th-TH" altLang="th-TH">
              <a:latin typeface="Angsana New" panose="02020603050405020304" pitchFamily="18" charset="-34"/>
            </a:endParaRPr>
          </a:p>
        </p:txBody>
      </p:sp>
      <p:sp>
        <p:nvSpPr>
          <p:cNvPr id="17411" name="Text Box 3">
            <a:extLst>
              <a:ext uri="{FF2B5EF4-FFF2-40B4-BE49-F238E27FC236}">
                <a16:creationId xmlns:a16="http://schemas.microsoft.com/office/drawing/2014/main" id="{D995EAFE-CEEE-1B7A-157A-8CE0141D50D5}"/>
              </a:ext>
            </a:extLst>
          </p:cNvPr>
          <p:cNvSpPr txBox="1">
            <a:spLocks noChangeArrowheads="1"/>
          </p:cNvSpPr>
          <p:nvPr/>
        </p:nvSpPr>
        <p:spPr bwMode="auto">
          <a:xfrm>
            <a:off x="839788" y="2260600"/>
            <a:ext cx="8991601"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3" eaLnBrk="1" hangingPunct="1"/>
            <a:r>
              <a:rPr lang="en-US" altLang="th-TH" b="1">
                <a:solidFill>
                  <a:srgbClr val="FF0000"/>
                </a:solidFill>
                <a:latin typeface="Cordia New" panose="020B0304020202020204" pitchFamily="34" charset="-34"/>
              </a:rPr>
              <a:t>There are two types of two-way ANOVA:Type </a:t>
            </a:r>
          </a:p>
          <a:p>
            <a:pPr lvl="3" eaLnBrk="1" hangingPunct="1"/>
            <a:r>
              <a:rPr lang="en-US" altLang="th-TH" b="1">
                <a:latin typeface="Cordia New" panose="020B0304020202020204" pitchFamily="34" charset="-34"/>
              </a:rPr>
              <a:t>1 is called a single experiment or measurement.</a:t>
            </a:r>
            <a:endParaRPr lang="th-TH" altLang="th-TH" b="1">
              <a:latin typeface="Cordia New" panose="020B0304020202020204" pitchFamily="34" charset="-34"/>
            </a:endParaRPr>
          </a:p>
        </p:txBody>
      </p:sp>
      <p:sp>
        <p:nvSpPr>
          <p:cNvPr id="17412" name="Text Box 4">
            <a:extLst>
              <a:ext uri="{FF2B5EF4-FFF2-40B4-BE49-F238E27FC236}">
                <a16:creationId xmlns:a16="http://schemas.microsoft.com/office/drawing/2014/main" id="{E3B03797-E536-8600-FB8B-D86378270085}"/>
              </a:ext>
            </a:extLst>
          </p:cNvPr>
          <p:cNvSpPr txBox="1">
            <a:spLocks noChangeArrowheads="1"/>
          </p:cNvSpPr>
          <p:nvPr/>
        </p:nvSpPr>
        <p:spPr bwMode="auto">
          <a:xfrm>
            <a:off x="2133600" y="3290888"/>
            <a:ext cx="7772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2. The second type is called multiple experiments or measurements.</a:t>
            </a:r>
            <a:endParaRPr lang="th-TH" altLang="th-TH" b="1">
              <a:latin typeface="Cordia New" panose="020B0304020202020204" pitchFamily="34" charset="-34"/>
            </a:endParaRPr>
          </a:p>
        </p:txBody>
      </p:sp>
      <p:sp>
        <p:nvSpPr>
          <p:cNvPr id="17413" name="Text Box 5">
            <a:extLst>
              <a:ext uri="{FF2B5EF4-FFF2-40B4-BE49-F238E27FC236}">
                <a16:creationId xmlns:a16="http://schemas.microsoft.com/office/drawing/2014/main" id="{9E905F3F-8587-2594-1AF3-2C4751085444}"/>
              </a:ext>
            </a:extLst>
          </p:cNvPr>
          <p:cNvSpPr txBox="1">
            <a:spLocks noChangeArrowheads="1"/>
          </p:cNvSpPr>
          <p:nvPr/>
        </p:nvSpPr>
        <p:spPr bwMode="auto">
          <a:xfrm>
            <a:off x="2133600" y="3886201"/>
            <a:ext cx="8534400" cy="289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a:latin typeface="Angsana New" panose="02020603050405020304" pitchFamily="18" charset="-34"/>
              </a:rPr>
              <a:t>Two-way ANOVA tests three hypotheses:</a:t>
            </a:r>
          </a:p>
          <a:p>
            <a:pPr eaLnBrk="1" hangingPunct="1">
              <a:spcBef>
                <a:spcPct val="50000"/>
              </a:spcBef>
            </a:pPr>
            <a:r>
              <a:rPr lang="en-US" altLang="th-TH">
                <a:latin typeface="Angsana New" panose="02020603050405020304" pitchFamily="18" charset="-34"/>
              </a:rPr>
              <a:t>1.Test whether the main effect of the treatment is different or not.</a:t>
            </a:r>
          </a:p>
          <a:p>
            <a:pPr eaLnBrk="1" hangingPunct="1">
              <a:spcBef>
                <a:spcPct val="50000"/>
              </a:spcBef>
            </a:pPr>
            <a:r>
              <a:rPr lang="en-US" altLang="th-TH">
                <a:latin typeface="Angsana New" panose="02020603050405020304" pitchFamily="18" charset="-34"/>
              </a:rPr>
              <a:t>2. Test whether the main effect of the level of the treatment is different or not.</a:t>
            </a:r>
          </a:p>
          <a:p>
            <a:pPr eaLnBrk="1" hangingPunct="1">
              <a:spcBef>
                <a:spcPct val="50000"/>
              </a:spcBef>
            </a:pPr>
            <a:r>
              <a:rPr lang="en-US" altLang="th-TH">
                <a:latin typeface="Angsana New" panose="02020603050405020304" pitchFamily="18" charset="-34"/>
              </a:rPr>
              <a:t>3. Test the interaction effect between the treatment and the level (treatment X level effect).</a:t>
            </a:r>
            <a:endParaRPr lang="th-TH" altLang="th-TH">
              <a:latin typeface="Angsana New" panose="02020603050405020304"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4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74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74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7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autoUpdateAnimBg="0"/>
      <p:bldP spid="17412" grpId="0" autoUpdateAnimBg="0"/>
      <p:bldP spid="17413"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a:extLst>
              <a:ext uri="{FF2B5EF4-FFF2-40B4-BE49-F238E27FC236}">
                <a16:creationId xmlns:a16="http://schemas.microsoft.com/office/drawing/2014/main" id="{7E76E9CF-81AE-1420-1619-BED2A620D72E}"/>
              </a:ext>
            </a:extLst>
          </p:cNvPr>
          <p:cNvSpPr txBox="1">
            <a:spLocks noChangeArrowheads="1"/>
          </p:cNvSpPr>
          <p:nvPr/>
        </p:nvSpPr>
        <p:spPr bwMode="auto">
          <a:xfrm>
            <a:off x="2133600" y="457200"/>
            <a:ext cx="8001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There fore, writing a statistical hypothesis can be written as follows:</a:t>
            </a:r>
          </a:p>
          <a:p>
            <a:pPr eaLnBrk="1" hangingPunct="1"/>
            <a:r>
              <a:rPr lang="en-US" altLang="th-TH" b="1">
                <a:latin typeface="Cordia New" panose="020B0304020202020204" pitchFamily="34" charset="-34"/>
              </a:rPr>
              <a:t>	1. Test the main effect of the intervention(      )</a:t>
            </a:r>
            <a:endParaRPr lang="en-US" altLang="th-TH">
              <a:latin typeface="Cordia New" panose="020B0304020202020204" pitchFamily="34" charset="-34"/>
            </a:endParaRPr>
          </a:p>
          <a:p>
            <a:pPr eaLnBrk="1" hangingPunct="1">
              <a:spcBef>
                <a:spcPct val="50000"/>
              </a:spcBef>
            </a:pPr>
            <a:endParaRPr lang="th-TH" altLang="th-TH">
              <a:latin typeface="Angsana New" panose="02020603050405020304" pitchFamily="18" charset="-34"/>
            </a:endParaRPr>
          </a:p>
        </p:txBody>
      </p:sp>
      <p:graphicFrame>
        <p:nvGraphicFramePr>
          <p:cNvPr id="18435" name="Object 3">
            <a:extLst>
              <a:ext uri="{FF2B5EF4-FFF2-40B4-BE49-F238E27FC236}">
                <a16:creationId xmlns:a16="http://schemas.microsoft.com/office/drawing/2014/main" id="{6EDC0FB7-6DEA-611A-E13D-E1076F37CDA5}"/>
              </a:ext>
            </a:extLst>
          </p:cNvPr>
          <p:cNvGraphicFramePr>
            <a:graphicFrameLocks noChangeAspect="1"/>
          </p:cNvGraphicFramePr>
          <p:nvPr/>
        </p:nvGraphicFramePr>
        <p:xfrm>
          <a:off x="7754939" y="892176"/>
          <a:ext cx="382587" cy="428625"/>
        </p:xfrm>
        <a:graphic>
          <a:graphicData uri="http://schemas.openxmlformats.org/presentationml/2006/ole">
            <mc:AlternateContent xmlns:mc="http://schemas.openxmlformats.org/markup-compatibility/2006">
              <mc:Choice xmlns:v="urn:schemas-microsoft-com:vml" Requires="v">
                <p:oleObj name="Document" r:id="rId2" imgW="5486400" imgH="248412" progId="Word.Document.8">
                  <p:embed/>
                </p:oleObj>
              </mc:Choice>
              <mc:Fallback>
                <p:oleObj name="Document" r:id="rId2" imgW="5486400" imgH="248412" progId="Word.Document.8">
                  <p:embed/>
                  <p:pic>
                    <p:nvPicPr>
                      <p:cNvPr id="18435" name="Object 3">
                        <a:extLst>
                          <a:ext uri="{FF2B5EF4-FFF2-40B4-BE49-F238E27FC236}">
                            <a16:creationId xmlns:a16="http://schemas.microsoft.com/office/drawing/2014/main" id="{6EDC0FB7-6DEA-611A-E13D-E1076F37CD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54939" y="892176"/>
                        <a:ext cx="382587"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436" name="Text Box 4">
            <a:extLst>
              <a:ext uri="{FF2B5EF4-FFF2-40B4-BE49-F238E27FC236}">
                <a16:creationId xmlns:a16="http://schemas.microsoft.com/office/drawing/2014/main" id="{E9842FA7-62DA-AF06-DB14-F6614EB26FDC}"/>
              </a:ext>
            </a:extLst>
          </p:cNvPr>
          <p:cNvSpPr txBox="1">
            <a:spLocks noChangeArrowheads="1"/>
          </p:cNvSpPr>
          <p:nvPr/>
        </p:nvSpPr>
        <p:spPr bwMode="auto">
          <a:xfrm>
            <a:off x="3733800" y="1295400"/>
            <a:ext cx="56388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H</a:t>
            </a:r>
            <a:r>
              <a:rPr lang="en-US" altLang="th-TH" b="1" baseline="-25000">
                <a:latin typeface="Cordia New" panose="020B0304020202020204" pitchFamily="34" charset="-34"/>
              </a:rPr>
              <a:t>0</a:t>
            </a:r>
            <a:r>
              <a:rPr lang="en-US" altLang="th-TH" b="1">
                <a:latin typeface="Cordia New" panose="020B0304020202020204" pitchFamily="34" charset="-34"/>
              </a:rPr>
              <a:t>  : </a:t>
            </a:r>
            <a:r>
              <a:rPr lang="en-US" altLang="th-TH" b="1" baseline="-25000">
                <a:latin typeface="Cordia New" panose="020B0304020202020204" pitchFamily="34" charset="-34"/>
              </a:rPr>
              <a:t> </a:t>
            </a:r>
            <a:r>
              <a:rPr lang="en-US" altLang="th-TH" b="1">
                <a:latin typeface="Symbol" panose="05050102010706020507" pitchFamily="18" charset="2"/>
              </a:rPr>
              <a:t>   = </a:t>
            </a:r>
            <a:r>
              <a:rPr lang="en-US" altLang="th-TH" b="1">
                <a:latin typeface="Cordia New" panose="020B0304020202020204" pitchFamily="34" charset="-34"/>
              </a:rPr>
              <a:t> 0 For all the values ​​of i</a:t>
            </a:r>
          </a:p>
          <a:p>
            <a:pPr lvl="2" eaLnBrk="1" hangingPunct="1"/>
            <a:r>
              <a:rPr lang="en-US" altLang="th-TH" b="1">
                <a:latin typeface="Cordia New" panose="020B0304020202020204" pitchFamily="34" charset="-34"/>
              </a:rPr>
              <a:t>H</a:t>
            </a:r>
            <a:r>
              <a:rPr lang="en-US" altLang="th-TH" b="1" baseline="-25000">
                <a:latin typeface="Cordia New" panose="020B0304020202020204" pitchFamily="34" charset="-34"/>
              </a:rPr>
              <a:t>1   </a:t>
            </a:r>
            <a:r>
              <a:rPr lang="en-US" altLang="th-TH" b="1">
                <a:latin typeface="Cordia New" panose="020B0304020202020204" pitchFamily="34" charset="-34"/>
              </a:rPr>
              <a:t>:  </a:t>
            </a:r>
            <a:r>
              <a:rPr lang="en-US" altLang="th-TH" b="1" baseline="-25000">
                <a:latin typeface="Cordia New" panose="020B0304020202020204" pitchFamily="34" charset="-34"/>
              </a:rPr>
              <a:t>       </a:t>
            </a:r>
            <a:r>
              <a:rPr lang="en-US" altLang="th-TH" b="1">
                <a:latin typeface="Cordia New" panose="020B0304020202020204" pitchFamily="34" charset="-34"/>
              </a:rPr>
              <a:t>0  At least one value of i</a:t>
            </a:r>
            <a:endParaRPr lang="en-US" altLang="th-TH">
              <a:latin typeface="Times New Roman" panose="02020603050405020304" pitchFamily="18" charset="0"/>
            </a:endParaRPr>
          </a:p>
          <a:p>
            <a:pPr eaLnBrk="1" hangingPunct="1">
              <a:spcBef>
                <a:spcPct val="50000"/>
              </a:spcBef>
            </a:pPr>
            <a:endParaRPr lang="th-TH" altLang="th-TH">
              <a:latin typeface="Angsana New" panose="02020603050405020304" pitchFamily="18" charset="-34"/>
            </a:endParaRPr>
          </a:p>
        </p:txBody>
      </p:sp>
      <p:graphicFrame>
        <p:nvGraphicFramePr>
          <p:cNvPr id="18437" name="Object 5">
            <a:extLst>
              <a:ext uri="{FF2B5EF4-FFF2-40B4-BE49-F238E27FC236}">
                <a16:creationId xmlns:a16="http://schemas.microsoft.com/office/drawing/2014/main" id="{053230AE-2E69-BF38-DF44-631DF3F78B28}"/>
              </a:ext>
            </a:extLst>
          </p:cNvPr>
          <p:cNvGraphicFramePr>
            <a:graphicFrameLocks noChangeAspect="1"/>
          </p:cNvGraphicFramePr>
          <p:nvPr/>
        </p:nvGraphicFramePr>
        <p:xfrm>
          <a:off x="5257800" y="1336675"/>
          <a:ext cx="298450" cy="533400"/>
        </p:xfrm>
        <a:graphic>
          <a:graphicData uri="http://schemas.openxmlformats.org/presentationml/2006/ole">
            <mc:AlternateContent xmlns:mc="http://schemas.openxmlformats.org/markup-compatibility/2006">
              <mc:Choice xmlns:v="urn:schemas-microsoft-com:vml" Requires="v">
                <p:oleObj name="Document" r:id="rId4" imgW="5486400" imgH="303276" progId="Word.Document.8">
                  <p:embed/>
                </p:oleObj>
              </mc:Choice>
              <mc:Fallback>
                <p:oleObj name="Document" r:id="rId4" imgW="5486400" imgH="303276" progId="Word.Document.8">
                  <p:embed/>
                  <p:pic>
                    <p:nvPicPr>
                      <p:cNvPr id="18437" name="Object 5">
                        <a:extLst>
                          <a:ext uri="{FF2B5EF4-FFF2-40B4-BE49-F238E27FC236}">
                            <a16:creationId xmlns:a16="http://schemas.microsoft.com/office/drawing/2014/main" id="{053230AE-2E69-BF38-DF44-631DF3F78B2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7800" y="1336675"/>
                        <a:ext cx="2984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439" name="Object 7">
            <a:extLst>
              <a:ext uri="{FF2B5EF4-FFF2-40B4-BE49-F238E27FC236}">
                <a16:creationId xmlns:a16="http://schemas.microsoft.com/office/drawing/2014/main" id="{9DDB1D3C-308B-E4CA-0E31-D3D0410ED337}"/>
              </a:ext>
            </a:extLst>
          </p:cNvPr>
          <p:cNvGraphicFramePr>
            <a:graphicFrameLocks noChangeAspect="1"/>
          </p:cNvGraphicFramePr>
          <p:nvPr/>
        </p:nvGraphicFramePr>
        <p:xfrm>
          <a:off x="5257801" y="1752600"/>
          <a:ext cx="379413" cy="533400"/>
        </p:xfrm>
        <a:graphic>
          <a:graphicData uri="http://schemas.openxmlformats.org/presentationml/2006/ole">
            <mc:AlternateContent xmlns:mc="http://schemas.openxmlformats.org/markup-compatibility/2006">
              <mc:Choice xmlns:v="urn:schemas-microsoft-com:vml" Requires="v">
                <p:oleObj name="Document" r:id="rId6" imgW="5486400" imgH="303276" progId="Word.Document.8">
                  <p:embed/>
                </p:oleObj>
              </mc:Choice>
              <mc:Fallback>
                <p:oleObj name="Document" r:id="rId6" imgW="5486400" imgH="303276" progId="Word.Document.8">
                  <p:embed/>
                  <p:pic>
                    <p:nvPicPr>
                      <p:cNvPr id="18439" name="Object 7">
                        <a:extLst>
                          <a:ext uri="{FF2B5EF4-FFF2-40B4-BE49-F238E27FC236}">
                            <a16:creationId xmlns:a16="http://schemas.microsoft.com/office/drawing/2014/main" id="{9DDB1D3C-308B-E4CA-0E31-D3D0410ED33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7801" y="1752600"/>
                        <a:ext cx="37941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43" name="Text Box 11">
            <a:extLst>
              <a:ext uri="{FF2B5EF4-FFF2-40B4-BE49-F238E27FC236}">
                <a16:creationId xmlns:a16="http://schemas.microsoft.com/office/drawing/2014/main" id="{49E26066-117A-12FB-00B1-EE16740D5E86}"/>
              </a:ext>
            </a:extLst>
          </p:cNvPr>
          <p:cNvSpPr txBox="1">
            <a:spLocks noChangeArrowheads="1"/>
          </p:cNvSpPr>
          <p:nvPr/>
        </p:nvSpPr>
        <p:spPr bwMode="auto">
          <a:xfrm>
            <a:off x="3124200" y="2057401"/>
            <a:ext cx="990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OR</a:t>
            </a:r>
            <a:endParaRPr lang="th-TH" altLang="th-TH">
              <a:latin typeface="Angsana New" panose="02020603050405020304" pitchFamily="18" charset="-34"/>
            </a:endParaRPr>
          </a:p>
        </p:txBody>
      </p:sp>
      <p:sp>
        <p:nvSpPr>
          <p:cNvPr id="18444" name="Text Box 12">
            <a:extLst>
              <a:ext uri="{FF2B5EF4-FFF2-40B4-BE49-F238E27FC236}">
                <a16:creationId xmlns:a16="http://schemas.microsoft.com/office/drawing/2014/main" id="{53B18A32-D900-4C83-4228-8C1DE61B3CEE}"/>
              </a:ext>
            </a:extLst>
          </p:cNvPr>
          <p:cNvSpPr txBox="1">
            <a:spLocks noChangeArrowheads="1"/>
          </p:cNvSpPr>
          <p:nvPr/>
        </p:nvSpPr>
        <p:spPr bwMode="auto">
          <a:xfrm>
            <a:off x="3733801" y="2438400"/>
            <a:ext cx="67992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H</a:t>
            </a:r>
            <a:r>
              <a:rPr lang="en-US" altLang="th-TH" b="1" baseline="-25000">
                <a:latin typeface="Cordia New" panose="020B0304020202020204" pitchFamily="34" charset="-34"/>
              </a:rPr>
              <a:t>0   </a:t>
            </a:r>
            <a:r>
              <a:rPr lang="en-US" altLang="th-TH" b="1">
                <a:latin typeface="Cordia New" panose="020B0304020202020204" pitchFamily="34" charset="-34"/>
              </a:rPr>
              <a:t>:			...</a:t>
            </a:r>
            <a:endParaRPr lang="en-US" altLang="th-TH" b="1">
              <a:latin typeface="Times New Roman" panose="02020603050405020304" pitchFamily="18" charset="0"/>
            </a:endParaRPr>
          </a:p>
          <a:p>
            <a:pPr lvl="2" eaLnBrk="1" hangingPunct="1"/>
            <a:r>
              <a:rPr lang="en-US" altLang="th-TH" b="1">
                <a:latin typeface="Cordia New" panose="020B0304020202020204" pitchFamily="34" charset="-34"/>
              </a:rPr>
              <a:t>H</a:t>
            </a:r>
            <a:r>
              <a:rPr lang="en-US" altLang="th-TH" b="1" baseline="-25000">
                <a:latin typeface="Cordia New" panose="020B0304020202020204" pitchFamily="34" charset="-34"/>
              </a:rPr>
              <a:t>1   </a:t>
            </a:r>
            <a:r>
              <a:rPr lang="en-US" altLang="th-TH" b="1">
                <a:latin typeface="Cordia New" panose="020B0304020202020204" pitchFamily="34" charset="-34"/>
              </a:rPr>
              <a:t>: There is at least one pair of averages that differ.</a:t>
            </a:r>
            <a:endParaRPr lang="th-TH" altLang="th-TH">
              <a:latin typeface="Angsana New" panose="02020603050405020304" pitchFamily="18" charset="-34"/>
            </a:endParaRPr>
          </a:p>
        </p:txBody>
      </p:sp>
      <p:graphicFrame>
        <p:nvGraphicFramePr>
          <p:cNvPr id="18445" name="Object 13">
            <a:extLst>
              <a:ext uri="{FF2B5EF4-FFF2-40B4-BE49-F238E27FC236}">
                <a16:creationId xmlns:a16="http://schemas.microsoft.com/office/drawing/2014/main" id="{9A212A5B-79CB-205A-470D-625A3D3C809F}"/>
              </a:ext>
            </a:extLst>
          </p:cNvPr>
          <p:cNvGraphicFramePr>
            <a:graphicFrameLocks noChangeAspect="1"/>
          </p:cNvGraphicFramePr>
          <p:nvPr/>
        </p:nvGraphicFramePr>
        <p:xfrm>
          <a:off x="5310189" y="2514600"/>
          <a:ext cx="9983787" cy="457200"/>
        </p:xfrm>
        <a:graphic>
          <a:graphicData uri="http://schemas.openxmlformats.org/presentationml/2006/ole">
            <mc:AlternateContent xmlns:mc="http://schemas.openxmlformats.org/markup-compatibility/2006">
              <mc:Choice xmlns:v="urn:schemas-microsoft-com:vml" Requires="v">
                <p:oleObj name="Document" r:id="rId7" imgW="5486400" imgH="303276" progId="Word.Document.8">
                  <p:embed/>
                </p:oleObj>
              </mc:Choice>
              <mc:Fallback>
                <p:oleObj name="Document" r:id="rId7" imgW="5486400" imgH="303276" progId="Word.Document.8">
                  <p:embed/>
                  <p:pic>
                    <p:nvPicPr>
                      <p:cNvPr id="18445" name="Object 13">
                        <a:extLst>
                          <a:ext uri="{FF2B5EF4-FFF2-40B4-BE49-F238E27FC236}">
                            <a16:creationId xmlns:a16="http://schemas.microsoft.com/office/drawing/2014/main" id="{9A212A5B-79CB-205A-470D-625A3D3C809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10189" y="2514600"/>
                        <a:ext cx="99837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6" name="Object 14">
            <a:extLst>
              <a:ext uri="{FF2B5EF4-FFF2-40B4-BE49-F238E27FC236}">
                <a16:creationId xmlns:a16="http://schemas.microsoft.com/office/drawing/2014/main" id="{B561F16E-C03B-FD12-86F9-2F690B86AF4B}"/>
              </a:ext>
            </a:extLst>
          </p:cNvPr>
          <p:cNvGraphicFramePr>
            <a:graphicFrameLocks noChangeAspect="1"/>
          </p:cNvGraphicFramePr>
          <p:nvPr/>
        </p:nvGraphicFramePr>
        <p:xfrm>
          <a:off x="5773739" y="2514601"/>
          <a:ext cx="5487987" cy="352425"/>
        </p:xfrm>
        <a:graphic>
          <a:graphicData uri="http://schemas.openxmlformats.org/presentationml/2006/ole">
            <mc:AlternateContent xmlns:mc="http://schemas.openxmlformats.org/markup-compatibility/2006">
              <mc:Choice xmlns:v="urn:schemas-microsoft-com:vml" Requires="v">
                <p:oleObj name="Document" r:id="rId9" imgW="5486400" imgH="248412" progId="Word.Document.8">
                  <p:embed/>
                </p:oleObj>
              </mc:Choice>
              <mc:Fallback>
                <p:oleObj name="Document" r:id="rId9" imgW="5486400" imgH="248412" progId="Word.Document.8">
                  <p:embed/>
                  <p:pic>
                    <p:nvPicPr>
                      <p:cNvPr id="18446" name="Object 14">
                        <a:extLst>
                          <a:ext uri="{FF2B5EF4-FFF2-40B4-BE49-F238E27FC236}">
                            <a16:creationId xmlns:a16="http://schemas.microsoft.com/office/drawing/2014/main" id="{B561F16E-C03B-FD12-86F9-2F690B86AF4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73739" y="2514601"/>
                        <a:ext cx="5487987"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7" name="Object 15">
            <a:extLst>
              <a:ext uri="{FF2B5EF4-FFF2-40B4-BE49-F238E27FC236}">
                <a16:creationId xmlns:a16="http://schemas.microsoft.com/office/drawing/2014/main" id="{31C91F9D-CFBA-3850-7057-81E7B83BD676}"/>
              </a:ext>
            </a:extLst>
          </p:cNvPr>
          <p:cNvGraphicFramePr>
            <a:graphicFrameLocks noChangeAspect="1"/>
          </p:cNvGraphicFramePr>
          <p:nvPr/>
        </p:nvGraphicFramePr>
        <p:xfrm>
          <a:off x="6019800" y="2514600"/>
          <a:ext cx="9755188" cy="457200"/>
        </p:xfrm>
        <a:graphic>
          <a:graphicData uri="http://schemas.openxmlformats.org/presentationml/2006/ole">
            <mc:AlternateContent xmlns:mc="http://schemas.openxmlformats.org/markup-compatibility/2006">
              <mc:Choice xmlns:v="urn:schemas-microsoft-com:vml" Requires="v">
                <p:oleObj name="Document" r:id="rId11" imgW="5486400" imgH="303276" progId="Word.Document.8">
                  <p:embed/>
                </p:oleObj>
              </mc:Choice>
              <mc:Fallback>
                <p:oleObj name="Document" r:id="rId11" imgW="5486400" imgH="303276" progId="Word.Document.8">
                  <p:embed/>
                  <p:pic>
                    <p:nvPicPr>
                      <p:cNvPr id="18447" name="Object 15">
                        <a:extLst>
                          <a:ext uri="{FF2B5EF4-FFF2-40B4-BE49-F238E27FC236}">
                            <a16:creationId xmlns:a16="http://schemas.microsoft.com/office/drawing/2014/main" id="{31C91F9D-CFBA-3850-7057-81E7B83BD67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19800" y="2514600"/>
                        <a:ext cx="97551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8" name="Object 16">
            <a:extLst>
              <a:ext uri="{FF2B5EF4-FFF2-40B4-BE49-F238E27FC236}">
                <a16:creationId xmlns:a16="http://schemas.microsoft.com/office/drawing/2014/main" id="{714DD9FD-1E1F-504C-D9DB-57FA6E0CCDEB}"/>
              </a:ext>
            </a:extLst>
          </p:cNvPr>
          <p:cNvGraphicFramePr>
            <a:graphicFrameLocks noChangeAspect="1"/>
          </p:cNvGraphicFramePr>
          <p:nvPr/>
        </p:nvGraphicFramePr>
        <p:xfrm>
          <a:off x="6551614" y="2514601"/>
          <a:ext cx="5487987" cy="352425"/>
        </p:xfrm>
        <a:graphic>
          <a:graphicData uri="http://schemas.openxmlformats.org/presentationml/2006/ole">
            <mc:AlternateContent xmlns:mc="http://schemas.openxmlformats.org/markup-compatibility/2006">
              <mc:Choice xmlns:v="urn:schemas-microsoft-com:vml" Requires="v">
                <p:oleObj name="Document" r:id="rId9" imgW="5486400" imgH="248412" progId="Word.Document.8">
                  <p:embed/>
                </p:oleObj>
              </mc:Choice>
              <mc:Fallback>
                <p:oleObj name="Document" r:id="rId9" imgW="5486400" imgH="248412" progId="Word.Document.8">
                  <p:embed/>
                  <p:pic>
                    <p:nvPicPr>
                      <p:cNvPr id="18448" name="Object 16">
                        <a:extLst>
                          <a:ext uri="{FF2B5EF4-FFF2-40B4-BE49-F238E27FC236}">
                            <a16:creationId xmlns:a16="http://schemas.microsoft.com/office/drawing/2014/main" id="{714DD9FD-1E1F-504C-D9DB-57FA6E0CCDE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51614" y="2514601"/>
                        <a:ext cx="5487987"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9" name="Object 17">
            <a:extLst>
              <a:ext uri="{FF2B5EF4-FFF2-40B4-BE49-F238E27FC236}">
                <a16:creationId xmlns:a16="http://schemas.microsoft.com/office/drawing/2014/main" id="{D7310A19-AA38-D28E-6311-C6315DAA4926}"/>
              </a:ext>
            </a:extLst>
          </p:cNvPr>
          <p:cNvGraphicFramePr>
            <a:graphicFrameLocks noChangeAspect="1"/>
          </p:cNvGraphicFramePr>
          <p:nvPr/>
        </p:nvGraphicFramePr>
        <p:xfrm>
          <a:off x="6805614" y="2514600"/>
          <a:ext cx="9602787" cy="457200"/>
        </p:xfrm>
        <a:graphic>
          <a:graphicData uri="http://schemas.openxmlformats.org/presentationml/2006/ole">
            <mc:AlternateContent xmlns:mc="http://schemas.openxmlformats.org/markup-compatibility/2006">
              <mc:Choice xmlns:v="urn:schemas-microsoft-com:vml" Requires="v">
                <p:oleObj name="Document" r:id="rId13" imgW="5486400" imgH="303276" progId="Word.Document.8">
                  <p:embed/>
                </p:oleObj>
              </mc:Choice>
              <mc:Fallback>
                <p:oleObj name="Document" r:id="rId13" imgW="5486400" imgH="303276" progId="Word.Document.8">
                  <p:embed/>
                  <p:pic>
                    <p:nvPicPr>
                      <p:cNvPr id="18449" name="Object 17">
                        <a:extLst>
                          <a:ext uri="{FF2B5EF4-FFF2-40B4-BE49-F238E27FC236}">
                            <a16:creationId xmlns:a16="http://schemas.microsoft.com/office/drawing/2014/main" id="{D7310A19-AA38-D28E-6311-C6315DAA492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05614" y="2514600"/>
                        <a:ext cx="96027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50" name="Object 18">
            <a:extLst>
              <a:ext uri="{FF2B5EF4-FFF2-40B4-BE49-F238E27FC236}">
                <a16:creationId xmlns:a16="http://schemas.microsoft.com/office/drawing/2014/main" id="{ADE408DE-0AD0-125C-1330-333E062A3636}"/>
              </a:ext>
            </a:extLst>
          </p:cNvPr>
          <p:cNvGraphicFramePr>
            <a:graphicFrameLocks noChangeAspect="1"/>
          </p:cNvGraphicFramePr>
          <p:nvPr/>
        </p:nvGraphicFramePr>
        <p:xfrm>
          <a:off x="7313614" y="2514601"/>
          <a:ext cx="5487987" cy="352425"/>
        </p:xfrm>
        <a:graphic>
          <a:graphicData uri="http://schemas.openxmlformats.org/presentationml/2006/ole">
            <mc:AlternateContent xmlns:mc="http://schemas.openxmlformats.org/markup-compatibility/2006">
              <mc:Choice xmlns:v="urn:schemas-microsoft-com:vml" Requires="v">
                <p:oleObj name="Document" r:id="rId15" imgW="5486400" imgH="248412" progId="Word.Document.8">
                  <p:embed/>
                </p:oleObj>
              </mc:Choice>
              <mc:Fallback>
                <p:oleObj name="Document" r:id="rId15" imgW="5486400" imgH="248412" progId="Word.Document.8">
                  <p:embed/>
                  <p:pic>
                    <p:nvPicPr>
                      <p:cNvPr id="18450" name="Object 18">
                        <a:extLst>
                          <a:ext uri="{FF2B5EF4-FFF2-40B4-BE49-F238E27FC236}">
                            <a16:creationId xmlns:a16="http://schemas.microsoft.com/office/drawing/2014/main" id="{ADE408DE-0AD0-125C-1330-333E062A363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13614" y="2514601"/>
                        <a:ext cx="5487987"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51" name="Object 19">
            <a:extLst>
              <a:ext uri="{FF2B5EF4-FFF2-40B4-BE49-F238E27FC236}">
                <a16:creationId xmlns:a16="http://schemas.microsoft.com/office/drawing/2014/main" id="{FA06948D-FB06-3563-78D4-CF1F8BA1FC6D}"/>
              </a:ext>
            </a:extLst>
          </p:cNvPr>
          <p:cNvGraphicFramePr>
            <a:graphicFrameLocks noChangeAspect="1"/>
          </p:cNvGraphicFramePr>
          <p:nvPr/>
        </p:nvGraphicFramePr>
        <p:xfrm>
          <a:off x="7754939" y="2514600"/>
          <a:ext cx="10517187" cy="457200"/>
        </p:xfrm>
        <a:graphic>
          <a:graphicData uri="http://schemas.openxmlformats.org/presentationml/2006/ole">
            <mc:AlternateContent xmlns:mc="http://schemas.openxmlformats.org/markup-compatibility/2006">
              <mc:Choice xmlns:v="urn:schemas-microsoft-com:vml" Requires="v">
                <p:oleObj name="Document" r:id="rId16" imgW="5486400" imgH="303276" progId="Word.Document.8">
                  <p:embed/>
                </p:oleObj>
              </mc:Choice>
              <mc:Fallback>
                <p:oleObj name="Document" r:id="rId16" imgW="5486400" imgH="303276" progId="Word.Document.8">
                  <p:embed/>
                  <p:pic>
                    <p:nvPicPr>
                      <p:cNvPr id="18451" name="Object 19">
                        <a:extLst>
                          <a:ext uri="{FF2B5EF4-FFF2-40B4-BE49-F238E27FC236}">
                            <a16:creationId xmlns:a16="http://schemas.microsoft.com/office/drawing/2014/main" id="{FA06948D-FB06-3563-78D4-CF1F8BA1FC6D}"/>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754939" y="2514600"/>
                        <a:ext cx="105171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452" name="Text Box 20">
            <a:extLst>
              <a:ext uri="{FF2B5EF4-FFF2-40B4-BE49-F238E27FC236}">
                <a16:creationId xmlns:a16="http://schemas.microsoft.com/office/drawing/2014/main" id="{4896A7F6-DD55-600A-1927-09115343CE9E}"/>
              </a:ext>
            </a:extLst>
          </p:cNvPr>
          <p:cNvSpPr txBox="1">
            <a:spLocks noChangeArrowheads="1"/>
          </p:cNvSpPr>
          <p:nvPr/>
        </p:nvSpPr>
        <p:spPr bwMode="auto">
          <a:xfrm>
            <a:off x="2895600" y="3352801"/>
            <a:ext cx="7391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  2. Test the main effect of the level of intervention(     ) </a:t>
            </a:r>
            <a:endParaRPr lang="th-TH" altLang="th-TH" b="1">
              <a:latin typeface="Cordia New" panose="020B0304020202020204" pitchFamily="34" charset="-34"/>
            </a:endParaRPr>
          </a:p>
        </p:txBody>
      </p:sp>
      <p:graphicFrame>
        <p:nvGraphicFramePr>
          <p:cNvPr id="18453" name="Object 21">
            <a:extLst>
              <a:ext uri="{FF2B5EF4-FFF2-40B4-BE49-F238E27FC236}">
                <a16:creationId xmlns:a16="http://schemas.microsoft.com/office/drawing/2014/main" id="{FB0DF575-7D18-70C2-165D-0AEE34585E9C}"/>
              </a:ext>
            </a:extLst>
          </p:cNvPr>
          <p:cNvGraphicFramePr>
            <a:graphicFrameLocks noChangeAspect="1"/>
          </p:cNvGraphicFramePr>
          <p:nvPr/>
        </p:nvGraphicFramePr>
        <p:xfrm>
          <a:off x="8516939" y="3379789"/>
          <a:ext cx="5487987" cy="428625"/>
        </p:xfrm>
        <a:graphic>
          <a:graphicData uri="http://schemas.openxmlformats.org/presentationml/2006/ole">
            <mc:AlternateContent xmlns:mc="http://schemas.openxmlformats.org/markup-compatibility/2006">
              <mc:Choice xmlns:v="urn:schemas-microsoft-com:vml" Requires="v">
                <p:oleObj name="Document" r:id="rId18" imgW="5486400" imgH="248412" progId="Word.Document.8">
                  <p:embed/>
                </p:oleObj>
              </mc:Choice>
              <mc:Fallback>
                <p:oleObj name="Document" r:id="rId18" imgW="5486400" imgH="248412" progId="Word.Document.8">
                  <p:embed/>
                  <p:pic>
                    <p:nvPicPr>
                      <p:cNvPr id="18453" name="Object 21">
                        <a:extLst>
                          <a:ext uri="{FF2B5EF4-FFF2-40B4-BE49-F238E27FC236}">
                            <a16:creationId xmlns:a16="http://schemas.microsoft.com/office/drawing/2014/main" id="{FB0DF575-7D18-70C2-165D-0AEE34585E9C}"/>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516939" y="3379789"/>
                        <a:ext cx="5487987"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454" name="Text Box 22">
            <a:extLst>
              <a:ext uri="{FF2B5EF4-FFF2-40B4-BE49-F238E27FC236}">
                <a16:creationId xmlns:a16="http://schemas.microsoft.com/office/drawing/2014/main" id="{6156E35F-F215-80F1-BDCA-CFB4361C7693}"/>
              </a:ext>
            </a:extLst>
          </p:cNvPr>
          <p:cNvSpPr txBox="1">
            <a:spLocks noChangeArrowheads="1"/>
          </p:cNvSpPr>
          <p:nvPr/>
        </p:nvSpPr>
        <p:spPr bwMode="auto">
          <a:xfrm>
            <a:off x="3733800" y="3810001"/>
            <a:ext cx="57150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H</a:t>
            </a:r>
            <a:r>
              <a:rPr lang="en-US" altLang="th-TH" b="1" baseline="-25000">
                <a:latin typeface="Cordia New" panose="020B0304020202020204" pitchFamily="34" charset="-34"/>
              </a:rPr>
              <a:t>0</a:t>
            </a:r>
            <a:r>
              <a:rPr lang="en-US" altLang="th-TH" b="1">
                <a:latin typeface="Cordia New" panose="020B0304020202020204" pitchFamily="34" charset="-34"/>
              </a:rPr>
              <a:t>  :         0  For all the values ​​of j</a:t>
            </a:r>
          </a:p>
          <a:p>
            <a:pPr eaLnBrk="1" hangingPunct="1">
              <a:spcBef>
                <a:spcPct val="50000"/>
              </a:spcBef>
            </a:pPr>
            <a:endParaRPr lang="th-TH" altLang="th-TH">
              <a:latin typeface="Angsana New" panose="02020603050405020304" pitchFamily="18" charset="-34"/>
            </a:endParaRPr>
          </a:p>
        </p:txBody>
      </p:sp>
      <p:graphicFrame>
        <p:nvGraphicFramePr>
          <p:cNvPr id="18455" name="Object 23">
            <a:extLst>
              <a:ext uri="{FF2B5EF4-FFF2-40B4-BE49-F238E27FC236}">
                <a16:creationId xmlns:a16="http://schemas.microsoft.com/office/drawing/2014/main" id="{75FE5356-03FA-5EB4-5DA0-05CD2ABFE04A}"/>
              </a:ext>
            </a:extLst>
          </p:cNvPr>
          <p:cNvGraphicFramePr>
            <a:graphicFrameLocks noChangeAspect="1"/>
          </p:cNvGraphicFramePr>
          <p:nvPr/>
        </p:nvGraphicFramePr>
        <p:xfrm>
          <a:off x="5257801" y="3886200"/>
          <a:ext cx="379413" cy="457200"/>
        </p:xfrm>
        <a:graphic>
          <a:graphicData uri="http://schemas.openxmlformats.org/presentationml/2006/ole">
            <mc:AlternateContent xmlns:mc="http://schemas.openxmlformats.org/markup-compatibility/2006">
              <mc:Choice xmlns:v="urn:schemas-microsoft-com:vml" Requires="v">
                <p:oleObj name="Document" r:id="rId20" imgW="5486400" imgH="303276" progId="Word.Document.8">
                  <p:embed/>
                </p:oleObj>
              </mc:Choice>
              <mc:Fallback>
                <p:oleObj name="Document" r:id="rId20" imgW="5486400" imgH="303276" progId="Word.Document.8">
                  <p:embed/>
                  <p:pic>
                    <p:nvPicPr>
                      <p:cNvPr id="18455" name="Object 23">
                        <a:extLst>
                          <a:ext uri="{FF2B5EF4-FFF2-40B4-BE49-F238E27FC236}">
                            <a16:creationId xmlns:a16="http://schemas.microsoft.com/office/drawing/2014/main" id="{75FE5356-03FA-5EB4-5DA0-05CD2ABFE04A}"/>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57801" y="3886200"/>
                        <a:ext cx="379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456" name="Object 24">
            <a:extLst>
              <a:ext uri="{FF2B5EF4-FFF2-40B4-BE49-F238E27FC236}">
                <a16:creationId xmlns:a16="http://schemas.microsoft.com/office/drawing/2014/main" id="{4F1075A1-46FD-F775-32FA-031639994257}"/>
              </a:ext>
            </a:extLst>
          </p:cNvPr>
          <p:cNvGraphicFramePr>
            <a:graphicFrameLocks noChangeAspect="1"/>
          </p:cNvGraphicFramePr>
          <p:nvPr/>
        </p:nvGraphicFramePr>
        <p:xfrm>
          <a:off x="5637214" y="3886201"/>
          <a:ext cx="242887" cy="352425"/>
        </p:xfrm>
        <a:graphic>
          <a:graphicData uri="http://schemas.openxmlformats.org/presentationml/2006/ole">
            <mc:AlternateContent xmlns:mc="http://schemas.openxmlformats.org/markup-compatibility/2006">
              <mc:Choice xmlns:v="urn:schemas-microsoft-com:vml" Requires="v">
                <p:oleObj name="Document" r:id="rId22" imgW="5486400" imgH="248412" progId="Word.Document.8">
                  <p:embed/>
                </p:oleObj>
              </mc:Choice>
              <mc:Fallback>
                <p:oleObj name="Document" r:id="rId22" imgW="5486400" imgH="248412" progId="Word.Document.8">
                  <p:embed/>
                  <p:pic>
                    <p:nvPicPr>
                      <p:cNvPr id="18456" name="Object 24">
                        <a:extLst>
                          <a:ext uri="{FF2B5EF4-FFF2-40B4-BE49-F238E27FC236}">
                            <a16:creationId xmlns:a16="http://schemas.microsoft.com/office/drawing/2014/main" id="{4F1075A1-46FD-F775-32FA-03163999425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7214" y="3886201"/>
                        <a:ext cx="24288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57" name="Text Box 25">
            <a:extLst>
              <a:ext uri="{FF2B5EF4-FFF2-40B4-BE49-F238E27FC236}">
                <a16:creationId xmlns:a16="http://schemas.microsoft.com/office/drawing/2014/main" id="{FFB8BE11-E90C-538E-53DB-28419E1699BE}"/>
              </a:ext>
            </a:extLst>
          </p:cNvPr>
          <p:cNvSpPr txBox="1">
            <a:spLocks noChangeArrowheads="1"/>
          </p:cNvSpPr>
          <p:nvPr/>
        </p:nvSpPr>
        <p:spPr bwMode="auto">
          <a:xfrm>
            <a:off x="4408489" y="4343401"/>
            <a:ext cx="57737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   H</a:t>
            </a:r>
            <a:r>
              <a:rPr lang="en-US" altLang="th-TH" b="1" baseline="-25000">
                <a:latin typeface="Cordia New" panose="020B0304020202020204" pitchFamily="34" charset="-34"/>
              </a:rPr>
              <a:t>1   </a:t>
            </a:r>
            <a:r>
              <a:rPr lang="en-US" altLang="th-TH" b="1">
                <a:latin typeface="Cordia New" panose="020B0304020202020204" pitchFamily="34" charset="-34"/>
              </a:rPr>
              <a:t>:         0 At least one value of j</a:t>
            </a:r>
            <a:endParaRPr lang="th-TH" altLang="th-TH" b="1">
              <a:latin typeface="Cordia New" panose="020B0304020202020204" pitchFamily="34" charset="-34"/>
            </a:endParaRPr>
          </a:p>
        </p:txBody>
      </p:sp>
      <p:graphicFrame>
        <p:nvGraphicFramePr>
          <p:cNvPr id="18458" name="Object 26">
            <a:extLst>
              <a:ext uri="{FF2B5EF4-FFF2-40B4-BE49-F238E27FC236}">
                <a16:creationId xmlns:a16="http://schemas.microsoft.com/office/drawing/2014/main" id="{821DB4D4-A292-2D62-4162-CD733986656A}"/>
              </a:ext>
            </a:extLst>
          </p:cNvPr>
          <p:cNvGraphicFramePr>
            <a:graphicFrameLocks noChangeAspect="1"/>
          </p:cNvGraphicFramePr>
          <p:nvPr/>
        </p:nvGraphicFramePr>
        <p:xfrm>
          <a:off x="5257800" y="4419600"/>
          <a:ext cx="298450" cy="457200"/>
        </p:xfrm>
        <a:graphic>
          <a:graphicData uri="http://schemas.openxmlformats.org/presentationml/2006/ole">
            <mc:AlternateContent xmlns:mc="http://schemas.openxmlformats.org/markup-compatibility/2006">
              <mc:Choice xmlns:v="urn:schemas-microsoft-com:vml" Requires="v">
                <p:oleObj name="Document" r:id="rId23" imgW="5486400" imgH="303276" progId="Word.Document.8">
                  <p:embed/>
                </p:oleObj>
              </mc:Choice>
              <mc:Fallback>
                <p:oleObj name="Document" r:id="rId23" imgW="5486400" imgH="303276" progId="Word.Document.8">
                  <p:embed/>
                  <p:pic>
                    <p:nvPicPr>
                      <p:cNvPr id="18458" name="Object 26">
                        <a:extLst>
                          <a:ext uri="{FF2B5EF4-FFF2-40B4-BE49-F238E27FC236}">
                            <a16:creationId xmlns:a16="http://schemas.microsoft.com/office/drawing/2014/main" id="{821DB4D4-A292-2D62-4162-CD733986656A}"/>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57800" y="4419600"/>
                        <a:ext cx="298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459" name="Object 27">
            <a:extLst>
              <a:ext uri="{FF2B5EF4-FFF2-40B4-BE49-F238E27FC236}">
                <a16:creationId xmlns:a16="http://schemas.microsoft.com/office/drawing/2014/main" id="{73E183D0-D66D-9795-93DA-2FD06A22ACCD}"/>
              </a:ext>
            </a:extLst>
          </p:cNvPr>
          <p:cNvGraphicFramePr>
            <a:graphicFrameLocks noChangeAspect="1"/>
          </p:cNvGraphicFramePr>
          <p:nvPr/>
        </p:nvGraphicFramePr>
        <p:xfrm>
          <a:off x="5638800" y="4395789"/>
          <a:ext cx="241300" cy="352425"/>
        </p:xfrm>
        <a:graphic>
          <a:graphicData uri="http://schemas.openxmlformats.org/presentationml/2006/ole">
            <mc:AlternateContent xmlns:mc="http://schemas.openxmlformats.org/markup-compatibility/2006">
              <mc:Choice xmlns:v="urn:schemas-microsoft-com:vml" Requires="v">
                <p:oleObj name="Document" r:id="rId22" imgW="5486400" imgH="248412" progId="Word.Document.8">
                  <p:embed/>
                </p:oleObj>
              </mc:Choice>
              <mc:Fallback>
                <p:oleObj name="Document" r:id="rId22" imgW="5486400" imgH="248412" progId="Word.Document.8">
                  <p:embed/>
                  <p:pic>
                    <p:nvPicPr>
                      <p:cNvPr id="18459" name="Object 27">
                        <a:extLst>
                          <a:ext uri="{FF2B5EF4-FFF2-40B4-BE49-F238E27FC236}">
                            <a16:creationId xmlns:a16="http://schemas.microsoft.com/office/drawing/2014/main" id="{73E183D0-D66D-9795-93DA-2FD06A22ACC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8800" y="4395789"/>
                        <a:ext cx="2413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60" name="Line 28">
            <a:extLst>
              <a:ext uri="{FF2B5EF4-FFF2-40B4-BE49-F238E27FC236}">
                <a16:creationId xmlns:a16="http://schemas.microsoft.com/office/drawing/2014/main" id="{85045BFA-F242-BDA3-3BF5-7CE972325E49}"/>
              </a:ext>
            </a:extLst>
          </p:cNvPr>
          <p:cNvSpPr>
            <a:spLocks noChangeShapeType="1"/>
          </p:cNvSpPr>
          <p:nvPr/>
        </p:nvSpPr>
        <p:spPr bwMode="auto">
          <a:xfrm flipH="1">
            <a:off x="5673725" y="4495800"/>
            <a:ext cx="762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18461" name="Text Box 29">
            <a:extLst>
              <a:ext uri="{FF2B5EF4-FFF2-40B4-BE49-F238E27FC236}">
                <a16:creationId xmlns:a16="http://schemas.microsoft.com/office/drawing/2014/main" id="{C6CC0206-27B7-D270-13C3-4A9627627BF9}"/>
              </a:ext>
            </a:extLst>
          </p:cNvPr>
          <p:cNvSpPr txBox="1">
            <a:spLocks noChangeArrowheads="1"/>
          </p:cNvSpPr>
          <p:nvPr/>
        </p:nvSpPr>
        <p:spPr bwMode="auto">
          <a:xfrm>
            <a:off x="3124200" y="4800601"/>
            <a:ext cx="990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or</a:t>
            </a:r>
            <a:endParaRPr lang="th-TH" altLang="th-TH" b="1">
              <a:latin typeface="Cordia New" panose="020B0304020202020204" pitchFamily="34" charset="-34"/>
            </a:endParaRPr>
          </a:p>
        </p:txBody>
      </p:sp>
      <p:sp>
        <p:nvSpPr>
          <p:cNvPr id="21530" name="Text Box 30">
            <a:extLst>
              <a:ext uri="{FF2B5EF4-FFF2-40B4-BE49-F238E27FC236}">
                <a16:creationId xmlns:a16="http://schemas.microsoft.com/office/drawing/2014/main" id="{3F196FA4-8378-3E60-CD67-BF4E503A4DBB}"/>
              </a:ext>
            </a:extLst>
          </p:cNvPr>
          <p:cNvSpPr txBox="1">
            <a:spLocks noChangeArrowheads="1"/>
          </p:cNvSpPr>
          <p:nvPr/>
        </p:nvSpPr>
        <p:spPr bwMode="auto">
          <a:xfrm>
            <a:off x="4419600" y="5410201"/>
            <a:ext cx="5181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endParaRPr lang="th-TH" altLang="th-TH">
              <a:latin typeface="Angsana New" panose="02020603050405020304" pitchFamily="18" charset="-34"/>
            </a:endParaRPr>
          </a:p>
        </p:txBody>
      </p:sp>
      <p:sp>
        <p:nvSpPr>
          <p:cNvPr id="18463" name="Text Box 31">
            <a:extLst>
              <a:ext uri="{FF2B5EF4-FFF2-40B4-BE49-F238E27FC236}">
                <a16:creationId xmlns:a16="http://schemas.microsoft.com/office/drawing/2014/main" id="{A742885F-003D-508A-B9D3-9D71E8E75A47}"/>
              </a:ext>
            </a:extLst>
          </p:cNvPr>
          <p:cNvSpPr txBox="1">
            <a:spLocks noChangeArrowheads="1"/>
          </p:cNvSpPr>
          <p:nvPr/>
        </p:nvSpPr>
        <p:spPr bwMode="auto">
          <a:xfrm>
            <a:off x="3733800" y="5164138"/>
            <a:ext cx="5486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H</a:t>
            </a:r>
            <a:r>
              <a:rPr lang="en-US" altLang="th-TH" b="1" baseline="-25000">
                <a:latin typeface="Cordia New" panose="020B0304020202020204" pitchFamily="34" charset="-34"/>
              </a:rPr>
              <a:t>0   </a:t>
            </a:r>
            <a:r>
              <a:rPr lang="en-US" altLang="th-TH" b="1">
                <a:latin typeface="Cordia New" panose="020B0304020202020204" pitchFamily="34" charset="-34"/>
              </a:rPr>
              <a:t>:		         ...</a:t>
            </a:r>
            <a:endParaRPr lang="th-TH" altLang="th-TH" b="1">
              <a:latin typeface="Angsana New" panose="02020603050405020304" pitchFamily="18" charset="-34"/>
            </a:endParaRPr>
          </a:p>
        </p:txBody>
      </p:sp>
      <p:graphicFrame>
        <p:nvGraphicFramePr>
          <p:cNvPr id="18464" name="Object 32">
            <a:extLst>
              <a:ext uri="{FF2B5EF4-FFF2-40B4-BE49-F238E27FC236}">
                <a16:creationId xmlns:a16="http://schemas.microsoft.com/office/drawing/2014/main" id="{93EDAEFB-2D28-9156-BA19-FD6657FFD85F}"/>
              </a:ext>
            </a:extLst>
          </p:cNvPr>
          <p:cNvGraphicFramePr>
            <a:graphicFrameLocks noChangeAspect="1"/>
          </p:cNvGraphicFramePr>
          <p:nvPr/>
        </p:nvGraphicFramePr>
        <p:xfrm>
          <a:off x="5299075" y="5199063"/>
          <a:ext cx="8078788" cy="457200"/>
        </p:xfrm>
        <a:graphic>
          <a:graphicData uri="http://schemas.openxmlformats.org/presentationml/2006/ole">
            <mc:AlternateContent xmlns:mc="http://schemas.openxmlformats.org/markup-compatibility/2006">
              <mc:Choice xmlns:v="urn:schemas-microsoft-com:vml" Requires="v">
                <p:oleObj name="Document" r:id="rId24" imgW="5486400" imgH="303276" progId="Word.Document.8">
                  <p:embed/>
                </p:oleObj>
              </mc:Choice>
              <mc:Fallback>
                <p:oleObj name="Document" r:id="rId24" imgW="5486400" imgH="303276" progId="Word.Document.8">
                  <p:embed/>
                  <p:pic>
                    <p:nvPicPr>
                      <p:cNvPr id="18464" name="Object 32">
                        <a:extLst>
                          <a:ext uri="{FF2B5EF4-FFF2-40B4-BE49-F238E27FC236}">
                            <a16:creationId xmlns:a16="http://schemas.microsoft.com/office/drawing/2014/main" id="{93EDAEFB-2D28-9156-BA19-FD6657FFD85F}"/>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299075" y="5199063"/>
                        <a:ext cx="80787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65" name="Object 33">
            <a:extLst>
              <a:ext uri="{FF2B5EF4-FFF2-40B4-BE49-F238E27FC236}">
                <a16:creationId xmlns:a16="http://schemas.microsoft.com/office/drawing/2014/main" id="{E6EB9DEE-F71B-C3A1-2540-3C69104E340B}"/>
              </a:ext>
            </a:extLst>
          </p:cNvPr>
          <p:cNvGraphicFramePr>
            <a:graphicFrameLocks noChangeAspect="1"/>
          </p:cNvGraphicFramePr>
          <p:nvPr/>
        </p:nvGraphicFramePr>
        <p:xfrm>
          <a:off x="5726114" y="5216526"/>
          <a:ext cx="5487987" cy="352425"/>
        </p:xfrm>
        <a:graphic>
          <a:graphicData uri="http://schemas.openxmlformats.org/presentationml/2006/ole">
            <mc:AlternateContent xmlns:mc="http://schemas.openxmlformats.org/markup-compatibility/2006">
              <mc:Choice xmlns:v="urn:schemas-microsoft-com:vml" Requires="v">
                <p:oleObj name="Document" r:id="rId26" imgW="5486400" imgH="248412" progId="Word.Document.8">
                  <p:embed/>
                </p:oleObj>
              </mc:Choice>
              <mc:Fallback>
                <p:oleObj name="Document" r:id="rId26" imgW="5486400" imgH="248412" progId="Word.Document.8">
                  <p:embed/>
                  <p:pic>
                    <p:nvPicPr>
                      <p:cNvPr id="18465" name="Object 33">
                        <a:extLst>
                          <a:ext uri="{FF2B5EF4-FFF2-40B4-BE49-F238E27FC236}">
                            <a16:creationId xmlns:a16="http://schemas.microsoft.com/office/drawing/2014/main" id="{E6EB9DEE-F71B-C3A1-2540-3C69104E340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26114" y="5216526"/>
                        <a:ext cx="5487987"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66" name="Object 34">
            <a:extLst>
              <a:ext uri="{FF2B5EF4-FFF2-40B4-BE49-F238E27FC236}">
                <a16:creationId xmlns:a16="http://schemas.microsoft.com/office/drawing/2014/main" id="{E99A4474-9FB7-B8E2-67AF-43F68F125878}"/>
              </a:ext>
            </a:extLst>
          </p:cNvPr>
          <p:cNvGraphicFramePr>
            <a:graphicFrameLocks noChangeAspect="1"/>
          </p:cNvGraphicFramePr>
          <p:nvPr/>
        </p:nvGraphicFramePr>
        <p:xfrm>
          <a:off x="5961064" y="5216525"/>
          <a:ext cx="8764587" cy="457200"/>
        </p:xfrm>
        <a:graphic>
          <a:graphicData uri="http://schemas.openxmlformats.org/presentationml/2006/ole">
            <mc:AlternateContent xmlns:mc="http://schemas.openxmlformats.org/markup-compatibility/2006">
              <mc:Choice xmlns:v="urn:schemas-microsoft-com:vml" Requires="v">
                <p:oleObj name="Document" r:id="rId27" imgW="5486400" imgH="303276" progId="Word.Document.8">
                  <p:embed/>
                </p:oleObj>
              </mc:Choice>
              <mc:Fallback>
                <p:oleObj name="Document" r:id="rId27" imgW="5486400" imgH="303276" progId="Word.Document.8">
                  <p:embed/>
                  <p:pic>
                    <p:nvPicPr>
                      <p:cNvPr id="18466" name="Object 34">
                        <a:extLst>
                          <a:ext uri="{FF2B5EF4-FFF2-40B4-BE49-F238E27FC236}">
                            <a16:creationId xmlns:a16="http://schemas.microsoft.com/office/drawing/2014/main" id="{E99A4474-9FB7-B8E2-67AF-43F68F125878}"/>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961064" y="5216525"/>
                        <a:ext cx="87645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67" name="Object 35">
            <a:extLst>
              <a:ext uri="{FF2B5EF4-FFF2-40B4-BE49-F238E27FC236}">
                <a16:creationId xmlns:a16="http://schemas.microsoft.com/office/drawing/2014/main" id="{4AF278D2-5E20-A645-F3D1-1B9BBFF92382}"/>
              </a:ext>
            </a:extLst>
          </p:cNvPr>
          <p:cNvGraphicFramePr>
            <a:graphicFrameLocks noChangeAspect="1"/>
          </p:cNvGraphicFramePr>
          <p:nvPr/>
        </p:nvGraphicFramePr>
        <p:xfrm>
          <a:off x="6440489" y="5233989"/>
          <a:ext cx="5487987" cy="352425"/>
        </p:xfrm>
        <a:graphic>
          <a:graphicData uri="http://schemas.openxmlformats.org/presentationml/2006/ole">
            <mc:AlternateContent xmlns:mc="http://schemas.openxmlformats.org/markup-compatibility/2006">
              <mc:Choice xmlns:v="urn:schemas-microsoft-com:vml" Requires="v">
                <p:oleObj name="Document" r:id="rId26" imgW="5486400" imgH="248412" progId="Word.Document.8">
                  <p:embed/>
                </p:oleObj>
              </mc:Choice>
              <mc:Fallback>
                <p:oleObj name="Document" r:id="rId26" imgW="5486400" imgH="248412" progId="Word.Document.8">
                  <p:embed/>
                  <p:pic>
                    <p:nvPicPr>
                      <p:cNvPr id="18467" name="Object 35">
                        <a:extLst>
                          <a:ext uri="{FF2B5EF4-FFF2-40B4-BE49-F238E27FC236}">
                            <a16:creationId xmlns:a16="http://schemas.microsoft.com/office/drawing/2014/main" id="{4AF278D2-5E20-A645-F3D1-1B9BBFF92382}"/>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40489" y="5233989"/>
                        <a:ext cx="5487987"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68" name="Object 36">
            <a:extLst>
              <a:ext uri="{FF2B5EF4-FFF2-40B4-BE49-F238E27FC236}">
                <a16:creationId xmlns:a16="http://schemas.microsoft.com/office/drawing/2014/main" id="{70B8132F-50F7-5142-2A5D-200FEFD79E75}"/>
              </a:ext>
            </a:extLst>
          </p:cNvPr>
          <p:cNvGraphicFramePr>
            <a:graphicFrameLocks noChangeAspect="1"/>
          </p:cNvGraphicFramePr>
          <p:nvPr/>
        </p:nvGraphicFramePr>
        <p:xfrm>
          <a:off x="6705600" y="5233988"/>
          <a:ext cx="7696200" cy="457200"/>
        </p:xfrm>
        <a:graphic>
          <a:graphicData uri="http://schemas.openxmlformats.org/presentationml/2006/ole">
            <mc:AlternateContent xmlns:mc="http://schemas.openxmlformats.org/markup-compatibility/2006">
              <mc:Choice xmlns:v="urn:schemas-microsoft-com:vml" Requires="v">
                <p:oleObj name="Document" r:id="rId29" imgW="5486400" imgH="303276" progId="Word.Document.8">
                  <p:embed/>
                </p:oleObj>
              </mc:Choice>
              <mc:Fallback>
                <p:oleObj name="Document" r:id="rId29" imgW="5486400" imgH="303276" progId="Word.Document.8">
                  <p:embed/>
                  <p:pic>
                    <p:nvPicPr>
                      <p:cNvPr id="18468" name="Object 36">
                        <a:extLst>
                          <a:ext uri="{FF2B5EF4-FFF2-40B4-BE49-F238E27FC236}">
                            <a16:creationId xmlns:a16="http://schemas.microsoft.com/office/drawing/2014/main" id="{70B8132F-50F7-5142-2A5D-200FEFD79E75}"/>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705600" y="5233988"/>
                        <a:ext cx="769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69" name="Object 37">
            <a:extLst>
              <a:ext uri="{FF2B5EF4-FFF2-40B4-BE49-F238E27FC236}">
                <a16:creationId xmlns:a16="http://schemas.microsoft.com/office/drawing/2014/main" id="{EBEDEACB-C71A-532E-4BE8-530D618EB325}"/>
              </a:ext>
            </a:extLst>
          </p:cNvPr>
          <p:cNvGraphicFramePr>
            <a:graphicFrameLocks noChangeAspect="1"/>
          </p:cNvGraphicFramePr>
          <p:nvPr/>
        </p:nvGraphicFramePr>
        <p:xfrm>
          <a:off x="7086600" y="5251451"/>
          <a:ext cx="5487988" cy="352425"/>
        </p:xfrm>
        <a:graphic>
          <a:graphicData uri="http://schemas.openxmlformats.org/presentationml/2006/ole">
            <mc:AlternateContent xmlns:mc="http://schemas.openxmlformats.org/markup-compatibility/2006">
              <mc:Choice xmlns:v="urn:schemas-microsoft-com:vml" Requires="v">
                <p:oleObj name="Document" r:id="rId31" imgW="5486400" imgH="248412" progId="Word.Document.8">
                  <p:embed/>
                </p:oleObj>
              </mc:Choice>
              <mc:Fallback>
                <p:oleObj name="Document" r:id="rId31" imgW="5486400" imgH="248412" progId="Word.Document.8">
                  <p:embed/>
                  <p:pic>
                    <p:nvPicPr>
                      <p:cNvPr id="18469" name="Object 37">
                        <a:extLst>
                          <a:ext uri="{FF2B5EF4-FFF2-40B4-BE49-F238E27FC236}">
                            <a16:creationId xmlns:a16="http://schemas.microsoft.com/office/drawing/2014/main" id="{EBEDEACB-C71A-532E-4BE8-530D618EB32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86600" y="5251451"/>
                        <a:ext cx="5487988"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70" name="Object 38">
            <a:extLst>
              <a:ext uri="{FF2B5EF4-FFF2-40B4-BE49-F238E27FC236}">
                <a16:creationId xmlns:a16="http://schemas.microsoft.com/office/drawing/2014/main" id="{4465329E-32D1-5D0F-8856-F04F1A9468B9}"/>
              </a:ext>
            </a:extLst>
          </p:cNvPr>
          <p:cNvGraphicFramePr>
            <a:graphicFrameLocks noChangeAspect="1"/>
          </p:cNvGraphicFramePr>
          <p:nvPr/>
        </p:nvGraphicFramePr>
        <p:xfrm>
          <a:off x="7543800" y="5251451"/>
          <a:ext cx="5487988" cy="352425"/>
        </p:xfrm>
        <a:graphic>
          <a:graphicData uri="http://schemas.openxmlformats.org/presentationml/2006/ole">
            <mc:AlternateContent xmlns:mc="http://schemas.openxmlformats.org/markup-compatibility/2006">
              <mc:Choice xmlns:v="urn:schemas-microsoft-com:vml" Requires="v">
                <p:oleObj name="Document" r:id="rId31" imgW="5486400" imgH="248412" progId="Word.Document.8">
                  <p:embed/>
                </p:oleObj>
              </mc:Choice>
              <mc:Fallback>
                <p:oleObj name="Document" r:id="rId31" imgW="5486400" imgH="248412" progId="Word.Document.8">
                  <p:embed/>
                  <p:pic>
                    <p:nvPicPr>
                      <p:cNvPr id="18470" name="Object 38">
                        <a:extLst>
                          <a:ext uri="{FF2B5EF4-FFF2-40B4-BE49-F238E27FC236}">
                            <a16:creationId xmlns:a16="http://schemas.microsoft.com/office/drawing/2014/main" id="{4465329E-32D1-5D0F-8856-F04F1A9468B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43800" y="5251451"/>
                        <a:ext cx="5487988"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71" name="Object 39">
            <a:extLst>
              <a:ext uri="{FF2B5EF4-FFF2-40B4-BE49-F238E27FC236}">
                <a16:creationId xmlns:a16="http://schemas.microsoft.com/office/drawing/2014/main" id="{FE79734F-98BE-10AF-586A-E875292EE4F1}"/>
              </a:ext>
            </a:extLst>
          </p:cNvPr>
          <p:cNvGraphicFramePr>
            <a:graphicFrameLocks noChangeAspect="1"/>
          </p:cNvGraphicFramePr>
          <p:nvPr/>
        </p:nvGraphicFramePr>
        <p:xfrm>
          <a:off x="7831139" y="5233988"/>
          <a:ext cx="9450387" cy="457200"/>
        </p:xfrm>
        <a:graphic>
          <a:graphicData uri="http://schemas.openxmlformats.org/presentationml/2006/ole">
            <mc:AlternateContent xmlns:mc="http://schemas.openxmlformats.org/markup-compatibility/2006">
              <mc:Choice xmlns:v="urn:schemas-microsoft-com:vml" Requires="v">
                <p:oleObj name="Document" r:id="rId32" imgW="5486400" imgH="303276" progId="Word.Document.8">
                  <p:embed/>
                </p:oleObj>
              </mc:Choice>
              <mc:Fallback>
                <p:oleObj name="Document" r:id="rId32" imgW="5486400" imgH="303276" progId="Word.Document.8">
                  <p:embed/>
                  <p:pic>
                    <p:nvPicPr>
                      <p:cNvPr id="18471" name="Object 39">
                        <a:extLst>
                          <a:ext uri="{FF2B5EF4-FFF2-40B4-BE49-F238E27FC236}">
                            <a16:creationId xmlns:a16="http://schemas.microsoft.com/office/drawing/2014/main" id="{FE79734F-98BE-10AF-586A-E875292EE4F1}"/>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7831139" y="5233988"/>
                        <a:ext cx="9450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472" name="Text Box 40">
            <a:extLst>
              <a:ext uri="{FF2B5EF4-FFF2-40B4-BE49-F238E27FC236}">
                <a16:creationId xmlns:a16="http://schemas.microsoft.com/office/drawing/2014/main" id="{65BC0635-9740-4422-E218-8B9BA8739667}"/>
              </a:ext>
            </a:extLst>
          </p:cNvPr>
          <p:cNvSpPr txBox="1">
            <a:spLocks noChangeArrowheads="1"/>
          </p:cNvSpPr>
          <p:nvPr/>
        </p:nvSpPr>
        <p:spPr bwMode="auto">
          <a:xfrm>
            <a:off x="4648201" y="5692776"/>
            <a:ext cx="7715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H</a:t>
            </a:r>
            <a:r>
              <a:rPr lang="en-US" altLang="th-TH" b="1" baseline="-25000">
                <a:latin typeface="Cordia New" panose="020B0304020202020204" pitchFamily="34" charset="-34"/>
              </a:rPr>
              <a:t>1   </a:t>
            </a:r>
            <a:r>
              <a:rPr lang="en-US" altLang="th-TH" b="1">
                <a:latin typeface="Cordia New" panose="020B0304020202020204" pitchFamily="34" charset="-34"/>
              </a:rPr>
              <a:t>: </a:t>
            </a:r>
            <a:endParaRPr lang="th-TH" altLang="th-TH">
              <a:latin typeface="Angsana New" panose="02020603050405020304" pitchFamily="18" charset="-34"/>
            </a:endParaRPr>
          </a:p>
        </p:txBody>
      </p:sp>
      <p:sp>
        <p:nvSpPr>
          <p:cNvPr id="21541" name="กล่องข้อความ 1">
            <a:extLst>
              <a:ext uri="{FF2B5EF4-FFF2-40B4-BE49-F238E27FC236}">
                <a16:creationId xmlns:a16="http://schemas.microsoft.com/office/drawing/2014/main" id="{9A38C2C4-C96E-921B-8EF5-F4762BA13D16}"/>
              </a:ext>
            </a:extLst>
          </p:cNvPr>
          <p:cNvSpPr txBox="1">
            <a:spLocks noChangeArrowheads="1"/>
          </p:cNvSpPr>
          <p:nvPr/>
        </p:nvSpPr>
        <p:spPr bwMode="auto">
          <a:xfrm>
            <a:off x="5419725" y="1754189"/>
            <a:ext cx="5397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a:t>=</a:t>
            </a:r>
            <a:endParaRPr lang="th-TH" altLang="th-TH"/>
          </a:p>
        </p:txBody>
      </p:sp>
      <p:sp>
        <p:nvSpPr>
          <p:cNvPr id="21542" name="กล่องข้อความ 2">
            <a:extLst>
              <a:ext uri="{FF2B5EF4-FFF2-40B4-BE49-F238E27FC236}">
                <a16:creationId xmlns:a16="http://schemas.microsoft.com/office/drawing/2014/main" id="{783D40EB-5F51-69FF-4C08-4EF91C0379C6}"/>
              </a:ext>
            </a:extLst>
          </p:cNvPr>
          <p:cNvSpPr txBox="1">
            <a:spLocks noChangeArrowheads="1"/>
          </p:cNvSpPr>
          <p:nvPr/>
        </p:nvSpPr>
        <p:spPr bwMode="auto">
          <a:xfrm>
            <a:off x="5292725" y="5719764"/>
            <a:ext cx="53990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There is at least one pair of averages that differ</a:t>
            </a:r>
            <a:r>
              <a:rPr lang="en-US" altLang="th-TH"/>
              <a:t>.</a:t>
            </a:r>
            <a:endParaRPr lang="th-TH" altLang="th-TH"/>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8434"/>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8435"/>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18436"/>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18437"/>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1843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8443"/>
                                        </p:tgtEl>
                                        <p:attrNameLst>
                                          <p:attrName>style.visibility</p:attrName>
                                        </p:attrNameLst>
                                      </p:cBhvr>
                                      <p:to>
                                        <p:strVal val="visible"/>
                                      </p:to>
                                    </p:set>
                                  </p:childTnLst>
                                </p:cTn>
                              </p:par>
                            </p:childTnLst>
                          </p:cTn>
                        </p:par>
                        <p:par>
                          <p:cTn id="23" fill="hold" nodeType="afterGroup">
                            <p:stCondLst>
                              <p:cond delay="500"/>
                            </p:stCondLst>
                            <p:childTnLst>
                              <p:par>
                                <p:cTn id="24" presetID="1" presetClass="entr" presetSubtype="0" fill="hold" grpId="0" nodeType="afterEffect">
                                  <p:stCondLst>
                                    <p:cond delay="0"/>
                                  </p:stCondLst>
                                  <p:childTnLst>
                                    <p:set>
                                      <p:cBhvr>
                                        <p:cTn id="25" dur="1" fill="hold">
                                          <p:stCondLst>
                                            <p:cond delay="499"/>
                                          </p:stCondLst>
                                        </p:cTn>
                                        <p:tgtEl>
                                          <p:spTgt spid="18444"/>
                                        </p:tgtEl>
                                        <p:attrNameLst>
                                          <p:attrName>style.visibility</p:attrName>
                                        </p:attrNameLst>
                                      </p:cBhvr>
                                      <p:to>
                                        <p:strVal val="visible"/>
                                      </p:to>
                                    </p:set>
                                  </p:childTnLst>
                                </p:cTn>
                              </p:par>
                            </p:childTnLst>
                          </p:cTn>
                        </p:par>
                        <p:par>
                          <p:cTn id="26" fill="hold" nodeType="afterGroup">
                            <p:stCondLst>
                              <p:cond delay="1000"/>
                            </p:stCondLst>
                            <p:childTnLst>
                              <p:par>
                                <p:cTn id="27" presetID="1" presetClass="entr" presetSubtype="0" fill="hold" nodeType="afterEffect">
                                  <p:stCondLst>
                                    <p:cond delay="0"/>
                                  </p:stCondLst>
                                  <p:childTnLst>
                                    <p:set>
                                      <p:cBhvr>
                                        <p:cTn id="28" dur="1" fill="hold">
                                          <p:stCondLst>
                                            <p:cond delay="499"/>
                                          </p:stCondLst>
                                        </p:cTn>
                                        <p:tgtEl>
                                          <p:spTgt spid="18445"/>
                                        </p:tgtEl>
                                        <p:attrNameLst>
                                          <p:attrName>style.visibility</p:attrName>
                                        </p:attrNameLst>
                                      </p:cBhvr>
                                      <p:to>
                                        <p:strVal val="visible"/>
                                      </p:to>
                                    </p:set>
                                  </p:childTnLst>
                                </p:cTn>
                              </p:par>
                            </p:childTnLst>
                          </p:cTn>
                        </p:par>
                        <p:par>
                          <p:cTn id="29" fill="hold" nodeType="afterGroup">
                            <p:stCondLst>
                              <p:cond delay="1500"/>
                            </p:stCondLst>
                            <p:childTnLst>
                              <p:par>
                                <p:cTn id="30" presetID="1" presetClass="entr" presetSubtype="0" fill="hold" nodeType="afterEffect">
                                  <p:stCondLst>
                                    <p:cond delay="0"/>
                                  </p:stCondLst>
                                  <p:childTnLst>
                                    <p:set>
                                      <p:cBhvr>
                                        <p:cTn id="31" dur="1" fill="hold">
                                          <p:stCondLst>
                                            <p:cond delay="499"/>
                                          </p:stCondLst>
                                        </p:cTn>
                                        <p:tgtEl>
                                          <p:spTgt spid="18446"/>
                                        </p:tgtEl>
                                        <p:attrNameLst>
                                          <p:attrName>style.visibility</p:attrName>
                                        </p:attrNameLst>
                                      </p:cBhvr>
                                      <p:to>
                                        <p:strVal val="visible"/>
                                      </p:to>
                                    </p:set>
                                  </p:childTnLst>
                                </p:cTn>
                              </p:par>
                            </p:childTnLst>
                          </p:cTn>
                        </p:par>
                        <p:par>
                          <p:cTn id="32" fill="hold" nodeType="afterGroup">
                            <p:stCondLst>
                              <p:cond delay="2000"/>
                            </p:stCondLst>
                            <p:childTnLst>
                              <p:par>
                                <p:cTn id="33" presetID="1" presetClass="entr" presetSubtype="0" fill="hold" nodeType="afterEffect">
                                  <p:stCondLst>
                                    <p:cond delay="0"/>
                                  </p:stCondLst>
                                  <p:childTnLst>
                                    <p:set>
                                      <p:cBhvr>
                                        <p:cTn id="34" dur="1" fill="hold">
                                          <p:stCondLst>
                                            <p:cond delay="499"/>
                                          </p:stCondLst>
                                        </p:cTn>
                                        <p:tgtEl>
                                          <p:spTgt spid="18447"/>
                                        </p:tgtEl>
                                        <p:attrNameLst>
                                          <p:attrName>style.visibility</p:attrName>
                                        </p:attrNameLst>
                                      </p:cBhvr>
                                      <p:to>
                                        <p:strVal val="visible"/>
                                      </p:to>
                                    </p:set>
                                  </p:childTnLst>
                                </p:cTn>
                              </p:par>
                            </p:childTnLst>
                          </p:cTn>
                        </p:par>
                        <p:par>
                          <p:cTn id="35" fill="hold" nodeType="afterGroup">
                            <p:stCondLst>
                              <p:cond delay="2500"/>
                            </p:stCondLst>
                            <p:childTnLst>
                              <p:par>
                                <p:cTn id="36" presetID="1" presetClass="entr" presetSubtype="0" fill="hold" nodeType="afterEffect">
                                  <p:stCondLst>
                                    <p:cond delay="0"/>
                                  </p:stCondLst>
                                  <p:childTnLst>
                                    <p:set>
                                      <p:cBhvr>
                                        <p:cTn id="37" dur="1" fill="hold">
                                          <p:stCondLst>
                                            <p:cond delay="499"/>
                                          </p:stCondLst>
                                        </p:cTn>
                                        <p:tgtEl>
                                          <p:spTgt spid="18448"/>
                                        </p:tgtEl>
                                        <p:attrNameLst>
                                          <p:attrName>style.visibility</p:attrName>
                                        </p:attrNameLst>
                                      </p:cBhvr>
                                      <p:to>
                                        <p:strVal val="visible"/>
                                      </p:to>
                                    </p:set>
                                  </p:childTnLst>
                                </p:cTn>
                              </p:par>
                            </p:childTnLst>
                          </p:cTn>
                        </p:par>
                        <p:par>
                          <p:cTn id="38" fill="hold" nodeType="afterGroup">
                            <p:stCondLst>
                              <p:cond delay="3000"/>
                            </p:stCondLst>
                            <p:childTnLst>
                              <p:par>
                                <p:cTn id="39" presetID="1" presetClass="entr" presetSubtype="0" fill="hold" nodeType="afterEffect">
                                  <p:stCondLst>
                                    <p:cond delay="0"/>
                                  </p:stCondLst>
                                  <p:childTnLst>
                                    <p:set>
                                      <p:cBhvr>
                                        <p:cTn id="40" dur="1" fill="hold">
                                          <p:stCondLst>
                                            <p:cond delay="499"/>
                                          </p:stCondLst>
                                        </p:cTn>
                                        <p:tgtEl>
                                          <p:spTgt spid="18449"/>
                                        </p:tgtEl>
                                        <p:attrNameLst>
                                          <p:attrName>style.visibility</p:attrName>
                                        </p:attrNameLst>
                                      </p:cBhvr>
                                      <p:to>
                                        <p:strVal val="visible"/>
                                      </p:to>
                                    </p:set>
                                  </p:childTnLst>
                                </p:cTn>
                              </p:par>
                            </p:childTnLst>
                          </p:cTn>
                        </p:par>
                        <p:par>
                          <p:cTn id="41" fill="hold" nodeType="afterGroup">
                            <p:stCondLst>
                              <p:cond delay="3500"/>
                            </p:stCondLst>
                            <p:childTnLst>
                              <p:par>
                                <p:cTn id="42" presetID="1" presetClass="entr" presetSubtype="0" fill="hold" nodeType="afterEffect">
                                  <p:stCondLst>
                                    <p:cond delay="0"/>
                                  </p:stCondLst>
                                  <p:childTnLst>
                                    <p:set>
                                      <p:cBhvr>
                                        <p:cTn id="43" dur="1" fill="hold">
                                          <p:stCondLst>
                                            <p:cond delay="499"/>
                                          </p:stCondLst>
                                        </p:cTn>
                                        <p:tgtEl>
                                          <p:spTgt spid="18450"/>
                                        </p:tgtEl>
                                        <p:attrNameLst>
                                          <p:attrName>style.visibility</p:attrName>
                                        </p:attrNameLst>
                                      </p:cBhvr>
                                      <p:to>
                                        <p:strVal val="visible"/>
                                      </p:to>
                                    </p:set>
                                  </p:childTnLst>
                                </p:cTn>
                              </p:par>
                            </p:childTnLst>
                          </p:cTn>
                        </p:par>
                        <p:par>
                          <p:cTn id="44" fill="hold" nodeType="afterGroup">
                            <p:stCondLst>
                              <p:cond delay="4000"/>
                            </p:stCondLst>
                            <p:childTnLst>
                              <p:par>
                                <p:cTn id="45" presetID="1" presetClass="entr" presetSubtype="0" fill="hold" nodeType="afterEffect">
                                  <p:stCondLst>
                                    <p:cond delay="0"/>
                                  </p:stCondLst>
                                  <p:childTnLst>
                                    <p:set>
                                      <p:cBhvr>
                                        <p:cTn id="46" dur="1" fill="hold">
                                          <p:stCondLst>
                                            <p:cond delay="499"/>
                                          </p:stCondLst>
                                        </p:cTn>
                                        <p:tgtEl>
                                          <p:spTgt spid="18451"/>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18452"/>
                                        </p:tgtEl>
                                        <p:attrNameLst>
                                          <p:attrName>style.visibility</p:attrName>
                                        </p:attrNameLst>
                                      </p:cBhvr>
                                      <p:to>
                                        <p:strVal val="visible"/>
                                      </p:to>
                                    </p:set>
                                  </p:childTnLst>
                                </p:cTn>
                              </p:par>
                            </p:childTnLst>
                          </p:cTn>
                        </p:par>
                        <p:par>
                          <p:cTn id="51" fill="hold" nodeType="afterGroup">
                            <p:stCondLst>
                              <p:cond delay="500"/>
                            </p:stCondLst>
                            <p:childTnLst>
                              <p:par>
                                <p:cTn id="52" presetID="1" presetClass="entr" presetSubtype="0" fill="hold" nodeType="afterEffect">
                                  <p:stCondLst>
                                    <p:cond delay="0"/>
                                  </p:stCondLst>
                                  <p:childTnLst>
                                    <p:set>
                                      <p:cBhvr>
                                        <p:cTn id="53" dur="1" fill="hold">
                                          <p:stCondLst>
                                            <p:cond delay="499"/>
                                          </p:stCondLst>
                                        </p:cTn>
                                        <p:tgtEl>
                                          <p:spTgt spid="18453"/>
                                        </p:tgtEl>
                                        <p:attrNameLst>
                                          <p:attrName>style.visibility</p:attrName>
                                        </p:attrNameLst>
                                      </p:cBhvr>
                                      <p:to>
                                        <p:strVal val="visible"/>
                                      </p:to>
                                    </p:set>
                                  </p:childTnLst>
                                </p:cTn>
                              </p:par>
                            </p:childTnLst>
                          </p:cTn>
                        </p:par>
                        <p:par>
                          <p:cTn id="54" fill="hold" nodeType="afterGroup">
                            <p:stCondLst>
                              <p:cond delay="1000"/>
                            </p:stCondLst>
                            <p:childTnLst>
                              <p:par>
                                <p:cTn id="55" presetID="1" presetClass="entr" presetSubtype="0" fill="hold" grpId="0" nodeType="afterEffect">
                                  <p:stCondLst>
                                    <p:cond delay="0"/>
                                  </p:stCondLst>
                                  <p:childTnLst>
                                    <p:set>
                                      <p:cBhvr>
                                        <p:cTn id="56" dur="1" fill="hold">
                                          <p:stCondLst>
                                            <p:cond delay="499"/>
                                          </p:stCondLst>
                                        </p:cTn>
                                        <p:tgtEl>
                                          <p:spTgt spid="18454"/>
                                        </p:tgtEl>
                                        <p:attrNameLst>
                                          <p:attrName>style.visibility</p:attrName>
                                        </p:attrNameLst>
                                      </p:cBhvr>
                                      <p:to>
                                        <p:strVal val="visible"/>
                                      </p:to>
                                    </p:set>
                                  </p:childTnLst>
                                </p:cTn>
                              </p:par>
                            </p:childTnLst>
                          </p:cTn>
                        </p:par>
                        <p:par>
                          <p:cTn id="57" fill="hold" nodeType="afterGroup">
                            <p:stCondLst>
                              <p:cond delay="1500"/>
                            </p:stCondLst>
                            <p:childTnLst>
                              <p:par>
                                <p:cTn id="58" presetID="1" presetClass="entr" presetSubtype="0" fill="hold" nodeType="afterEffect">
                                  <p:stCondLst>
                                    <p:cond delay="0"/>
                                  </p:stCondLst>
                                  <p:childTnLst>
                                    <p:set>
                                      <p:cBhvr>
                                        <p:cTn id="59" dur="1" fill="hold">
                                          <p:stCondLst>
                                            <p:cond delay="499"/>
                                          </p:stCondLst>
                                        </p:cTn>
                                        <p:tgtEl>
                                          <p:spTgt spid="18455"/>
                                        </p:tgtEl>
                                        <p:attrNameLst>
                                          <p:attrName>style.visibility</p:attrName>
                                        </p:attrNameLst>
                                      </p:cBhvr>
                                      <p:to>
                                        <p:strVal val="visible"/>
                                      </p:to>
                                    </p:set>
                                  </p:childTnLst>
                                </p:cTn>
                              </p:par>
                            </p:childTnLst>
                          </p:cTn>
                        </p:par>
                        <p:par>
                          <p:cTn id="60" fill="hold" nodeType="afterGroup">
                            <p:stCondLst>
                              <p:cond delay="2000"/>
                            </p:stCondLst>
                            <p:childTnLst>
                              <p:par>
                                <p:cTn id="61" presetID="1" presetClass="entr" presetSubtype="0" fill="hold" nodeType="afterEffect">
                                  <p:stCondLst>
                                    <p:cond delay="0"/>
                                  </p:stCondLst>
                                  <p:childTnLst>
                                    <p:set>
                                      <p:cBhvr>
                                        <p:cTn id="62" dur="1" fill="hold">
                                          <p:stCondLst>
                                            <p:cond delay="499"/>
                                          </p:stCondLst>
                                        </p:cTn>
                                        <p:tgtEl>
                                          <p:spTgt spid="18456"/>
                                        </p:tgtEl>
                                        <p:attrNameLst>
                                          <p:attrName>style.visibility</p:attrName>
                                        </p:attrNameLst>
                                      </p:cBhvr>
                                      <p:to>
                                        <p:strVal val="visible"/>
                                      </p:to>
                                    </p:set>
                                  </p:childTnLst>
                                </p:cTn>
                              </p:par>
                            </p:childTnLst>
                          </p:cTn>
                        </p:par>
                        <p:par>
                          <p:cTn id="63" fill="hold" nodeType="afterGroup">
                            <p:stCondLst>
                              <p:cond delay="2500"/>
                            </p:stCondLst>
                            <p:childTnLst>
                              <p:par>
                                <p:cTn id="64" presetID="1" presetClass="entr" presetSubtype="0" fill="hold" grpId="0" nodeType="afterEffect">
                                  <p:stCondLst>
                                    <p:cond delay="0"/>
                                  </p:stCondLst>
                                  <p:childTnLst>
                                    <p:set>
                                      <p:cBhvr>
                                        <p:cTn id="65" dur="1" fill="hold">
                                          <p:stCondLst>
                                            <p:cond delay="499"/>
                                          </p:stCondLst>
                                        </p:cTn>
                                        <p:tgtEl>
                                          <p:spTgt spid="18457"/>
                                        </p:tgtEl>
                                        <p:attrNameLst>
                                          <p:attrName>style.visibility</p:attrName>
                                        </p:attrNameLst>
                                      </p:cBhvr>
                                      <p:to>
                                        <p:strVal val="visible"/>
                                      </p:to>
                                    </p:set>
                                  </p:childTnLst>
                                </p:cTn>
                              </p:par>
                            </p:childTnLst>
                          </p:cTn>
                        </p:par>
                        <p:par>
                          <p:cTn id="66" fill="hold" nodeType="afterGroup">
                            <p:stCondLst>
                              <p:cond delay="3000"/>
                            </p:stCondLst>
                            <p:childTnLst>
                              <p:par>
                                <p:cTn id="67" presetID="1" presetClass="entr" presetSubtype="0" fill="hold" nodeType="afterEffect">
                                  <p:stCondLst>
                                    <p:cond delay="0"/>
                                  </p:stCondLst>
                                  <p:childTnLst>
                                    <p:set>
                                      <p:cBhvr>
                                        <p:cTn id="68" dur="1" fill="hold">
                                          <p:stCondLst>
                                            <p:cond delay="499"/>
                                          </p:stCondLst>
                                        </p:cTn>
                                        <p:tgtEl>
                                          <p:spTgt spid="18458"/>
                                        </p:tgtEl>
                                        <p:attrNameLst>
                                          <p:attrName>style.visibility</p:attrName>
                                        </p:attrNameLst>
                                      </p:cBhvr>
                                      <p:to>
                                        <p:strVal val="visible"/>
                                      </p:to>
                                    </p:set>
                                  </p:childTnLst>
                                </p:cTn>
                              </p:par>
                            </p:childTnLst>
                          </p:cTn>
                        </p:par>
                        <p:par>
                          <p:cTn id="69" fill="hold" nodeType="afterGroup">
                            <p:stCondLst>
                              <p:cond delay="3500"/>
                            </p:stCondLst>
                            <p:childTnLst>
                              <p:par>
                                <p:cTn id="70" presetID="1" presetClass="entr" presetSubtype="0" fill="hold" nodeType="afterEffect">
                                  <p:stCondLst>
                                    <p:cond delay="0"/>
                                  </p:stCondLst>
                                  <p:childTnLst>
                                    <p:set>
                                      <p:cBhvr>
                                        <p:cTn id="71" dur="1" fill="hold">
                                          <p:stCondLst>
                                            <p:cond delay="499"/>
                                          </p:stCondLst>
                                        </p:cTn>
                                        <p:tgtEl>
                                          <p:spTgt spid="18460"/>
                                        </p:tgtEl>
                                        <p:attrNameLst>
                                          <p:attrName>style.visibility</p:attrName>
                                        </p:attrNameLst>
                                      </p:cBhvr>
                                      <p:to>
                                        <p:strVal val="visible"/>
                                      </p:to>
                                    </p:set>
                                  </p:childTnLst>
                                </p:cTn>
                              </p:par>
                            </p:childTnLst>
                          </p:cTn>
                        </p:par>
                        <p:par>
                          <p:cTn id="72" fill="hold" nodeType="afterGroup">
                            <p:stCondLst>
                              <p:cond delay="4000"/>
                            </p:stCondLst>
                            <p:childTnLst>
                              <p:par>
                                <p:cTn id="73" presetID="1" presetClass="entr" presetSubtype="0" fill="hold" nodeType="afterEffect">
                                  <p:stCondLst>
                                    <p:cond delay="0"/>
                                  </p:stCondLst>
                                  <p:childTnLst>
                                    <p:set>
                                      <p:cBhvr>
                                        <p:cTn id="74" dur="1" fill="hold">
                                          <p:stCondLst>
                                            <p:cond delay="499"/>
                                          </p:stCondLst>
                                        </p:cTn>
                                        <p:tgtEl>
                                          <p:spTgt spid="18459"/>
                                        </p:tgtEl>
                                        <p:attrNameLst>
                                          <p:attrName>style.visibility</p:attrName>
                                        </p:attrNameLst>
                                      </p:cBhvr>
                                      <p:to>
                                        <p:strVal val="visible"/>
                                      </p:to>
                                    </p:set>
                                  </p:childTnLst>
                                </p:cTn>
                              </p:par>
                            </p:childTnLst>
                          </p:cTn>
                        </p:par>
                        <p:par>
                          <p:cTn id="75" fill="hold" nodeType="afterGroup">
                            <p:stCondLst>
                              <p:cond delay="4500"/>
                            </p:stCondLst>
                            <p:childTnLst>
                              <p:par>
                                <p:cTn id="76" presetID="1" presetClass="entr" presetSubtype="0" fill="hold" grpId="0" nodeType="afterEffect">
                                  <p:stCondLst>
                                    <p:cond delay="0"/>
                                  </p:stCondLst>
                                  <p:childTnLst>
                                    <p:set>
                                      <p:cBhvr>
                                        <p:cTn id="77" dur="1" fill="hold">
                                          <p:stCondLst>
                                            <p:cond delay="499"/>
                                          </p:stCondLst>
                                        </p:cTn>
                                        <p:tgtEl>
                                          <p:spTgt spid="18461"/>
                                        </p:tgtEl>
                                        <p:attrNameLst>
                                          <p:attrName>style.visibility</p:attrName>
                                        </p:attrNameLst>
                                      </p:cBhvr>
                                      <p:to>
                                        <p:strVal val="visible"/>
                                      </p:to>
                                    </p:set>
                                  </p:childTnLst>
                                </p:cTn>
                              </p:par>
                            </p:childTnLst>
                          </p:cTn>
                        </p:par>
                        <p:par>
                          <p:cTn id="78" fill="hold" nodeType="afterGroup">
                            <p:stCondLst>
                              <p:cond delay="5000"/>
                            </p:stCondLst>
                            <p:childTnLst>
                              <p:par>
                                <p:cTn id="79" presetID="1" presetClass="entr" presetSubtype="0" fill="hold" grpId="0" nodeType="afterEffect">
                                  <p:stCondLst>
                                    <p:cond delay="0"/>
                                  </p:stCondLst>
                                  <p:childTnLst>
                                    <p:set>
                                      <p:cBhvr>
                                        <p:cTn id="80" dur="1" fill="hold">
                                          <p:stCondLst>
                                            <p:cond delay="499"/>
                                          </p:stCondLst>
                                        </p:cTn>
                                        <p:tgtEl>
                                          <p:spTgt spid="18463"/>
                                        </p:tgtEl>
                                        <p:attrNameLst>
                                          <p:attrName>style.visibility</p:attrName>
                                        </p:attrNameLst>
                                      </p:cBhvr>
                                      <p:to>
                                        <p:strVal val="visible"/>
                                      </p:to>
                                    </p:set>
                                  </p:childTnLst>
                                </p:cTn>
                              </p:par>
                            </p:childTnLst>
                          </p:cTn>
                        </p:par>
                        <p:par>
                          <p:cTn id="81" fill="hold" nodeType="afterGroup">
                            <p:stCondLst>
                              <p:cond delay="5500"/>
                            </p:stCondLst>
                            <p:childTnLst>
                              <p:par>
                                <p:cTn id="82" presetID="1" presetClass="entr" presetSubtype="0" fill="hold" nodeType="afterEffect">
                                  <p:stCondLst>
                                    <p:cond delay="0"/>
                                  </p:stCondLst>
                                  <p:childTnLst>
                                    <p:set>
                                      <p:cBhvr>
                                        <p:cTn id="83" dur="1" fill="hold">
                                          <p:stCondLst>
                                            <p:cond delay="499"/>
                                          </p:stCondLst>
                                        </p:cTn>
                                        <p:tgtEl>
                                          <p:spTgt spid="18464"/>
                                        </p:tgtEl>
                                        <p:attrNameLst>
                                          <p:attrName>style.visibility</p:attrName>
                                        </p:attrNameLst>
                                      </p:cBhvr>
                                      <p:to>
                                        <p:strVal val="visible"/>
                                      </p:to>
                                    </p:set>
                                  </p:childTnLst>
                                </p:cTn>
                              </p:par>
                            </p:childTnLst>
                          </p:cTn>
                        </p:par>
                        <p:par>
                          <p:cTn id="84" fill="hold" nodeType="afterGroup">
                            <p:stCondLst>
                              <p:cond delay="6000"/>
                            </p:stCondLst>
                            <p:childTnLst>
                              <p:par>
                                <p:cTn id="85" presetID="1" presetClass="entr" presetSubtype="0" fill="hold" nodeType="afterEffect">
                                  <p:stCondLst>
                                    <p:cond delay="0"/>
                                  </p:stCondLst>
                                  <p:childTnLst>
                                    <p:set>
                                      <p:cBhvr>
                                        <p:cTn id="86" dur="1" fill="hold">
                                          <p:stCondLst>
                                            <p:cond delay="499"/>
                                          </p:stCondLst>
                                        </p:cTn>
                                        <p:tgtEl>
                                          <p:spTgt spid="18465"/>
                                        </p:tgtEl>
                                        <p:attrNameLst>
                                          <p:attrName>style.visibility</p:attrName>
                                        </p:attrNameLst>
                                      </p:cBhvr>
                                      <p:to>
                                        <p:strVal val="visible"/>
                                      </p:to>
                                    </p:set>
                                  </p:childTnLst>
                                </p:cTn>
                              </p:par>
                            </p:childTnLst>
                          </p:cTn>
                        </p:par>
                        <p:par>
                          <p:cTn id="87" fill="hold" nodeType="afterGroup">
                            <p:stCondLst>
                              <p:cond delay="6500"/>
                            </p:stCondLst>
                            <p:childTnLst>
                              <p:par>
                                <p:cTn id="88" presetID="1" presetClass="entr" presetSubtype="0" fill="hold" nodeType="afterEffect">
                                  <p:stCondLst>
                                    <p:cond delay="0"/>
                                  </p:stCondLst>
                                  <p:childTnLst>
                                    <p:set>
                                      <p:cBhvr>
                                        <p:cTn id="89" dur="1" fill="hold">
                                          <p:stCondLst>
                                            <p:cond delay="499"/>
                                          </p:stCondLst>
                                        </p:cTn>
                                        <p:tgtEl>
                                          <p:spTgt spid="18466"/>
                                        </p:tgtEl>
                                        <p:attrNameLst>
                                          <p:attrName>style.visibility</p:attrName>
                                        </p:attrNameLst>
                                      </p:cBhvr>
                                      <p:to>
                                        <p:strVal val="visible"/>
                                      </p:to>
                                    </p:set>
                                  </p:childTnLst>
                                </p:cTn>
                              </p:par>
                            </p:childTnLst>
                          </p:cTn>
                        </p:par>
                        <p:par>
                          <p:cTn id="90" fill="hold" nodeType="afterGroup">
                            <p:stCondLst>
                              <p:cond delay="7000"/>
                            </p:stCondLst>
                            <p:childTnLst>
                              <p:par>
                                <p:cTn id="91" presetID="1" presetClass="entr" presetSubtype="0" fill="hold" nodeType="afterEffect">
                                  <p:stCondLst>
                                    <p:cond delay="0"/>
                                  </p:stCondLst>
                                  <p:childTnLst>
                                    <p:set>
                                      <p:cBhvr>
                                        <p:cTn id="92" dur="1" fill="hold">
                                          <p:stCondLst>
                                            <p:cond delay="499"/>
                                          </p:stCondLst>
                                        </p:cTn>
                                        <p:tgtEl>
                                          <p:spTgt spid="18467"/>
                                        </p:tgtEl>
                                        <p:attrNameLst>
                                          <p:attrName>style.visibility</p:attrName>
                                        </p:attrNameLst>
                                      </p:cBhvr>
                                      <p:to>
                                        <p:strVal val="visible"/>
                                      </p:to>
                                    </p:set>
                                  </p:childTnLst>
                                </p:cTn>
                              </p:par>
                            </p:childTnLst>
                          </p:cTn>
                        </p:par>
                        <p:par>
                          <p:cTn id="93" fill="hold" nodeType="afterGroup">
                            <p:stCondLst>
                              <p:cond delay="7500"/>
                            </p:stCondLst>
                            <p:childTnLst>
                              <p:par>
                                <p:cTn id="94" presetID="1" presetClass="entr" presetSubtype="0" fill="hold" nodeType="afterEffect">
                                  <p:stCondLst>
                                    <p:cond delay="0"/>
                                  </p:stCondLst>
                                  <p:childTnLst>
                                    <p:set>
                                      <p:cBhvr>
                                        <p:cTn id="95" dur="1" fill="hold">
                                          <p:stCondLst>
                                            <p:cond delay="499"/>
                                          </p:stCondLst>
                                        </p:cTn>
                                        <p:tgtEl>
                                          <p:spTgt spid="18468"/>
                                        </p:tgtEl>
                                        <p:attrNameLst>
                                          <p:attrName>style.visibility</p:attrName>
                                        </p:attrNameLst>
                                      </p:cBhvr>
                                      <p:to>
                                        <p:strVal val="visible"/>
                                      </p:to>
                                    </p:set>
                                  </p:childTnLst>
                                </p:cTn>
                              </p:par>
                            </p:childTnLst>
                          </p:cTn>
                        </p:par>
                        <p:par>
                          <p:cTn id="96" fill="hold" nodeType="afterGroup">
                            <p:stCondLst>
                              <p:cond delay="8000"/>
                            </p:stCondLst>
                            <p:childTnLst>
                              <p:par>
                                <p:cTn id="97" presetID="1" presetClass="entr" presetSubtype="0" fill="hold" nodeType="afterEffect">
                                  <p:stCondLst>
                                    <p:cond delay="0"/>
                                  </p:stCondLst>
                                  <p:childTnLst>
                                    <p:set>
                                      <p:cBhvr>
                                        <p:cTn id="98" dur="1" fill="hold">
                                          <p:stCondLst>
                                            <p:cond delay="499"/>
                                          </p:stCondLst>
                                        </p:cTn>
                                        <p:tgtEl>
                                          <p:spTgt spid="18469"/>
                                        </p:tgtEl>
                                        <p:attrNameLst>
                                          <p:attrName>style.visibility</p:attrName>
                                        </p:attrNameLst>
                                      </p:cBhvr>
                                      <p:to>
                                        <p:strVal val="visible"/>
                                      </p:to>
                                    </p:set>
                                  </p:childTnLst>
                                </p:cTn>
                              </p:par>
                            </p:childTnLst>
                          </p:cTn>
                        </p:par>
                        <p:par>
                          <p:cTn id="99" fill="hold" nodeType="afterGroup">
                            <p:stCondLst>
                              <p:cond delay="8500"/>
                            </p:stCondLst>
                            <p:childTnLst>
                              <p:par>
                                <p:cTn id="100" presetID="1" presetClass="entr" presetSubtype="0" fill="hold" nodeType="afterEffect">
                                  <p:stCondLst>
                                    <p:cond delay="0"/>
                                  </p:stCondLst>
                                  <p:childTnLst>
                                    <p:set>
                                      <p:cBhvr>
                                        <p:cTn id="101" dur="1" fill="hold">
                                          <p:stCondLst>
                                            <p:cond delay="499"/>
                                          </p:stCondLst>
                                        </p:cTn>
                                        <p:tgtEl>
                                          <p:spTgt spid="18470"/>
                                        </p:tgtEl>
                                        <p:attrNameLst>
                                          <p:attrName>style.visibility</p:attrName>
                                        </p:attrNameLst>
                                      </p:cBhvr>
                                      <p:to>
                                        <p:strVal val="visible"/>
                                      </p:to>
                                    </p:set>
                                  </p:childTnLst>
                                </p:cTn>
                              </p:par>
                            </p:childTnLst>
                          </p:cTn>
                        </p:par>
                        <p:par>
                          <p:cTn id="102" fill="hold" nodeType="afterGroup">
                            <p:stCondLst>
                              <p:cond delay="9000"/>
                            </p:stCondLst>
                            <p:childTnLst>
                              <p:par>
                                <p:cTn id="103" presetID="1" presetClass="entr" presetSubtype="0" fill="hold" nodeType="afterEffect">
                                  <p:stCondLst>
                                    <p:cond delay="0"/>
                                  </p:stCondLst>
                                  <p:childTnLst>
                                    <p:set>
                                      <p:cBhvr>
                                        <p:cTn id="104" dur="1" fill="hold">
                                          <p:stCondLst>
                                            <p:cond delay="499"/>
                                          </p:stCondLst>
                                        </p:cTn>
                                        <p:tgtEl>
                                          <p:spTgt spid="18471"/>
                                        </p:tgtEl>
                                        <p:attrNameLst>
                                          <p:attrName>style.visibility</p:attrName>
                                        </p:attrNameLst>
                                      </p:cBhvr>
                                      <p:to>
                                        <p:strVal val="visible"/>
                                      </p:to>
                                    </p:set>
                                  </p:childTnLst>
                                </p:cTn>
                              </p:par>
                            </p:childTnLst>
                          </p:cTn>
                        </p:par>
                        <p:par>
                          <p:cTn id="105" fill="hold" nodeType="afterGroup">
                            <p:stCondLst>
                              <p:cond delay="9500"/>
                            </p:stCondLst>
                            <p:childTnLst>
                              <p:par>
                                <p:cTn id="106" presetID="1" presetClass="entr" presetSubtype="0" fill="hold" grpId="0" nodeType="afterEffect">
                                  <p:stCondLst>
                                    <p:cond delay="0"/>
                                  </p:stCondLst>
                                  <p:childTnLst>
                                    <p:set>
                                      <p:cBhvr>
                                        <p:cTn id="107" dur="1" fill="hold">
                                          <p:stCondLst>
                                            <p:cond delay="499"/>
                                          </p:stCondLst>
                                        </p:cTn>
                                        <p:tgtEl>
                                          <p:spTgt spid="184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autoUpdateAnimBg="0"/>
      <p:bldP spid="18436" grpId="0" autoUpdateAnimBg="0"/>
      <p:bldP spid="18443" grpId="0" autoUpdateAnimBg="0"/>
      <p:bldP spid="18444" grpId="0" autoUpdateAnimBg="0"/>
      <p:bldP spid="18452" grpId="0" autoUpdateAnimBg="0"/>
      <p:bldP spid="18454" grpId="0" autoUpdateAnimBg="0"/>
      <p:bldP spid="18457" grpId="0" autoUpdateAnimBg="0"/>
      <p:bldP spid="18461" grpId="0" autoUpdateAnimBg="0"/>
      <p:bldP spid="18463" grpId="0" autoUpdateAnimBg="0"/>
      <p:bldP spid="18472"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8E217566-C777-ED04-0CEF-71AC00A5D830}"/>
              </a:ext>
            </a:extLst>
          </p:cNvPr>
          <p:cNvSpPr txBox="1">
            <a:spLocks noChangeArrowheads="1"/>
          </p:cNvSpPr>
          <p:nvPr/>
        </p:nvSpPr>
        <p:spPr bwMode="auto">
          <a:xfrm>
            <a:off x="2286000" y="838201"/>
            <a:ext cx="8153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3. Test for the effect or interaction between the agent and the level.(</a:t>
            </a:r>
            <a:r>
              <a:rPr lang="en-US" altLang="th-TH" b="1">
                <a:latin typeface="Angsana New" panose="02020603050405020304" pitchFamily="18" charset="-34"/>
                <a:sym typeface="UniversalMath1 BT"/>
              </a:rPr>
              <a:t>         </a:t>
            </a:r>
            <a:r>
              <a:rPr lang="en-US" altLang="th-TH" b="1">
                <a:latin typeface="Cordia New" panose="020B0304020202020204" pitchFamily="34" charset="-34"/>
              </a:rPr>
              <a:t>)</a:t>
            </a:r>
            <a:endParaRPr lang="th-TH" altLang="th-TH" b="1">
              <a:latin typeface="Cordia New" panose="020B0304020202020204" pitchFamily="34" charset="-34"/>
            </a:endParaRPr>
          </a:p>
        </p:txBody>
      </p:sp>
      <p:graphicFrame>
        <p:nvGraphicFramePr>
          <p:cNvPr id="19459" name="Object 3">
            <a:extLst>
              <a:ext uri="{FF2B5EF4-FFF2-40B4-BE49-F238E27FC236}">
                <a16:creationId xmlns:a16="http://schemas.microsoft.com/office/drawing/2014/main" id="{63F86DF7-8456-8219-501E-417CD0105D2F}"/>
              </a:ext>
            </a:extLst>
          </p:cNvPr>
          <p:cNvGraphicFramePr>
            <a:graphicFrameLocks noChangeAspect="1"/>
          </p:cNvGraphicFramePr>
          <p:nvPr/>
        </p:nvGraphicFramePr>
        <p:xfrm>
          <a:off x="9625013" y="900113"/>
          <a:ext cx="4984750" cy="393700"/>
        </p:xfrm>
        <a:graphic>
          <a:graphicData uri="http://schemas.openxmlformats.org/presentationml/2006/ole">
            <mc:AlternateContent xmlns:mc="http://schemas.openxmlformats.org/markup-compatibility/2006">
              <mc:Choice xmlns:v="urn:schemas-microsoft-com:vml" Requires="v">
                <p:oleObj name="Document" r:id="rId2" imgW="5483860" imgH="436225" progId="Word.Document.8">
                  <p:embed/>
                </p:oleObj>
              </mc:Choice>
              <mc:Fallback>
                <p:oleObj name="Document" r:id="rId2" imgW="5483860" imgH="436225" progId="Word.Document.8">
                  <p:embed/>
                  <p:pic>
                    <p:nvPicPr>
                      <p:cNvPr id="19459" name="Object 3">
                        <a:extLst>
                          <a:ext uri="{FF2B5EF4-FFF2-40B4-BE49-F238E27FC236}">
                            <a16:creationId xmlns:a16="http://schemas.microsoft.com/office/drawing/2014/main" id="{63F86DF7-8456-8219-501E-417CD0105D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25013" y="900113"/>
                        <a:ext cx="498475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60" name="Text Box 4">
            <a:extLst>
              <a:ext uri="{FF2B5EF4-FFF2-40B4-BE49-F238E27FC236}">
                <a16:creationId xmlns:a16="http://schemas.microsoft.com/office/drawing/2014/main" id="{F96EB0D0-43DE-8EDB-A37D-08966E13EB31}"/>
              </a:ext>
            </a:extLst>
          </p:cNvPr>
          <p:cNvSpPr txBox="1">
            <a:spLocks noChangeArrowheads="1"/>
          </p:cNvSpPr>
          <p:nvPr/>
        </p:nvSpPr>
        <p:spPr bwMode="auto">
          <a:xfrm>
            <a:off x="3429000" y="1524001"/>
            <a:ext cx="63246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H</a:t>
            </a:r>
            <a:r>
              <a:rPr lang="en-US" altLang="th-TH" b="1" baseline="-25000">
                <a:latin typeface="Cordia New" panose="020B0304020202020204" pitchFamily="34" charset="-34"/>
              </a:rPr>
              <a:t>0 </a:t>
            </a:r>
            <a:r>
              <a:rPr lang="en-US" altLang="th-TH" b="1">
                <a:latin typeface="Cordia New" panose="020B0304020202020204" pitchFamily="34" charset="-34"/>
              </a:rPr>
              <a:t>: 	       0 For all the values ​​of i and j</a:t>
            </a:r>
          </a:p>
          <a:p>
            <a:pPr eaLnBrk="1" hangingPunct="1">
              <a:spcBef>
                <a:spcPct val="50000"/>
              </a:spcBef>
            </a:pPr>
            <a:endParaRPr lang="th-TH" altLang="th-TH" b="1">
              <a:latin typeface="Angsana New" panose="02020603050405020304" pitchFamily="18" charset="-34"/>
            </a:endParaRPr>
          </a:p>
        </p:txBody>
      </p:sp>
      <p:graphicFrame>
        <p:nvGraphicFramePr>
          <p:cNvPr id="19461" name="Object 5">
            <a:extLst>
              <a:ext uri="{FF2B5EF4-FFF2-40B4-BE49-F238E27FC236}">
                <a16:creationId xmlns:a16="http://schemas.microsoft.com/office/drawing/2014/main" id="{CB50691B-6C82-8800-6E3F-21309EA83021}"/>
              </a:ext>
            </a:extLst>
          </p:cNvPr>
          <p:cNvGraphicFramePr>
            <a:graphicFrameLocks noChangeAspect="1"/>
          </p:cNvGraphicFramePr>
          <p:nvPr/>
        </p:nvGraphicFramePr>
        <p:xfrm>
          <a:off x="3962400" y="1570038"/>
          <a:ext cx="10447338" cy="457200"/>
        </p:xfrm>
        <a:graphic>
          <a:graphicData uri="http://schemas.openxmlformats.org/presentationml/2006/ole">
            <mc:AlternateContent xmlns:mc="http://schemas.openxmlformats.org/markup-compatibility/2006">
              <mc:Choice xmlns:v="urn:schemas-microsoft-com:vml" Requires="v">
                <p:oleObj name="Document" r:id="rId4" imgW="5486400" imgH="303276" progId="Word.Document.8">
                  <p:embed/>
                </p:oleObj>
              </mc:Choice>
              <mc:Fallback>
                <p:oleObj name="Document" r:id="rId4" imgW="5486400" imgH="303276" progId="Word.Document.8">
                  <p:embed/>
                  <p:pic>
                    <p:nvPicPr>
                      <p:cNvPr id="19461" name="Object 5">
                        <a:extLst>
                          <a:ext uri="{FF2B5EF4-FFF2-40B4-BE49-F238E27FC236}">
                            <a16:creationId xmlns:a16="http://schemas.microsoft.com/office/drawing/2014/main" id="{CB50691B-6C82-8800-6E3F-21309EA8302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1570038"/>
                        <a:ext cx="10447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62" name="Text Box 6">
            <a:extLst>
              <a:ext uri="{FF2B5EF4-FFF2-40B4-BE49-F238E27FC236}">
                <a16:creationId xmlns:a16="http://schemas.microsoft.com/office/drawing/2014/main" id="{516DB2F8-6F24-1BC8-DDDF-C3F85D8763FB}"/>
              </a:ext>
            </a:extLst>
          </p:cNvPr>
          <p:cNvSpPr txBox="1">
            <a:spLocks noChangeArrowheads="1"/>
          </p:cNvSpPr>
          <p:nvPr/>
        </p:nvSpPr>
        <p:spPr bwMode="auto">
          <a:xfrm>
            <a:off x="3235325" y="2144713"/>
            <a:ext cx="6705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  H</a:t>
            </a:r>
            <a:r>
              <a:rPr lang="en-US" altLang="th-TH" b="1" baseline="-25000">
                <a:latin typeface="Cordia New" panose="020B0304020202020204" pitchFamily="34" charset="-34"/>
              </a:rPr>
              <a:t>1 </a:t>
            </a:r>
            <a:r>
              <a:rPr lang="en-US" altLang="th-TH" b="1">
                <a:latin typeface="Cordia New" panose="020B0304020202020204" pitchFamily="34" charset="-34"/>
              </a:rPr>
              <a:t>:              0  For all the values ​​of i and j</a:t>
            </a:r>
          </a:p>
          <a:p>
            <a:pPr eaLnBrk="1" hangingPunct="1">
              <a:spcBef>
                <a:spcPct val="50000"/>
              </a:spcBef>
            </a:pPr>
            <a:endParaRPr lang="th-TH" altLang="th-TH">
              <a:latin typeface="Angsana New" panose="02020603050405020304" pitchFamily="18" charset="-34"/>
            </a:endParaRPr>
          </a:p>
        </p:txBody>
      </p:sp>
      <p:graphicFrame>
        <p:nvGraphicFramePr>
          <p:cNvPr id="19464" name="Object 8">
            <a:extLst>
              <a:ext uri="{FF2B5EF4-FFF2-40B4-BE49-F238E27FC236}">
                <a16:creationId xmlns:a16="http://schemas.microsoft.com/office/drawing/2014/main" id="{F205A839-2AB5-45B0-C2D5-777CF4EBDC6D}"/>
              </a:ext>
            </a:extLst>
          </p:cNvPr>
          <p:cNvGraphicFramePr>
            <a:graphicFrameLocks noChangeAspect="1"/>
          </p:cNvGraphicFramePr>
          <p:nvPr/>
        </p:nvGraphicFramePr>
        <p:xfrm>
          <a:off x="3968750" y="2171700"/>
          <a:ext cx="10440988" cy="457200"/>
        </p:xfrm>
        <a:graphic>
          <a:graphicData uri="http://schemas.openxmlformats.org/presentationml/2006/ole">
            <mc:AlternateContent xmlns:mc="http://schemas.openxmlformats.org/markup-compatibility/2006">
              <mc:Choice xmlns:v="urn:schemas-microsoft-com:vml" Requires="v">
                <p:oleObj name="Document" r:id="rId4" imgW="5486400" imgH="303276" progId="Word.Document.8">
                  <p:embed/>
                </p:oleObj>
              </mc:Choice>
              <mc:Fallback>
                <p:oleObj name="Document" r:id="rId4" imgW="5486400" imgH="303276" progId="Word.Document.8">
                  <p:embed/>
                  <p:pic>
                    <p:nvPicPr>
                      <p:cNvPr id="19464" name="Object 8">
                        <a:extLst>
                          <a:ext uri="{FF2B5EF4-FFF2-40B4-BE49-F238E27FC236}">
                            <a16:creationId xmlns:a16="http://schemas.microsoft.com/office/drawing/2014/main" id="{F205A839-2AB5-45B0-C2D5-777CF4EBDC6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8750" y="2171700"/>
                        <a:ext cx="10440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465" name="Line 9">
            <a:extLst>
              <a:ext uri="{FF2B5EF4-FFF2-40B4-BE49-F238E27FC236}">
                <a16:creationId xmlns:a16="http://schemas.microsoft.com/office/drawing/2014/main" id="{125A2C20-EC9D-21BC-F767-28B7A89F927B}"/>
              </a:ext>
            </a:extLst>
          </p:cNvPr>
          <p:cNvSpPr>
            <a:spLocks noChangeShapeType="1"/>
          </p:cNvSpPr>
          <p:nvPr/>
        </p:nvSpPr>
        <p:spPr bwMode="auto">
          <a:xfrm flipH="1">
            <a:off x="4776788" y="2286000"/>
            <a:ext cx="762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h-TH"/>
          </a:p>
        </p:txBody>
      </p:sp>
      <p:sp>
        <p:nvSpPr>
          <p:cNvPr id="19466" name="Text Box 10">
            <a:extLst>
              <a:ext uri="{FF2B5EF4-FFF2-40B4-BE49-F238E27FC236}">
                <a16:creationId xmlns:a16="http://schemas.microsoft.com/office/drawing/2014/main" id="{8CAC31DC-8EB2-AB1E-5F1F-03F3D6EAB0A7}"/>
              </a:ext>
            </a:extLst>
          </p:cNvPr>
          <p:cNvSpPr txBox="1">
            <a:spLocks noChangeArrowheads="1"/>
          </p:cNvSpPr>
          <p:nvPr/>
        </p:nvSpPr>
        <p:spPr bwMode="auto">
          <a:xfrm>
            <a:off x="2362200" y="2971801"/>
            <a:ext cx="1066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or</a:t>
            </a:r>
            <a:endParaRPr lang="th-TH" altLang="th-TH" b="1">
              <a:latin typeface="Cordia New" panose="020B0304020202020204" pitchFamily="34" charset="-34"/>
            </a:endParaRPr>
          </a:p>
        </p:txBody>
      </p:sp>
      <p:graphicFrame>
        <p:nvGraphicFramePr>
          <p:cNvPr id="19468" name="Object 12">
            <a:extLst>
              <a:ext uri="{FF2B5EF4-FFF2-40B4-BE49-F238E27FC236}">
                <a16:creationId xmlns:a16="http://schemas.microsoft.com/office/drawing/2014/main" id="{7116757C-71FF-6BD6-1ADE-8A7D9EA2C36A}"/>
              </a:ext>
            </a:extLst>
          </p:cNvPr>
          <p:cNvGraphicFramePr>
            <a:graphicFrameLocks noChangeAspect="1"/>
          </p:cNvGraphicFramePr>
          <p:nvPr/>
        </p:nvGraphicFramePr>
        <p:xfrm>
          <a:off x="2286000" y="3505201"/>
          <a:ext cx="7162800" cy="569913"/>
        </p:xfrm>
        <a:graphic>
          <a:graphicData uri="http://schemas.openxmlformats.org/presentationml/2006/ole">
            <mc:AlternateContent xmlns:mc="http://schemas.openxmlformats.org/markup-compatibility/2006">
              <mc:Choice xmlns:v="urn:schemas-microsoft-com:vml" Requires="v">
                <p:oleObj name="Document" r:id="rId6" imgW="5486400" imgH="505968" progId="Word.Document.8">
                  <p:embed/>
                </p:oleObj>
              </mc:Choice>
              <mc:Fallback>
                <p:oleObj name="Document" r:id="rId6" imgW="5486400" imgH="505968" progId="Word.Document.8">
                  <p:embed/>
                  <p:pic>
                    <p:nvPicPr>
                      <p:cNvPr id="19468" name="Object 12">
                        <a:extLst>
                          <a:ext uri="{FF2B5EF4-FFF2-40B4-BE49-F238E27FC236}">
                            <a16:creationId xmlns:a16="http://schemas.microsoft.com/office/drawing/2014/main" id="{7116757C-71FF-6BD6-1ADE-8A7D9EA2C36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505201"/>
                        <a:ext cx="7162800" cy="569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469" name="Text Box 13">
            <a:extLst>
              <a:ext uri="{FF2B5EF4-FFF2-40B4-BE49-F238E27FC236}">
                <a16:creationId xmlns:a16="http://schemas.microsoft.com/office/drawing/2014/main" id="{1B2C5EC3-64A7-76F9-61F3-5BA06AF4C3AC}"/>
              </a:ext>
            </a:extLst>
          </p:cNvPr>
          <p:cNvSpPr txBox="1">
            <a:spLocks noChangeArrowheads="1"/>
          </p:cNvSpPr>
          <p:nvPr/>
        </p:nvSpPr>
        <p:spPr bwMode="auto">
          <a:xfrm>
            <a:off x="3387725" y="4214814"/>
            <a:ext cx="6921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H</a:t>
            </a:r>
            <a:r>
              <a:rPr lang="en-US" altLang="th-TH" b="1" baseline="-25000">
                <a:latin typeface="Cordia New" panose="020B0304020202020204" pitchFamily="34" charset="-34"/>
              </a:rPr>
              <a:t>1  </a:t>
            </a:r>
            <a:r>
              <a:rPr lang="en-US" altLang="th-TH" b="1">
                <a:latin typeface="Cordia New" panose="020B0304020202020204" pitchFamily="34" charset="-34"/>
              </a:rPr>
              <a:t>:</a:t>
            </a:r>
          </a:p>
        </p:txBody>
      </p:sp>
      <p:sp>
        <p:nvSpPr>
          <p:cNvPr id="22540" name="กล่องข้อความ 1">
            <a:extLst>
              <a:ext uri="{FF2B5EF4-FFF2-40B4-BE49-F238E27FC236}">
                <a16:creationId xmlns:a16="http://schemas.microsoft.com/office/drawing/2014/main" id="{BE541F8E-CCC0-F990-5399-B25EADD42483}"/>
              </a:ext>
            </a:extLst>
          </p:cNvPr>
          <p:cNvSpPr txBox="1">
            <a:spLocks noChangeArrowheads="1"/>
          </p:cNvSpPr>
          <p:nvPr/>
        </p:nvSpPr>
        <p:spPr bwMode="auto">
          <a:xfrm>
            <a:off x="3976688" y="4214814"/>
            <a:ext cx="53641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There is at least one pair of averages that differ</a:t>
            </a:r>
            <a:r>
              <a:rPr lang="en-US" altLang="th-TH"/>
              <a:t>.</a:t>
            </a:r>
            <a:endParaRPr lang="th-TH" altLang="th-TH"/>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458"/>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9459"/>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19460"/>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19461"/>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grpId="0" nodeType="afterEffect">
                                  <p:stCondLst>
                                    <p:cond delay="0"/>
                                  </p:stCondLst>
                                  <p:childTnLst>
                                    <p:set>
                                      <p:cBhvr>
                                        <p:cTn id="18" dur="1" fill="hold">
                                          <p:stCondLst>
                                            <p:cond delay="499"/>
                                          </p:stCondLst>
                                        </p:cTn>
                                        <p:tgtEl>
                                          <p:spTgt spid="19462"/>
                                        </p:tgtEl>
                                        <p:attrNameLst>
                                          <p:attrName>style.visibility</p:attrName>
                                        </p:attrNameLst>
                                      </p:cBhvr>
                                      <p:to>
                                        <p:strVal val="visible"/>
                                      </p:to>
                                    </p:set>
                                  </p:childTnLst>
                                </p:cTn>
                              </p:par>
                            </p:childTnLst>
                          </p:cTn>
                        </p:par>
                        <p:par>
                          <p:cTn id="19" fill="hold" nodeType="afterGroup">
                            <p:stCondLst>
                              <p:cond delay="2500"/>
                            </p:stCondLst>
                            <p:childTnLst>
                              <p:par>
                                <p:cTn id="20" presetID="1" presetClass="entr" presetSubtype="0" fill="hold" nodeType="afterEffect">
                                  <p:stCondLst>
                                    <p:cond delay="0"/>
                                  </p:stCondLst>
                                  <p:childTnLst>
                                    <p:set>
                                      <p:cBhvr>
                                        <p:cTn id="21" dur="1" fill="hold">
                                          <p:stCondLst>
                                            <p:cond delay="499"/>
                                          </p:stCondLst>
                                        </p:cTn>
                                        <p:tgtEl>
                                          <p:spTgt spid="19464"/>
                                        </p:tgtEl>
                                        <p:attrNameLst>
                                          <p:attrName>style.visibility</p:attrName>
                                        </p:attrNameLst>
                                      </p:cBhvr>
                                      <p:to>
                                        <p:strVal val="visible"/>
                                      </p:to>
                                    </p:set>
                                  </p:childTnLst>
                                </p:cTn>
                              </p:par>
                            </p:childTnLst>
                          </p:cTn>
                        </p:par>
                        <p:par>
                          <p:cTn id="22" fill="hold" nodeType="afterGroup">
                            <p:stCondLst>
                              <p:cond delay="3000"/>
                            </p:stCondLst>
                            <p:childTnLst>
                              <p:par>
                                <p:cTn id="23" presetID="1" presetClass="entr" presetSubtype="0" fill="hold" nodeType="afterEffect">
                                  <p:stCondLst>
                                    <p:cond delay="0"/>
                                  </p:stCondLst>
                                  <p:childTnLst>
                                    <p:set>
                                      <p:cBhvr>
                                        <p:cTn id="24" dur="1" fill="hold">
                                          <p:stCondLst>
                                            <p:cond delay="499"/>
                                          </p:stCondLst>
                                        </p:cTn>
                                        <p:tgtEl>
                                          <p:spTgt spid="19465"/>
                                        </p:tgtEl>
                                        <p:attrNameLst>
                                          <p:attrName>style.visibility</p:attrName>
                                        </p:attrNameLst>
                                      </p:cBhvr>
                                      <p:to>
                                        <p:strVal val="visible"/>
                                      </p:to>
                                    </p:set>
                                  </p:childTnLst>
                                </p:cTn>
                              </p:par>
                            </p:childTnLst>
                          </p:cTn>
                        </p:par>
                        <p:par>
                          <p:cTn id="25" fill="hold" nodeType="afterGroup">
                            <p:stCondLst>
                              <p:cond delay="3500"/>
                            </p:stCondLst>
                            <p:childTnLst>
                              <p:par>
                                <p:cTn id="26" presetID="1" presetClass="entr" presetSubtype="0" fill="hold" grpId="0" nodeType="afterEffect">
                                  <p:stCondLst>
                                    <p:cond delay="0"/>
                                  </p:stCondLst>
                                  <p:childTnLst>
                                    <p:set>
                                      <p:cBhvr>
                                        <p:cTn id="27" dur="1" fill="hold">
                                          <p:stCondLst>
                                            <p:cond delay="499"/>
                                          </p:stCondLst>
                                        </p:cTn>
                                        <p:tgtEl>
                                          <p:spTgt spid="19466"/>
                                        </p:tgtEl>
                                        <p:attrNameLst>
                                          <p:attrName>style.visibility</p:attrName>
                                        </p:attrNameLst>
                                      </p:cBhvr>
                                      <p:to>
                                        <p:strVal val="visible"/>
                                      </p:to>
                                    </p:set>
                                  </p:childTnLst>
                                </p:cTn>
                              </p:par>
                            </p:childTnLst>
                          </p:cTn>
                        </p:par>
                        <p:par>
                          <p:cTn id="28" fill="hold" nodeType="afterGroup">
                            <p:stCondLst>
                              <p:cond delay="4000"/>
                            </p:stCondLst>
                            <p:childTnLst>
                              <p:par>
                                <p:cTn id="29" presetID="1" presetClass="entr" presetSubtype="0" fill="hold" nodeType="afterEffect">
                                  <p:stCondLst>
                                    <p:cond delay="0"/>
                                  </p:stCondLst>
                                  <p:childTnLst>
                                    <p:set>
                                      <p:cBhvr>
                                        <p:cTn id="30" dur="1" fill="hold">
                                          <p:stCondLst>
                                            <p:cond delay="499"/>
                                          </p:stCondLst>
                                        </p:cTn>
                                        <p:tgtEl>
                                          <p:spTgt spid="19468"/>
                                        </p:tgtEl>
                                        <p:attrNameLst>
                                          <p:attrName>style.visibility</p:attrName>
                                        </p:attrNameLst>
                                      </p:cBhvr>
                                      <p:to>
                                        <p:strVal val="visible"/>
                                      </p:to>
                                    </p:set>
                                  </p:childTnLst>
                                </p:cTn>
                              </p:par>
                            </p:childTnLst>
                          </p:cTn>
                        </p:par>
                        <p:par>
                          <p:cTn id="31" fill="hold" nodeType="afterGroup">
                            <p:stCondLst>
                              <p:cond delay="4500"/>
                            </p:stCondLst>
                            <p:childTnLst>
                              <p:par>
                                <p:cTn id="32" presetID="1" presetClass="entr" presetSubtype="0" fill="hold" grpId="0" nodeType="afterEffect">
                                  <p:stCondLst>
                                    <p:cond delay="0"/>
                                  </p:stCondLst>
                                  <p:childTnLst>
                                    <p:set>
                                      <p:cBhvr>
                                        <p:cTn id="33" dur="1" fill="hold">
                                          <p:stCondLst>
                                            <p:cond delay="499"/>
                                          </p:stCondLst>
                                        </p:cTn>
                                        <p:tgtEl>
                                          <p:spTgt spid="19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utoUpdateAnimBg="0"/>
      <p:bldP spid="19460" grpId="0" autoUpdateAnimBg="0"/>
      <p:bldP spid="19462" grpId="0" autoUpdateAnimBg="0"/>
      <p:bldP spid="19466" grpId="0" autoUpdateAnimBg="0"/>
      <p:bldP spid="19469"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BF2D3AD2-E470-41AA-55AF-5C522AD99F27}"/>
              </a:ext>
            </a:extLst>
          </p:cNvPr>
          <p:cNvSpPr txBox="1">
            <a:spLocks noChangeArrowheads="1"/>
          </p:cNvSpPr>
          <p:nvPr/>
        </p:nvSpPr>
        <p:spPr bwMode="auto">
          <a:xfrm>
            <a:off x="2057400" y="457200"/>
            <a:ext cx="83058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1. F-value for testing the main effect of the intervention on the dependent variable</a:t>
            </a:r>
            <a:endParaRPr lang="th-TH" altLang="th-TH">
              <a:latin typeface="Cordia New" panose="020B0304020202020204" pitchFamily="34" charset="-34"/>
            </a:endParaRPr>
          </a:p>
        </p:txBody>
      </p:sp>
      <p:graphicFrame>
        <p:nvGraphicFramePr>
          <p:cNvPr id="20483" name="Object 3">
            <a:extLst>
              <a:ext uri="{FF2B5EF4-FFF2-40B4-BE49-F238E27FC236}">
                <a16:creationId xmlns:a16="http://schemas.microsoft.com/office/drawing/2014/main" id="{BCDA4D5F-2F14-4F28-42CB-E86A5125E05D}"/>
              </a:ext>
            </a:extLst>
          </p:cNvPr>
          <p:cNvGraphicFramePr>
            <a:graphicFrameLocks noChangeAspect="1"/>
          </p:cNvGraphicFramePr>
          <p:nvPr/>
        </p:nvGraphicFramePr>
        <p:xfrm>
          <a:off x="5181600" y="990600"/>
          <a:ext cx="1981200" cy="1447800"/>
        </p:xfrm>
        <a:graphic>
          <a:graphicData uri="http://schemas.openxmlformats.org/presentationml/2006/ole">
            <mc:AlternateContent xmlns:mc="http://schemas.openxmlformats.org/markup-compatibility/2006">
              <mc:Choice xmlns:v="urn:schemas-microsoft-com:vml" Requires="v">
                <p:oleObj name="Equation" r:id="rId3" imgW="609336" imgH="431613" progId="Equation.3">
                  <p:embed/>
                </p:oleObj>
              </mc:Choice>
              <mc:Fallback>
                <p:oleObj name="Equation" r:id="rId3" imgW="609336" imgH="431613" progId="Equation.3">
                  <p:embed/>
                  <p:pic>
                    <p:nvPicPr>
                      <p:cNvPr id="20483" name="Object 3">
                        <a:extLst>
                          <a:ext uri="{FF2B5EF4-FFF2-40B4-BE49-F238E27FC236}">
                            <a16:creationId xmlns:a16="http://schemas.microsoft.com/office/drawing/2014/main" id="{BCDA4D5F-2F14-4F28-42CB-E86A5125E0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600" y="990600"/>
                        <a:ext cx="19812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484" name="Text Box 4">
            <a:extLst>
              <a:ext uri="{FF2B5EF4-FFF2-40B4-BE49-F238E27FC236}">
                <a16:creationId xmlns:a16="http://schemas.microsoft.com/office/drawing/2014/main" id="{F17A77A1-C688-65C9-39AA-5A82AE58BEEB}"/>
              </a:ext>
            </a:extLst>
          </p:cNvPr>
          <p:cNvSpPr txBox="1">
            <a:spLocks noChangeArrowheads="1"/>
          </p:cNvSpPr>
          <p:nvPr/>
        </p:nvSpPr>
        <p:spPr bwMode="auto">
          <a:xfrm>
            <a:off x="2098676" y="2452689"/>
            <a:ext cx="856932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2. F-value for testing the main effect of different levels on the dependent variable.</a:t>
            </a:r>
            <a:endParaRPr lang="th-TH" altLang="th-TH" b="1">
              <a:latin typeface="Cordia New" panose="020B0304020202020204" pitchFamily="34" charset="-34"/>
            </a:endParaRPr>
          </a:p>
        </p:txBody>
      </p:sp>
      <p:graphicFrame>
        <p:nvGraphicFramePr>
          <p:cNvPr id="20485" name="Object 5">
            <a:extLst>
              <a:ext uri="{FF2B5EF4-FFF2-40B4-BE49-F238E27FC236}">
                <a16:creationId xmlns:a16="http://schemas.microsoft.com/office/drawing/2014/main" id="{61CB0342-F1FE-4FE8-6866-98815474659A}"/>
              </a:ext>
            </a:extLst>
          </p:cNvPr>
          <p:cNvGraphicFramePr>
            <a:graphicFrameLocks noChangeAspect="1"/>
          </p:cNvGraphicFramePr>
          <p:nvPr/>
        </p:nvGraphicFramePr>
        <p:xfrm>
          <a:off x="5029200" y="2971800"/>
          <a:ext cx="2362200" cy="1295400"/>
        </p:xfrm>
        <a:graphic>
          <a:graphicData uri="http://schemas.openxmlformats.org/presentationml/2006/ole">
            <mc:AlternateContent xmlns:mc="http://schemas.openxmlformats.org/markup-compatibility/2006">
              <mc:Choice xmlns:v="urn:schemas-microsoft-com:vml" Requires="v">
                <p:oleObj name="Equation" r:id="rId5" imgW="609336" imgH="444307" progId="Equation.3">
                  <p:embed/>
                </p:oleObj>
              </mc:Choice>
              <mc:Fallback>
                <p:oleObj name="Equation" r:id="rId5" imgW="609336" imgH="444307" progId="Equation.3">
                  <p:embed/>
                  <p:pic>
                    <p:nvPicPr>
                      <p:cNvPr id="20485" name="Object 5">
                        <a:extLst>
                          <a:ext uri="{FF2B5EF4-FFF2-40B4-BE49-F238E27FC236}">
                            <a16:creationId xmlns:a16="http://schemas.microsoft.com/office/drawing/2014/main" id="{61CB0342-F1FE-4FE8-6866-98815474659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9200" y="2971800"/>
                        <a:ext cx="23622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486" name="Text Box 6">
            <a:extLst>
              <a:ext uri="{FF2B5EF4-FFF2-40B4-BE49-F238E27FC236}">
                <a16:creationId xmlns:a16="http://schemas.microsoft.com/office/drawing/2014/main" id="{4645D7EA-218B-9A9F-DC50-9C0CF9566CE0}"/>
              </a:ext>
            </a:extLst>
          </p:cNvPr>
          <p:cNvSpPr txBox="1">
            <a:spLocks noChangeArrowheads="1"/>
          </p:cNvSpPr>
          <p:nvPr/>
        </p:nvSpPr>
        <p:spPr bwMode="auto">
          <a:xfrm>
            <a:off x="2057400" y="4343400"/>
            <a:ext cx="86106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3. F-value for the joint or interaction effect of an intervention and its different levels on the dependent variable.</a:t>
            </a:r>
            <a:endParaRPr lang="th-TH" altLang="th-TH">
              <a:latin typeface="Angsana New" panose="02020603050405020304" pitchFamily="18" charset="-34"/>
            </a:endParaRPr>
          </a:p>
        </p:txBody>
      </p:sp>
      <p:graphicFrame>
        <p:nvGraphicFramePr>
          <p:cNvPr id="20487" name="Object 7">
            <a:extLst>
              <a:ext uri="{FF2B5EF4-FFF2-40B4-BE49-F238E27FC236}">
                <a16:creationId xmlns:a16="http://schemas.microsoft.com/office/drawing/2014/main" id="{A27745EC-40D8-FFE1-735E-04B2E7583CE7}"/>
              </a:ext>
            </a:extLst>
          </p:cNvPr>
          <p:cNvGraphicFramePr>
            <a:graphicFrameLocks noChangeAspect="1"/>
          </p:cNvGraphicFramePr>
          <p:nvPr/>
        </p:nvGraphicFramePr>
        <p:xfrm>
          <a:off x="4800600" y="5105400"/>
          <a:ext cx="3200400" cy="1524000"/>
        </p:xfrm>
        <a:graphic>
          <a:graphicData uri="http://schemas.openxmlformats.org/presentationml/2006/ole">
            <mc:AlternateContent xmlns:mc="http://schemas.openxmlformats.org/markup-compatibility/2006">
              <mc:Choice xmlns:v="urn:schemas-microsoft-com:vml" Requires="v">
                <p:oleObj name="Equation" r:id="rId7" imgW="660113" imgH="444307" progId="Equation.3">
                  <p:embed/>
                </p:oleObj>
              </mc:Choice>
              <mc:Fallback>
                <p:oleObj name="Equation" r:id="rId7" imgW="660113" imgH="444307" progId="Equation.3">
                  <p:embed/>
                  <p:pic>
                    <p:nvPicPr>
                      <p:cNvPr id="20487" name="Object 7">
                        <a:extLst>
                          <a:ext uri="{FF2B5EF4-FFF2-40B4-BE49-F238E27FC236}">
                            <a16:creationId xmlns:a16="http://schemas.microsoft.com/office/drawing/2014/main" id="{A27745EC-40D8-FFE1-735E-04B2E7583CE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00600" y="5105400"/>
                        <a:ext cx="32004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482"/>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0483"/>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20484"/>
                                        </p:tgtEl>
                                        <p:attrNameLst>
                                          <p:attrName>style.visibility</p:attrName>
                                        </p:attrNameLst>
                                      </p:cBhvr>
                                      <p:to>
                                        <p:strVal val="visible"/>
                                      </p:to>
                                    </p:set>
                                  </p:childTnLst>
                                </p:cTn>
                              </p:par>
                            </p:childTnLst>
                          </p:cTn>
                        </p:par>
                        <p:par>
                          <p:cTn id="14" fill="hold" nodeType="afterGroup">
                            <p:stCondLst>
                              <p:cond delay="500"/>
                            </p:stCondLst>
                            <p:childTnLst>
                              <p:par>
                                <p:cTn id="15" presetID="1" presetClass="entr" presetSubtype="0" fill="hold" nodeType="afterEffect">
                                  <p:stCondLst>
                                    <p:cond delay="0"/>
                                  </p:stCondLst>
                                  <p:childTnLst>
                                    <p:set>
                                      <p:cBhvr>
                                        <p:cTn id="16" dur="1" fill="hold">
                                          <p:stCondLst>
                                            <p:cond delay="499"/>
                                          </p:stCondLst>
                                        </p:cTn>
                                        <p:tgtEl>
                                          <p:spTgt spid="2048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0486"/>
                                        </p:tgtEl>
                                        <p:attrNameLst>
                                          <p:attrName>style.visibility</p:attrName>
                                        </p:attrNameLst>
                                      </p:cBhvr>
                                      <p:to>
                                        <p:strVal val="visible"/>
                                      </p:to>
                                    </p:set>
                                  </p:childTnLst>
                                </p:cTn>
                              </p:par>
                            </p:childTnLst>
                          </p:cTn>
                        </p:par>
                        <p:par>
                          <p:cTn id="21" fill="hold" nodeType="afterGroup">
                            <p:stCondLst>
                              <p:cond delay="500"/>
                            </p:stCondLst>
                            <p:childTnLst>
                              <p:par>
                                <p:cTn id="22" presetID="1" presetClass="entr" presetSubtype="0" fill="hold" nodeType="afterEffect">
                                  <p:stCondLst>
                                    <p:cond delay="0"/>
                                  </p:stCondLst>
                                  <p:childTnLst>
                                    <p:set>
                                      <p:cBhvr>
                                        <p:cTn id="23" dur="1" fill="hold">
                                          <p:stCondLst>
                                            <p:cond delay="499"/>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utoUpdateAnimBg="0"/>
      <p:bldP spid="20484" grpId="0" autoUpdateAnimBg="0"/>
      <p:bldP spid="20486"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5" name="Object 3">
            <a:extLst>
              <a:ext uri="{FF2B5EF4-FFF2-40B4-BE49-F238E27FC236}">
                <a16:creationId xmlns:a16="http://schemas.microsoft.com/office/drawing/2014/main" id="{61529CFA-BE71-DC69-E0CB-40FE29C2AC14}"/>
              </a:ext>
            </a:extLst>
          </p:cNvPr>
          <p:cNvGraphicFramePr>
            <a:graphicFrameLocks noChangeAspect="1"/>
          </p:cNvGraphicFramePr>
          <p:nvPr/>
        </p:nvGraphicFramePr>
        <p:xfrm>
          <a:off x="4267200" y="2057400"/>
          <a:ext cx="3581400" cy="990600"/>
        </p:xfrm>
        <a:graphic>
          <a:graphicData uri="http://schemas.openxmlformats.org/presentationml/2006/ole">
            <mc:AlternateContent xmlns:mc="http://schemas.openxmlformats.org/markup-compatibility/2006">
              <mc:Choice xmlns:v="urn:schemas-microsoft-com:vml" Requires="v">
                <p:oleObj name="Equation" r:id="rId2" imgW="1447800" imgH="457200" progId="Equation.3">
                  <p:embed/>
                </p:oleObj>
              </mc:Choice>
              <mc:Fallback>
                <p:oleObj name="Equation" r:id="rId2" imgW="1447800" imgH="457200" progId="Equation.3">
                  <p:embed/>
                  <p:pic>
                    <p:nvPicPr>
                      <p:cNvPr id="23555" name="Object 3">
                        <a:extLst>
                          <a:ext uri="{FF2B5EF4-FFF2-40B4-BE49-F238E27FC236}">
                            <a16:creationId xmlns:a16="http://schemas.microsoft.com/office/drawing/2014/main" id="{61529CFA-BE71-DC69-E0CB-40FE29C2AC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2057400"/>
                        <a:ext cx="3581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556" name="Text Box 4">
            <a:extLst>
              <a:ext uri="{FF2B5EF4-FFF2-40B4-BE49-F238E27FC236}">
                <a16:creationId xmlns:a16="http://schemas.microsoft.com/office/drawing/2014/main" id="{0690F530-1E75-07D4-9073-F00FC43924EB}"/>
              </a:ext>
            </a:extLst>
          </p:cNvPr>
          <p:cNvSpPr txBox="1">
            <a:spLocks noChangeArrowheads="1"/>
          </p:cNvSpPr>
          <p:nvPr/>
        </p:nvSpPr>
        <p:spPr bwMode="auto">
          <a:xfrm>
            <a:off x="2057400" y="3352800"/>
            <a:ext cx="83820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2. Find value SS</a:t>
            </a:r>
            <a:r>
              <a:rPr lang="en-US" altLang="th-TH" b="1" baseline="-25000">
                <a:latin typeface="Times New Roman" panose="02020603050405020304" pitchFamily="18" charset="0"/>
              </a:rPr>
              <a:t>α</a:t>
            </a:r>
            <a:r>
              <a:rPr lang="en-US" altLang="th-TH" b="1">
                <a:latin typeface="Cordia New" panose="020B0304020202020204" pitchFamily="34" charset="-34"/>
              </a:rPr>
              <a:t> ( sum of squares treatment effect) It is the sum of the squared deviations of the individual group means (according to the treatment with c groups) from the overall group mean.</a:t>
            </a:r>
            <a:endParaRPr lang="th-TH" altLang="th-TH">
              <a:latin typeface="Angsana New" panose="02020603050405020304" pitchFamily="18" charset="-34"/>
            </a:endParaRPr>
          </a:p>
        </p:txBody>
      </p:sp>
      <p:graphicFrame>
        <p:nvGraphicFramePr>
          <p:cNvPr id="23557" name="Object 5">
            <a:extLst>
              <a:ext uri="{FF2B5EF4-FFF2-40B4-BE49-F238E27FC236}">
                <a16:creationId xmlns:a16="http://schemas.microsoft.com/office/drawing/2014/main" id="{37305F5D-DF5B-F092-9826-960E982486FE}"/>
              </a:ext>
            </a:extLst>
          </p:cNvPr>
          <p:cNvGraphicFramePr>
            <a:graphicFrameLocks noChangeAspect="1"/>
          </p:cNvGraphicFramePr>
          <p:nvPr/>
        </p:nvGraphicFramePr>
        <p:xfrm>
          <a:off x="4267200" y="4800600"/>
          <a:ext cx="3276600" cy="1219200"/>
        </p:xfrm>
        <a:graphic>
          <a:graphicData uri="http://schemas.openxmlformats.org/presentationml/2006/ole">
            <mc:AlternateContent xmlns:mc="http://schemas.openxmlformats.org/markup-compatibility/2006">
              <mc:Choice xmlns:v="urn:schemas-microsoft-com:vml" Requires="v">
                <p:oleObj name="Equation" r:id="rId4" imgW="1180588" imgH="622030" progId="Equation.3">
                  <p:embed/>
                </p:oleObj>
              </mc:Choice>
              <mc:Fallback>
                <p:oleObj name="Equation" r:id="rId4" imgW="1180588" imgH="622030" progId="Equation.3">
                  <p:embed/>
                  <p:pic>
                    <p:nvPicPr>
                      <p:cNvPr id="23557" name="Object 5">
                        <a:extLst>
                          <a:ext uri="{FF2B5EF4-FFF2-40B4-BE49-F238E27FC236}">
                            <a16:creationId xmlns:a16="http://schemas.microsoft.com/office/drawing/2014/main" id="{37305F5D-DF5B-F092-9826-960E982486F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4800600"/>
                        <a:ext cx="32766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605" name="กล่องข้อความ 1">
            <a:extLst>
              <a:ext uri="{FF2B5EF4-FFF2-40B4-BE49-F238E27FC236}">
                <a16:creationId xmlns:a16="http://schemas.microsoft.com/office/drawing/2014/main" id="{61321518-B8C5-53CB-5E07-8539579199C9}"/>
              </a:ext>
            </a:extLst>
          </p:cNvPr>
          <p:cNvSpPr txBox="1">
            <a:spLocks noChangeArrowheads="1"/>
          </p:cNvSpPr>
          <p:nvPr/>
        </p:nvSpPr>
        <p:spPr bwMode="auto">
          <a:xfrm>
            <a:off x="1847851" y="379413"/>
            <a:ext cx="9072563"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 1. Find value SS</a:t>
            </a:r>
            <a:r>
              <a:rPr lang="en-US" altLang="th-TH" sz="2000" b="1">
                <a:latin typeface="Cordia New" panose="020B0304020202020204" pitchFamily="34" charset="-34"/>
              </a:rPr>
              <a:t>t</a:t>
            </a:r>
            <a:r>
              <a:rPr lang="en-US" altLang="th-TH" b="1">
                <a:latin typeface="Cordia New" panose="020B0304020202020204" pitchFamily="34" charset="-34"/>
              </a:rPr>
              <a:t> ( sum of squares total )</a:t>
            </a:r>
          </a:p>
          <a:p>
            <a:pPr eaLnBrk="1" hangingPunct="1"/>
            <a:r>
              <a:rPr lang="en-US" altLang="th-TH" b="1">
                <a:latin typeface="Cordia New" panose="020B0304020202020204" pitchFamily="34" charset="-34"/>
              </a:rPr>
              <a:t>It is the sum of the squared deviations of each score from all groups from the mean of the overall group (grand mean)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355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3556"/>
                                        </p:tgtEl>
                                        <p:attrNameLst>
                                          <p:attrName>style.visibility</p:attrName>
                                        </p:attrNameLst>
                                      </p:cBhvr>
                                      <p:to>
                                        <p:strVal val="visible"/>
                                      </p:to>
                                    </p:set>
                                  </p:childTnLst>
                                </p:cTn>
                              </p:par>
                            </p:childTnLst>
                          </p:cTn>
                        </p:par>
                        <p:par>
                          <p:cTn id="11" fill="hold" nodeType="afterGroup">
                            <p:stCondLst>
                              <p:cond delay="500"/>
                            </p:stCondLst>
                            <p:childTnLst>
                              <p:par>
                                <p:cTn id="12" presetID="1" presetClass="entr" presetSubtype="0" fill="hold" nodeType="afterEffect">
                                  <p:stCondLst>
                                    <p:cond delay="0"/>
                                  </p:stCondLst>
                                  <p:childTnLst>
                                    <p:set>
                                      <p:cBhvr>
                                        <p:cTn id="13" dur="1" fill="hold">
                                          <p:stCondLst>
                                            <p:cond delay="499"/>
                                          </p:stCondLst>
                                        </p:cTn>
                                        <p:tgtEl>
                                          <p:spTgt spid="235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ext Box 3">
            <a:extLst>
              <a:ext uri="{FF2B5EF4-FFF2-40B4-BE49-F238E27FC236}">
                <a16:creationId xmlns:a16="http://schemas.microsoft.com/office/drawing/2014/main" id="{19C35B6B-26BD-8886-3AC1-A4153E3EAF3B}"/>
              </a:ext>
            </a:extLst>
          </p:cNvPr>
          <p:cNvSpPr txBox="1">
            <a:spLocks noChangeArrowheads="1"/>
          </p:cNvSpPr>
          <p:nvPr/>
        </p:nvSpPr>
        <p:spPr bwMode="auto">
          <a:xfrm>
            <a:off x="2209800" y="457201"/>
            <a:ext cx="7924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3. Find value          ( sum of squares level effect) </a:t>
            </a:r>
            <a:endParaRPr lang="th-TH" altLang="th-TH" b="1">
              <a:latin typeface="Cordia New" panose="020B0304020202020204" pitchFamily="34" charset="-34"/>
            </a:endParaRPr>
          </a:p>
        </p:txBody>
      </p:sp>
      <p:graphicFrame>
        <p:nvGraphicFramePr>
          <p:cNvPr id="24580" name="Object 4">
            <a:extLst>
              <a:ext uri="{FF2B5EF4-FFF2-40B4-BE49-F238E27FC236}">
                <a16:creationId xmlns:a16="http://schemas.microsoft.com/office/drawing/2014/main" id="{D2B28D7D-0552-0272-981D-119AD562F879}"/>
              </a:ext>
            </a:extLst>
          </p:cNvPr>
          <p:cNvGraphicFramePr>
            <a:graphicFrameLocks noChangeAspect="1"/>
          </p:cNvGraphicFramePr>
          <p:nvPr/>
        </p:nvGraphicFramePr>
        <p:xfrm>
          <a:off x="3792538" y="442913"/>
          <a:ext cx="7315200" cy="533400"/>
        </p:xfrm>
        <a:graphic>
          <a:graphicData uri="http://schemas.openxmlformats.org/presentationml/2006/ole">
            <mc:AlternateContent xmlns:mc="http://schemas.openxmlformats.org/markup-compatibility/2006">
              <mc:Choice xmlns:v="urn:schemas-microsoft-com:vml" Requires="v">
                <p:oleObj name="Document" r:id="rId2" imgW="5486400" imgH="480060" progId="Word.Document.8">
                  <p:embed/>
                </p:oleObj>
              </mc:Choice>
              <mc:Fallback>
                <p:oleObj name="Document" r:id="rId2" imgW="5486400" imgH="480060" progId="Word.Document.8">
                  <p:embed/>
                  <p:pic>
                    <p:nvPicPr>
                      <p:cNvPr id="24580" name="Object 4">
                        <a:extLst>
                          <a:ext uri="{FF2B5EF4-FFF2-40B4-BE49-F238E27FC236}">
                            <a16:creationId xmlns:a16="http://schemas.microsoft.com/office/drawing/2014/main" id="{D2B28D7D-0552-0272-981D-119AD562F8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2538" y="442913"/>
                        <a:ext cx="7315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1" name="Object 5">
            <a:extLst>
              <a:ext uri="{FF2B5EF4-FFF2-40B4-BE49-F238E27FC236}">
                <a16:creationId xmlns:a16="http://schemas.microsoft.com/office/drawing/2014/main" id="{443F70C3-BECC-4388-65B4-9E9F46CE00CA}"/>
              </a:ext>
            </a:extLst>
          </p:cNvPr>
          <p:cNvGraphicFramePr>
            <a:graphicFrameLocks noChangeAspect="1"/>
          </p:cNvGraphicFramePr>
          <p:nvPr/>
        </p:nvGraphicFramePr>
        <p:xfrm>
          <a:off x="4191000" y="1066800"/>
          <a:ext cx="2971800" cy="1524000"/>
        </p:xfrm>
        <a:graphic>
          <a:graphicData uri="http://schemas.openxmlformats.org/presentationml/2006/ole">
            <mc:AlternateContent xmlns:mc="http://schemas.openxmlformats.org/markup-compatibility/2006">
              <mc:Choice xmlns:v="urn:schemas-microsoft-com:vml" Requires="v">
                <p:oleObj name="Equation" r:id="rId4" imgW="1180588" imgH="622030" progId="Equation.3">
                  <p:embed/>
                </p:oleObj>
              </mc:Choice>
              <mc:Fallback>
                <p:oleObj name="Equation" r:id="rId4" imgW="1180588" imgH="622030" progId="Equation.3">
                  <p:embed/>
                  <p:pic>
                    <p:nvPicPr>
                      <p:cNvPr id="24581" name="Object 5">
                        <a:extLst>
                          <a:ext uri="{FF2B5EF4-FFF2-40B4-BE49-F238E27FC236}">
                            <a16:creationId xmlns:a16="http://schemas.microsoft.com/office/drawing/2014/main" id="{443F70C3-BECC-4388-65B4-9E9F46CE00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1000" y="1066800"/>
                        <a:ext cx="29718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582" name="Text Box 6">
            <a:extLst>
              <a:ext uri="{FF2B5EF4-FFF2-40B4-BE49-F238E27FC236}">
                <a16:creationId xmlns:a16="http://schemas.microsoft.com/office/drawing/2014/main" id="{B3B46288-44B0-D5C7-6DB6-9AD22E6285D1}"/>
              </a:ext>
            </a:extLst>
          </p:cNvPr>
          <p:cNvSpPr txBox="1">
            <a:spLocks noChangeArrowheads="1"/>
          </p:cNvSpPr>
          <p:nvPr/>
        </p:nvSpPr>
        <p:spPr bwMode="auto">
          <a:xfrm>
            <a:off x="2133600" y="3048001"/>
            <a:ext cx="800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4. Find value            ( sum of interaction effect) </a:t>
            </a:r>
            <a:endParaRPr lang="th-TH" altLang="th-TH" b="1">
              <a:latin typeface="Cordia New" panose="020B0304020202020204" pitchFamily="34" charset="-34"/>
            </a:endParaRPr>
          </a:p>
        </p:txBody>
      </p:sp>
      <p:graphicFrame>
        <p:nvGraphicFramePr>
          <p:cNvPr id="24583" name="Object 7">
            <a:extLst>
              <a:ext uri="{FF2B5EF4-FFF2-40B4-BE49-F238E27FC236}">
                <a16:creationId xmlns:a16="http://schemas.microsoft.com/office/drawing/2014/main" id="{178AB565-1E95-34CF-9DAC-7D127CCBC83D}"/>
              </a:ext>
            </a:extLst>
          </p:cNvPr>
          <p:cNvGraphicFramePr>
            <a:graphicFrameLocks noChangeAspect="1"/>
          </p:cNvGraphicFramePr>
          <p:nvPr/>
        </p:nvGraphicFramePr>
        <p:xfrm>
          <a:off x="3719514" y="2990850"/>
          <a:ext cx="5678487" cy="560388"/>
        </p:xfrm>
        <a:graphic>
          <a:graphicData uri="http://schemas.openxmlformats.org/presentationml/2006/ole">
            <mc:AlternateContent xmlns:mc="http://schemas.openxmlformats.org/markup-compatibility/2006">
              <mc:Choice xmlns:v="urn:schemas-microsoft-com:vml" Requires="v">
                <p:oleObj name="Document" r:id="rId6" imgW="5486400" imgH="480060" progId="Word.Document.8">
                  <p:embed/>
                </p:oleObj>
              </mc:Choice>
              <mc:Fallback>
                <p:oleObj name="Document" r:id="rId6" imgW="5486400" imgH="480060" progId="Word.Document.8">
                  <p:embed/>
                  <p:pic>
                    <p:nvPicPr>
                      <p:cNvPr id="24583" name="Object 7">
                        <a:extLst>
                          <a:ext uri="{FF2B5EF4-FFF2-40B4-BE49-F238E27FC236}">
                            <a16:creationId xmlns:a16="http://schemas.microsoft.com/office/drawing/2014/main" id="{178AB565-1E95-34CF-9DAC-7D127CCBC83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19514" y="2990850"/>
                        <a:ext cx="5678487" cy="56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4" name="Object 8">
            <a:extLst>
              <a:ext uri="{FF2B5EF4-FFF2-40B4-BE49-F238E27FC236}">
                <a16:creationId xmlns:a16="http://schemas.microsoft.com/office/drawing/2014/main" id="{C6ADDDC6-62C8-EE1B-513C-F552C500278C}"/>
              </a:ext>
            </a:extLst>
          </p:cNvPr>
          <p:cNvGraphicFramePr>
            <a:graphicFrameLocks noChangeAspect="1"/>
          </p:cNvGraphicFramePr>
          <p:nvPr/>
        </p:nvGraphicFramePr>
        <p:xfrm>
          <a:off x="3200400" y="3733800"/>
          <a:ext cx="6400800" cy="1524000"/>
        </p:xfrm>
        <a:graphic>
          <a:graphicData uri="http://schemas.openxmlformats.org/presentationml/2006/ole">
            <mc:AlternateContent xmlns:mc="http://schemas.openxmlformats.org/markup-compatibility/2006">
              <mc:Choice xmlns:v="urn:schemas-microsoft-com:vml" Requires="v">
                <p:oleObj name="Equation" r:id="rId8" imgW="2590800" imgH="622300" progId="Equation.3">
                  <p:embed/>
                </p:oleObj>
              </mc:Choice>
              <mc:Fallback>
                <p:oleObj name="Equation" r:id="rId8" imgW="2590800" imgH="622300" progId="Equation.3">
                  <p:embed/>
                  <p:pic>
                    <p:nvPicPr>
                      <p:cNvPr id="24584" name="Object 8">
                        <a:extLst>
                          <a:ext uri="{FF2B5EF4-FFF2-40B4-BE49-F238E27FC236}">
                            <a16:creationId xmlns:a16="http://schemas.microsoft.com/office/drawing/2014/main" id="{C6ADDDC6-62C8-EE1B-513C-F552C500278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3733800"/>
                        <a:ext cx="64008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579"/>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4580"/>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499"/>
                                          </p:stCondLst>
                                        </p:cTn>
                                        <p:tgtEl>
                                          <p:spTgt spid="24581"/>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24582"/>
                                        </p:tgtEl>
                                        <p:attrNameLst>
                                          <p:attrName>style.visibility</p:attrName>
                                        </p:attrNameLst>
                                      </p:cBhvr>
                                      <p:to>
                                        <p:strVal val="visible"/>
                                      </p:to>
                                    </p:set>
                                  </p:childTnLst>
                                </p:cTn>
                              </p:par>
                            </p:childTnLst>
                          </p:cTn>
                        </p:par>
                        <p:par>
                          <p:cTn id="18" fill="hold" nodeType="afterGroup">
                            <p:stCondLst>
                              <p:cond delay="500"/>
                            </p:stCondLst>
                            <p:childTnLst>
                              <p:par>
                                <p:cTn id="19" presetID="1" presetClass="entr" presetSubtype="0" fill="hold" nodeType="afterEffect">
                                  <p:stCondLst>
                                    <p:cond delay="0"/>
                                  </p:stCondLst>
                                  <p:childTnLst>
                                    <p:set>
                                      <p:cBhvr>
                                        <p:cTn id="20" dur="1" fill="hold">
                                          <p:stCondLst>
                                            <p:cond delay="499"/>
                                          </p:stCondLst>
                                        </p:cTn>
                                        <p:tgtEl>
                                          <p:spTgt spid="24583"/>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499"/>
                                          </p:stCondLst>
                                        </p:cTn>
                                        <p:tgtEl>
                                          <p:spTgt spid="245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utoUpdateAnimBg="0"/>
      <p:bldP spid="24582"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a:extLst>
              <a:ext uri="{FF2B5EF4-FFF2-40B4-BE49-F238E27FC236}">
                <a16:creationId xmlns:a16="http://schemas.microsoft.com/office/drawing/2014/main" id="{09410E89-B9DF-D2C3-BDDF-E59056196DDB}"/>
              </a:ext>
            </a:extLst>
          </p:cNvPr>
          <p:cNvSpPr txBox="1">
            <a:spLocks noChangeArrowheads="1"/>
          </p:cNvSpPr>
          <p:nvPr/>
        </p:nvSpPr>
        <p:spPr bwMode="auto">
          <a:xfrm>
            <a:off x="2362200" y="609601"/>
            <a:ext cx="7848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5. Find value</a:t>
            </a:r>
            <a:endParaRPr lang="th-TH" altLang="th-TH">
              <a:latin typeface="Cordia New" panose="020B0304020202020204" pitchFamily="34" charset="-34"/>
            </a:endParaRPr>
          </a:p>
        </p:txBody>
      </p:sp>
      <p:graphicFrame>
        <p:nvGraphicFramePr>
          <p:cNvPr id="25603" name="Object 3">
            <a:extLst>
              <a:ext uri="{FF2B5EF4-FFF2-40B4-BE49-F238E27FC236}">
                <a16:creationId xmlns:a16="http://schemas.microsoft.com/office/drawing/2014/main" id="{55CF82FF-3CCE-06A2-E645-EADBCE7E1F6F}"/>
              </a:ext>
            </a:extLst>
          </p:cNvPr>
          <p:cNvGraphicFramePr>
            <a:graphicFrameLocks noChangeAspect="1"/>
          </p:cNvGraphicFramePr>
          <p:nvPr/>
        </p:nvGraphicFramePr>
        <p:xfrm>
          <a:off x="4008439" y="635001"/>
          <a:ext cx="5373687" cy="466725"/>
        </p:xfrm>
        <a:graphic>
          <a:graphicData uri="http://schemas.openxmlformats.org/presentationml/2006/ole">
            <mc:AlternateContent xmlns:mc="http://schemas.openxmlformats.org/markup-compatibility/2006">
              <mc:Choice xmlns:v="urn:schemas-microsoft-com:vml" Requires="v">
                <p:oleObj name="Document" r:id="rId2" imgW="5486400" imgH="445008" progId="Word.Document.8">
                  <p:embed/>
                </p:oleObj>
              </mc:Choice>
              <mc:Fallback>
                <p:oleObj name="Document" r:id="rId2" imgW="5486400" imgH="445008" progId="Word.Document.8">
                  <p:embed/>
                  <p:pic>
                    <p:nvPicPr>
                      <p:cNvPr id="25603" name="Object 3">
                        <a:extLst>
                          <a:ext uri="{FF2B5EF4-FFF2-40B4-BE49-F238E27FC236}">
                            <a16:creationId xmlns:a16="http://schemas.microsoft.com/office/drawing/2014/main" id="{55CF82FF-3CCE-06A2-E645-EADBCE7E1F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8439" y="635001"/>
                        <a:ext cx="53736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4" name="Object 4">
            <a:extLst>
              <a:ext uri="{FF2B5EF4-FFF2-40B4-BE49-F238E27FC236}">
                <a16:creationId xmlns:a16="http://schemas.microsoft.com/office/drawing/2014/main" id="{1E3C724E-74CE-A9A0-A83E-2B7ACD0A5009}"/>
              </a:ext>
            </a:extLst>
          </p:cNvPr>
          <p:cNvGraphicFramePr>
            <a:graphicFrameLocks noChangeAspect="1"/>
          </p:cNvGraphicFramePr>
          <p:nvPr/>
        </p:nvGraphicFramePr>
        <p:xfrm>
          <a:off x="3505200" y="1219200"/>
          <a:ext cx="5562600" cy="762000"/>
        </p:xfrm>
        <a:graphic>
          <a:graphicData uri="http://schemas.openxmlformats.org/presentationml/2006/ole">
            <mc:AlternateContent xmlns:mc="http://schemas.openxmlformats.org/markup-compatibility/2006">
              <mc:Choice xmlns:v="urn:schemas-microsoft-com:vml" Requires="v">
                <p:oleObj name="Equation" r:id="rId4" imgW="1778000" imgH="241300" progId="Equation.3">
                  <p:embed/>
                </p:oleObj>
              </mc:Choice>
              <mc:Fallback>
                <p:oleObj name="Equation" r:id="rId4" imgW="1778000" imgH="241300" progId="Equation.3">
                  <p:embed/>
                  <p:pic>
                    <p:nvPicPr>
                      <p:cNvPr id="25604" name="Object 4">
                        <a:extLst>
                          <a:ext uri="{FF2B5EF4-FFF2-40B4-BE49-F238E27FC236}">
                            <a16:creationId xmlns:a16="http://schemas.microsoft.com/office/drawing/2014/main" id="{1E3C724E-74CE-A9A0-A83E-2B7ACD0A500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1219200"/>
                        <a:ext cx="5562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605" name="Text Box 5">
            <a:extLst>
              <a:ext uri="{FF2B5EF4-FFF2-40B4-BE49-F238E27FC236}">
                <a16:creationId xmlns:a16="http://schemas.microsoft.com/office/drawing/2014/main" id="{93C5F626-31B2-A9ED-8758-2406A3FDB539}"/>
              </a:ext>
            </a:extLst>
          </p:cNvPr>
          <p:cNvSpPr txBox="1">
            <a:spLocks noChangeArrowheads="1"/>
          </p:cNvSpPr>
          <p:nvPr/>
        </p:nvSpPr>
        <p:spPr bwMode="auto">
          <a:xfrm>
            <a:off x="2309813" y="1981201"/>
            <a:ext cx="7772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6. Find the degree of freedom</a:t>
            </a:r>
            <a:endParaRPr lang="th-TH" altLang="th-TH">
              <a:latin typeface="Cordia New" panose="020B0304020202020204" pitchFamily="34" charset="-34"/>
            </a:endParaRPr>
          </a:p>
        </p:txBody>
      </p:sp>
      <p:graphicFrame>
        <p:nvGraphicFramePr>
          <p:cNvPr id="25606" name="Object 6">
            <a:extLst>
              <a:ext uri="{FF2B5EF4-FFF2-40B4-BE49-F238E27FC236}">
                <a16:creationId xmlns:a16="http://schemas.microsoft.com/office/drawing/2014/main" id="{B8B8F987-BFEB-1B24-9A9B-A2ED277AF398}"/>
              </a:ext>
            </a:extLst>
          </p:cNvPr>
          <p:cNvGraphicFramePr>
            <a:graphicFrameLocks noChangeAspect="1"/>
          </p:cNvGraphicFramePr>
          <p:nvPr/>
        </p:nvGraphicFramePr>
        <p:xfrm>
          <a:off x="3352800" y="2571750"/>
          <a:ext cx="6199188" cy="3386138"/>
        </p:xfrm>
        <a:graphic>
          <a:graphicData uri="http://schemas.openxmlformats.org/presentationml/2006/ole">
            <mc:AlternateContent xmlns:mc="http://schemas.openxmlformats.org/markup-compatibility/2006">
              <mc:Choice xmlns:v="urn:schemas-microsoft-com:vml" Requires="v">
                <p:oleObj name="Document" r:id="rId6" imgW="5935811" imgH="3255100" progId="Word.Document.8">
                  <p:embed/>
                </p:oleObj>
              </mc:Choice>
              <mc:Fallback>
                <p:oleObj name="Document" r:id="rId6" imgW="5935811" imgH="3255100" progId="Word.Document.8">
                  <p:embed/>
                  <p:pic>
                    <p:nvPicPr>
                      <p:cNvPr id="25606" name="Object 6">
                        <a:extLst>
                          <a:ext uri="{FF2B5EF4-FFF2-40B4-BE49-F238E27FC236}">
                            <a16:creationId xmlns:a16="http://schemas.microsoft.com/office/drawing/2014/main" id="{B8B8F987-BFEB-1B24-9A9B-A2ED277AF39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2800" y="2571750"/>
                        <a:ext cx="6199188" cy="338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602"/>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5603"/>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499"/>
                                          </p:stCondLst>
                                        </p:cTn>
                                        <p:tgtEl>
                                          <p:spTgt spid="25604"/>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25605"/>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499"/>
                                          </p:stCondLst>
                                        </p:cTn>
                                        <p:tgtEl>
                                          <p:spTgt spid="256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autoUpdateAnimBg="0"/>
      <p:bldP spid="25605"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5B807F7-51B7-7053-7A20-95717D19314C}"/>
              </a:ext>
            </a:extLst>
          </p:cNvPr>
          <p:cNvSpPr>
            <a:spLocks noGrp="1"/>
          </p:cNvSpPr>
          <p:nvPr>
            <p:ph type="title"/>
          </p:nvPr>
        </p:nvSpPr>
        <p:spPr>
          <a:xfrm>
            <a:off x="838200" y="980946"/>
            <a:ext cx="10515600" cy="1325563"/>
          </a:xfrm>
        </p:spPr>
        <p:txBody>
          <a:bodyPr>
            <a:normAutofit fontScale="90000"/>
          </a:bodyPr>
          <a:lstStyle/>
          <a:p>
            <a:r>
              <a:rPr lang="en-US" dirty="0"/>
              <a:t>One-variable ANOVA is the most basic form of analysis, and there are other types of analysis that can be used in different situations, as follows:</a:t>
            </a:r>
            <a:endParaRPr lang="th-TH" dirty="0"/>
          </a:p>
        </p:txBody>
      </p:sp>
      <p:sp>
        <p:nvSpPr>
          <p:cNvPr id="3" name="ตัวแทนเนื้อหา 2">
            <a:extLst>
              <a:ext uri="{FF2B5EF4-FFF2-40B4-BE49-F238E27FC236}">
                <a16:creationId xmlns:a16="http://schemas.microsoft.com/office/drawing/2014/main" id="{A6D061DA-4EE0-7B92-82A3-5F3C2968F975}"/>
              </a:ext>
            </a:extLst>
          </p:cNvPr>
          <p:cNvSpPr>
            <a:spLocks noGrp="1"/>
          </p:cNvSpPr>
          <p:nvPr>
            <p:ph idx="1"/>
          </p:nvPr>
        </p:nvSpPr>
        <p:spPr>
          <a:xfrm>
            <a:off x="838200" y="3523797"/>
            <a:ext cx="10515600" cy="3035624"/>
          </a:xfrm>
        </p:spPr>
        <p:txBody>
          <a:bodyPr/>
          <a:lstStyle/>
          <a:p>
            <a:r>
              <a:rPr lang="en-US" dirty="0"/>
              <a:t>Two-way ANOVA</a:t>
            </a:r>
          </a:p>
          <a:p>
            <a:r>
              <a:rPr lang="en-US" dirty="0"/>
              <a:t>Factorial ANOVA</a:t>
            </a:r>
          </a:p>
          <a:p>
            <a:r>
              <a:rPr lang="en-US" dirty="0"/>
              <a:t>F-test ANOVA</a:t>
            </a:r>
          </a:p>
          <a:p>
            <a:r>
              <a:rPr lang="en-US" dirty="0"/>
              <a:t>Ranked ANOVA</a:t>
            </a:r>
          </a:p>
          <a:p>
            <a:r>
              <a:rPr lang="en-US" dirty="0"/>
              <a:t>Games-Howell Pairwise Test</a:t>
            </a:r>
            <a:endParaRPr lang="th-TH" dirty="0"/>
          </a:p>
        </p:txBody>
      </p:sp>
    </p:spTree>
    <p:extLst>
      <p:ext uri="{BB962C8B-B14F-4D97-AF65-F5344CB8AC3E}">
        <p14:creationId xmlns:p14="http://schemas.microsoft.com/office/powerpoint/2010/main" val="2105091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a:extLst>
              <a:ext uri="{FF2B5EF4-FFF2-40B4-BE49-F238E27FC236}">
                <a16:creationId xmlns:a16="http://schemas.microsoft.com/office/drawing/2014/main" id="{B0C0A4A6-0266-FADD-0FAA-E4C229223A5A}"/>
              </a:ext>
            </a:extLst>
          </p:cNvPr>
          <p:cNvSpPr txBox="1">
            <a:spLocks noChangeArrowheads="1"/>
          </p:cNvSpPr>
          <p:nvPr/>
        </p:nvSpPr>
        <p:spPr bwMode="auto">
          <a:xfrm>
            <a:off x="1703388" y="228600"/>
            <a:ext cx="8964612"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7. Find the variance or mean of the sum of squared deviations.(mean square : MS) </a:t>
            </a:r>
          </a:p>
          <a:p>
            <a:pPr eaLnBrk="1" hangingPunct="1">
              <a:spcBef>
                <a:spcPct val="50000"/>
              </a:spcBef>
            </a:pPr>
            <a:endParaRPr lang="th-TH" altLang="th-TH">
              <a:latin typeface="Angsana New" panose="02020603050405020304" pitchFamily="18" charset="-34"/>
            </a:endParaRPr>
          </a:p>
        </p:txBody>
      </p:sp>
      <p:graphicFrame>
        <p:nvGraphicFramePr>
          <p:cNvPr id="26628" name="Object 4">
            <a:extLst>
              <a:ext uri="{FF2B5EF4-FFF2-40B4-BE49-F238E27FC236}">
                <a16:creationId xmlns:a16="http://schemas.microsoft.com/office/drawing/2014/main" id="{0ECF3F14-C7E4-DD5D-7F3A-1546511051B8}"/>
              </a:ext>
            </a:extLst>
          </p:cNvPr>
          <p:cNvGraphicFramePr>
            <a:graphicFrameLocks noChangeAspect="1"/>
          </p:cNvGraphicFramePr>
          <p:nvPr/>
        </p:nvGraphicFramePr>
        <p:xfrm>
          <a:off x="5410200" y="914400"/>
          <a:ext cx="1371600" cy="762000"/>
        </p:xfrm>
        <a:graphic>
          <a:graphicData uri="http://schemas.openxmlformats.org/presentationml/2006/ole">
            <mc:AlternateContent xmlns:mc="http://schemas.openxmlformats.org/markup-compatibility/2006">
              <mc:Choice xmlns:v="urn:schemas-microsoft-com:vml" Requires="v">
                <p:oleObj name="Equation" r:id="rId2" imgW="761669" imgH="431613" progId="Equation.3">
                  <p:embed/>
                </p:oleObj>
              </mc:Choice>
              <mc:Fallback>
                <p:oleObj name="Equation" r:id="rId2" imgW="761669" imgH="431613" progId="Equation.3">
                  <p:embed/>
                  <p:pic>
                    <p:nvPicPr>
                      <p:cNvPr id="26628" name="Object 4">
                        <a:extLst>
                          <a:ext uri="{FF2B5EF4-FFF2-40B4-BE49-F238E27FC236}">
                            <a16:creationId xmlns:a16="http://schemas.microsoft.com/office/drawing/2014/main" id="{0ECF3F14-C7E4-DD5D-7F3A-1546511051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914400"/>
                        <a:ext cx="1371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9" name="Object 5">
            <a:extLst>
              <a:ext uri="{FF2B5EF4-FFF2-40B4-BE49-F238E27FC236}">
                <a16:creationId xmlns:a16="http://schemas.microsoft.com/office/drawing/2014/main" id="{D8C1B924-47EC-B148-FA94-FD7E9CA5A60F}"/>
              </a:ext>
            </a:extLst>
          </p:cNvPr>
          <p:cNvGraphicFramePr>
            <a:graphicFrameLocks noChangeAspect="1"/>
          </p:cNvGraphicFramePr>
          <p:nvPr/>
        </p:nvGraphicFramePr>
        <p:xfrm>
          <a:off x="5334000" y="1676400"/>
          <a:ext cx="1447800" cy="762000"/>
        </p:xfrm>
        <a:graphic>
          <a:graphicData uri="http://schemas.openxmlformats.org/presentationml/2006/ole">
            <mc:AlternateContent xmlns:mc="http://schemas.openxmlformats.org/markup-compatibility/2006">
              <mc:Choice xmlns:v="urn:schemas-microsoft-com:vml" Requires="v">
                <p:oleObj name="Equation" r:id="rId4" imgW="762000" imgH="457200" progId="Equation.3">
                  <p:embed/>
                </p:oleObj>
              </mc:Choice>
              <mc:Fallback>
                <p:oleObj name="Equation" r:id="rId4" imgW="762000" imgH="457200" progId="Equation.3">
                  <p:embed/>
                  <p:pic>
                    <p:nvPicPr>
                      <p:cNvPr id="26629" name="Object 5">
                        <a:extLst>
                          <a:ext uri="{FF2B5EF4-FFF2-40B4-BE49-F238E27FC236}">
                            <a16:creationId xmlns:a16="http://schemas.microsoft.com/office/drawing/2014/main" id="{D8C1B924-47EC-B148-FA94-FD7E9CA5A60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0" y="1676400"/>
                        <a:ext cx="1447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0" name="Object 6">
            <a:extLst>
              <a:ext uri="{FF2B5EF4-FFF2-40B4-BE49-F238E27FC236}">
                <a16:creationId xmlns:a16="http://schemas.microsoft.com/office/drawing/2014/main" id="{C251FE97-95FB-DC99-C63B-77AD973C413C}"/>
              </a:ext>
            </a:extLst>
          </p:cNvPr>
          <p:cNvGraphicFramePr>
            <a:graphicFrameLocks noChangeAspect="1"/>
          </p:cNvGraphicFramePr>
          <p:nvPr/>
        </p:nvGraphicFramePr>
        <p:xfrm>
          <a:off x="5100638" y="2438400"/>
          <a:ext cx="1981200" cy="762000"/>
        </p:xfrm>
        <a:graphic>
          <a:graphicData uri="http://schemas.openxmlformats.org/presentationml/2006/ole">
            <mc:AlternateContent xmlns:mc="http://schemas.openxmlformats.org/markup-compatibility/2006">
              <mc:Choice xmlns:v="urn:schemas-microsoft-com:vml" Requires="v">
                <p:oleObj name="Equation" r:id="rId6" imgW="863225" imgH="457002" progId="Equation.3">
                  <p:embed/>
                </p:oleObj>
              </mc:Choice>
              <mc:Fallback>
                <p:oleObj name="Equation" r:id="rId6" imgW="863225" imgH="457002" progId="Equation.3">
                  <p:embed/>
                  <p:pic>
                    <p:nvPicPr>
                      <p:cNvPr id="26630" name="Object 6">
                        <a:extLst>
                          <a:ext uri="{FF2B5EF4-FFF2-40B4-BE49-F238E27FC236}">
                            <a16:creationId xmlns:a16="http://schemas.microsoft.com/office/drawing/2014/main" id="{C251FE97-95FB-DC99-C63B-77AD973C413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0638" y="2438400"/>
                        <a:ext cx="1981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1" name="Object 7">
            <a:extLst>
              <a:ext uri="{FF2B5EF4-FFF2-40B4-BE49-F238E27FC236}">
                <a16:creationId xmlns:a16="http://schemas.microsoft.com/office/drawing/2014/main" id="{8AF69B21-4265-2D7C-80CC-CD186BB55451}"/>
              </a:ext>
            </a:extLst>
          </p:cNvPr>
          <p:cNvGraphicFramePr>
            <a:graphicFrameLocks noChangeAspect="1"/>
          </p:cNvGraphicFramePr>
          <p:nvPr/>
        </p:nvGraphicFramePr>
        <p:xfrm>
          <a:off x="5257800" y="3124200"/>
          <a:ext cx="1600200" cy="762000"/>
        </p:xfrm>
        <a:graphic>
          <a:graphicData uri="http://schemas.openxmlformats.org/presentationml/2006/ole">
            <mc:AlternateContent xmlns:mc="http://schemas.openxmlformats.org/markup-compatibility/2006">
              <mc:Choice xmlns:v="urn:schemas-microsoft-com:vml" Requires="v">
                <p:oleObj name="Equation" r:id="rId8" imgW="774364" imgH="431613" progId="Equation.3">
                  <p:embed/>
                </p:oleObj>
              </mc:Choice>
              <mc:Fallback>
                <p:oleObj name="Equation" r:id="rId8" imgW="774364" imgH="431613" progId="Equation.3">
                  <p:embed/>
                  <p:pic>
                    <p:nvPicPr>
                      <p:cNvPr id="26631" name="Object 7">
                        <a:extLst>
                          <a:ext uri="{FF2B5EF4-FFF2-40B4-BE49-F238E27FC236}">
                            <a16:creationId xmlns:a16="http://schemas.microsoft.com/office/drawing/2014/main" id="{8AF69B21-4265-2D7C-80CC-CD186BB5545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57800" y="3124200"/>
                        <a:ext cx="1600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632" name="Text Box 8">
            <a:extLst>
              <a:ext uri="{FF2B5EF4-FFF2-40B4-BE49-F238E27FC236}">
                <a16:creationId xmlns:a16="http://schemas.microsoft.com/office/drawing/2014/main" id="{1BA08C3B-8B1B-F726-05F6-EE21AD829689}"/>
              </a:ext>
            </a:extLst>
          </p:cNvPr>
          <p:cNvSpPr txBox="1">
            <a:spLocks noChangeArrowheads="1"/>
          </p:cNvSpPr>
          <p:nvPr/>
        </p:nvSpPr>
        <p:spPr bwMode="auto">
          <a:xfrm>
            <a:off x="2022475" y="3748088"/>
            <a:ext cx="8305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8. Find value F ratio (F - ratio)</a:t>
            </a:r>
            <a:r>
              <a:rPr lang="en-US" altLang="th-TH">
                <a:latin typeface="Cordia New" panose="020B0304020202020204" pitchFamily="34" charset="-34"/>
              </a:rPr>
              <a:t> </a:t>
            </a:r>
            <a:endParaRPr lang="th-TH" altLang="th-TH">
              <a:latin typeface="Cordia New" panose="020B0304020202020204" pitchFamily="34" charset="-34"/>
            </a:endParaRPr>
          </a:p>
        </p:txBody>
      </p:sp>
      <p:graphicFrame>
        <p:nvGraphicFramePr>
          <p:cNvPr id="26633" name="Object 9">
            <a:extLst>
              <a:ext uri="{FF2B5EF4-FFF2-40B4-BE49-F238E27FC236}">
                <a16:creationId xmlns:a16="http://schemas.microsoft.com/office/drawing/2014/main" id="{5673016F-668D-918B-A0E6-DD5AAA1E96B8}"/>
              </a:ext>
            </a:extLst>
          </p:cNvPr>
          <p:cNvGraphicFramePr>
            <a:graphicFrameLocks noChangeAspect="1"/>
          </p:cNvGraphicFramePr>
          <p:nvPr/>
        </p:nvGraphicFramePr>
        <p:xfrm>
          <a:off x="5562600" y="4114800"/>
          <a:ext cx="1371600" cy="838200"/>
        </p:xfrm>
        <a:graphic>
          <a:graphicData uri="http://schemas.openxmlformats.org/presentationml/2006/ole">
            <mc:AlternateContent xmlns:mc="http://schemas.openxmlformats.org/markup-compatibility/2006">
              <mc:Choice xmlns:v="urn:schemas-microsoft-com:vml" Requires="v">
                <p:oleObj name="Equation" r:id="rId10" imgW="672808" imgH="431613" progId="Equation.3">
                  <p:embed/>
                </p:oleObj>
              </mc:Choice>
              <mc:Fallback>
                <p:oleObj name="Equation" r:id="rId10" imgW="672808" imgH="431613" progId="Equation.3">
                  <p:embed/>
                  <p:pic>
                    <p:nvPicPr>
                      <p:cNvPr id="26633" name="Object 9">
                        <a:extLst>
                          <a:ext uri="{FF2B5EF4-FFF2-40B4-BE49-F238E27FC236}">
                            <a16:creationId xmlns:a16="http://schemas.microsoft.com/office/drawing/2014/main" id="{5673016F-668D-918B-A0E6-DD5AAA1E96B8}"/>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411480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4" name="Object 10">
            <a:extLst>
              <a:ext uri="{FF2B5EF4-FFF2-40B4-BE49-F238E27FC236}">
                <a16:creationId xmlns:a16="http://schemas.microsoft.com/office/drawing/2014/main" id="{DCC86958-DF61-38AF-C371-02B2FA0434BC}"/>
              </a:ext>
            </a:extLst>
          </p:cNvPr>
          <p:cNvGraphicFramePr>
            <a:graphicFrameLocks noChangeAspect="1"/>
          </p:cNvGraphicFramePr>
          <p:nvPr/>
        </p:nvGraphicFramePr>
        <p:xfrm>
          <a:off x="5562600" y="4876800"/>
          <a:ext cx="1371600" cy="838200"/>
        </p:xfrm>
        <a:graphic>
          <a:graphicData uri="http://schemas.openxmlformats.org/presentationml/2006/ole">
            <mc:AlternateContent xmlns:mc="http://schemas.openxmlformats.org/markup-compatibility/2006">
              <mc:Choice xmlns:v="urn:schemas-microsoft-com:vml" Requires="v">
                <p:oleObj name="Equation" r:id="rId12" imgW="685502" imgH="444307" progId="Equation.3">
                  <p:embed/>
                </p:oleObj>
              </mc:Choice>
              <mc:Fallback>
                <p:oleObj name="Equation" r:id="rId12" imgW="685502" imgH="444307" progId="Equation.3">
                  <p:embed/>
                  <p:pic>
                    <p:nvPicPr>
                      <p:cNvPr id="26634" name="Object 10">
                        <a:extLst>
                          <a:ext uri="{FF2B5EF4-FFF2-40B4-BE49-F238E27FC236}">
                            <a16:creationId xmlns:a16="http://schemas.microsoft.com/office/drawing/2014/main" id="{DCC86958-DF61-38AF-C371-02B2FA0434B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62600" y="487680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5" name="Object 11">
            <a:extLst>
              <a:ext uri="{FF2B5EF4-FFF2-40B4-BE49-F238E27FC236}">
                <a16:creationId xmlns:a16="http://schemas.microsoft.com/office/drawing/2014/main" id="{1583FD63-0D75-AEFD-7277-D5A034C6EF0E}"/>
              </a:ext>
            </a:extLst>
          </p:cNvPr>
          <p:cNvGraphicFramePr>
            <a:graphicFrameLocks noChangeAspect="1"/>
          </p:cNvGraphicFramePr>
          <p:nvPr/>
        </p:nvGraphicFramePr>
        <p:xfrm>
          <a:off x="5527675" y="5715000"/>
          <a:ext cx="1371600" cy="838200"/>
        </p:xfrm>
        <a:graphic>
          <a:graphicData uri="http://schemas.openxmlformats.org/presentationml/2006/ole">
            <mc:AlternateContent xmlns:mc="http://schemas.openxmlformats.org/markup-compatibility/2006">
              <mc:Choice xmlns:v="urn:schemas-microsoft-com:vml" Requires="v">
                <p:oleObj name="Equation" r:id="rId14" imgW="774364" imgH="444307" progId="Equation.3">
                  <p:embed/>
                </p:oleObj>
              </mc:Choice>
              <mc:Fallback>
                <p:oleObj name="Equation" r:id="rId14" imgW="774364" imgH="444307" progId="Equation.3">
                  <p:embed/>
                  <p:pic>
                    <p:nvPicPr>
                      <p:cNvPr id="26635" name="Object 11">
                        <a:extLst>
                          <a:ext uri="{FF2B5EF4-FFF2-40B4-BE49-F238E27FC236}">
                            <a16:creationId xmlns:a16="http://schemas.microsoft.com/office/drawing/2014/main" id="{1583FD63-0D75-AEFD-7277-D5A034C6EF0E}"/>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527675" y="571500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626"/>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6628"/>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26629"/>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26630"/>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2663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6632"/>
                                        </p:tgtEl>
                                        <p:attrNameLst>
                                          <p:attrName>style.visibility</p:attrName>
                                        </p:attrNameLst>
                                      </p:cBhvr>
                                      <p:to>
                                        <p:strVal val="visible"/>
                                      </p:to>
                                    </p:set>
                                  </p:childTnLst>
                                </p:cTn>
                              </p:par>
                            </p:childTnLst>
                          </p:cTn>
                        </p:par>
                        <p:par>
                          <p:cTn id="23" fill="hold" nodeType="afterGroup">
                            <p:stCondLst>
                              <p:cond delay="500"/>
                            </p:stCondLst>
                            <p:childTnLst>
                              <p:par>
                                <p:cTn id="24" presetID="1" presetClass="entr" presetSubtype="0" fill="hold" nodeType="afterEffect">
                                  <p:stCondLst>
                                    <p:cond delay="0"/>
                                  </p:stCondLst>
                                  <p:childTnLst>
                                    <p:set>
                                      <p:cBhvr>
                                        <p:cTn id="25" dur="1" fill="hold">
                                          <p:stCondLst>
                                            <p:cond delay="499"/>
                                          </p:stCondLst>
                                        </p:cTn>
                                        <p:tgtEl>
                                          <p:spTgt spid="26633"/>
                                        </p:tgtEl>
                                        <p:attrNameLst>
                                          <p:attrName>style.visibility</p:attrName>
                                        </p:attrNameLst>
                                      </p:cBhvr>
                                      <p:to>
                                        <p:strVal val="visible"/>
                                      </p:to>
                                    </p:set>
                                  </p:childTnLst>
                                </p:cTn>
                              </p:par>
                            </p:childTnLst>
                          </p:cTn>
                        </p:par>
                        <p:par>
                          <p:cTn id="26" fill="hold" nodeType="afterGroup">
                            <p:stCondLst>
                              <p:cond delay="1000"/>
                            </p:stCondLst>
                            <p:childTnLst>
                              <p:par>
                                <p:cTn id="27" presetID="1" presetClass="entr" presetSubtype="0" fill="hold" nodeType="afterEffect">
                                  <p:stCondLst>
                                    <p:cond delay="0"/>
                                  </p:stCondLst>
                                  <p:childTnLst>
                                    <p:set>
                                      <p:cBhvr>
                                        <p:cTn id="28" dur="1" fill="hold">
                                          <p:stCondLst>
                                            <p:cond delay="499"/>
                                          </p:stCondLst>
                                        </p:cTn>
                                        <p:tgtEl>
                                          <p:spTgt spid="26634"/>
                                        </p:tgtEl>
                                        <p:attrNameLst>
                                          <p:attrName>style.visibility</p:attrName>
                                        </p:attrNameLst>
                                      </p:cBhvr>
                                      <p:to>
                                        <p:strVal val="visible"/>
                                      </p:to>
                                    </p:set>
                                  </p:childTnLst>
                                </p:cTn>
                              </p:par>
                            </p:childTnLst>
                          </p:cTn>
                        </p:par>
                        <p:par>
                          <p:cTn id="29" fill="hold" nodeType="afterGroup">
                            <p:stCondLst>
                              <p:cond delay="1500"/>
                            </p:stCondLst>
                            <p:childTnLst>
                              <p:par>
                                <p:cTn id="30" presetID="1" presetClass="entr" presetSubtype="0" fill="hold" nodeType="afterEffect">
                                  <p:stCondLst>
                                    <p:cond delay="0"/>
                                  </p:stCondLst>
                                  <p:childTnLst>
                                    <p:set>
                                      <p:cBhvr>
                                        <p:cTn id="31" dur="1" fill="hold">
                                          <p:stCondLst>
                                            <p:cond delay="499"/>
                                          </p:stCondLst>
                                        </p:cTn>
                                        <p:tgtEl>
                                          <p:spTgt spid="266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autoUpdateAnimBg="0"/>
      <p:bldP spid="26632"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a:extLst>
              <a:ext uri="{FF2B5EF4-FFF2-40B4-BE49-F238E27FC236}">
                <a16:creationId xmlns:a16="http://schemas.microsoft.com/office/drawing/2014/main" id="{71C70F43-0157-1595-6D73-21E37470DEA7}"/>
              </a:ext>
            </a:extLst>
          </p:cNvPr>
          <p:cNvSpPr txBox="1">
            <a:spLocks noChangeArrowheads="1"/>
          </p:cNvSpPr>
          <p:nvPr/>
        </p:nvSpPr>
        <p:spPr bwMode="auto">
          <a:xfrm>
            <a:off x="1524000" y="36514"/>
            <a:ext cx="122047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a:latin typeface="Angsana New" panose="02020603050405020304" pitchFamily="18" charset="-34"/>
              </a:rPr>
              <a:t>methods, the formula used in one-way analysis of variance can be summarized as follows:</a:t>
            </a:r>
            <a:endParaRPr lang="th-TH" altLang="th-TH">
              <a:latin typeface="Angsana New" panose="02020603050405020304" pitchFamily="18" charset="-34"/>
            </a:endParaRPr>
          </a:p>
        </p:txBody>
      </p:sp>
      <p:graphicFrame>
        <p:nvGraphicFramePr>
          <p:cNvPr id="27652" name="Object 4">
            <a:extLst>
              <a:ext uri="{FF2B5EF4-FFF2-40B4-BE49-F238E27FC236}">
                <a16:creationId xmlns:a16="http://schemas.microsoft.com/office/drawing/2014/main" id="{6301369C-83C4-938B-B130-A70F534296D9}"/>
              </a:ext>
            </a:extLst>
          </p:cNvPr>
          <p:cNvGraphicFramePr>
            <a:graphicFrameLocks noChangeAspect="1"/>
          </p:cNvGraphicFramePr>
          <p:nvPr/>
        </p:nvGraphicFramePr>
        <p:xfrm>
          <a:off x="2171700" y="476251"/>
          <a:ext cx="7848600" cy="7085013"/>
        </p:xfrm>
        <a:graphic>
          <a:graphicData uri="http://schemas.openxmlformats.org/presentationml/2006/ole">
            <mc:AlternateContent xmlns:mc="http://schemas.openxmlformats.org/markup-compatibility/2006">
              <mc:Choice xmlns:v="urn:schemas-microsoft-com:vml" Requires="v">
                <p:oleObj name="Document" r:id="rId2" imgW="5832898" imgH="5279759" progId="Word.Document.8">
                  <p:embed/>
                </p:oleObj>
              </mc:Choice>
              <mc:Fallback>
                <p:oleObj name="Document" r:id="rId2" imgW="5832898" imgH="5279759" progId="Word.Document.8">
                  <p:embed/>
                  <p:pic>
                    <p:nvPicPr>
                      <p:cNvPr id="27652" name="Object 4">
                        <a:extLst>
                          <a:ext uri="{FF2B5EF4-FFF2-40B4-BE49-F238E27FC236}">
                            <a16:creationId xmlns:a16="http://schemas.microsoft.com/office/drawing/2014/main" id="{6301369C-83C4-938B-B130-A70F534296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1700" y="476251"/>
                        <a:ext cx="7848600" cy="7085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7650"/>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76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a:extLst>
              <a:ext uri="{FF2B5EF4-FFF2-40B4-BE49-F238E27FC236}">
                <a16:creationId xmlns:a16="http://schemas.microsoft.com/office/drawing/2014/main" id="{8C8FB998-5BE8-AD7A-5994-A8C6BBE372BC}"/>
              </a:ext>
            </a:extLst>
          </p:cNvPr>
          <p:cNvSpPr txBox="1">
            <a:spLocks noChangeArrowheads="1"/>
          </p:cNvSpPr>
          <p:nvPr/>
        </p:nvSpPr>
        <p:spPr bwMode="auto">
          <a:xfrm>
            <a:off x="1905000" y="228600"/>
            <a:ext cx="8458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a:latin typeface="Cordia New" panose="020B0304020202020204" pitchFamily="34" charset="-34"/>
              </a:rPr>
              <a:t>	</a:t>
            </a:r>
            <a:r>
              <a:rPr lang="en-US" altLang="th-TH" b="1">
                <a:latin typeface="Cordia New" panose="020B0304020202020204" pitchFamily="34" charset="-34"/>
              </a:rPr>
              <a:t>The significance of the difference in means of this type of analysis is considered as follows:</a:t>
            </a:r>
            <a:endParaRPr lang="th-TH" altLang="th-TH">
              <a:latin typeface="Angsana New" panose="02020603050405020304" pitchFamily="18" charset="-34"/>
            </a:endParaRPr>
          </a:p>
        </p:txBody>
      </p:sp>
      <p:sp>
        <p:nvSpPr>
          <p:cNvPr id="28675" name="Text Box 3">
            <a:extLst>
              <a:ext uri="{FF2B5EF4-FFF2-40B4-BE49-F238E27FC236}">
                <a16:creationId xmlns:a16="http://schemas.microsoft.com/office/drawing/2014/main" id="{7D1B0748-3C00-BD3C-03B0-9FBA14280EC1}"/>
              </a:ext>
            </a:extLst>
          </p:cNvPr>
          <p:cNvSpPr txBox="1">
            <a:spLocks noChangeArrowheads="1"/>
          </p:cNvSpPr>
          <p:nvPr/>
        </p:nvSpPr>
        <p:spPr bwMode="auto">
          <a:xfrm>
            <a:off x="1905000" y="1143000"/>
            <a:ext cx="85344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a:latin typeface="Cordia New" panose="020B0304020202020204" pitchFamily="34" charset="-34"/>
              </a:rPr>
              <a:t>	</a:t>
            </a:r>
            <a:r>
              <a:rPr lang="en-US" altLang="th-TH" b="1">
                <a:latin typeface="Cordia New" panose="020B0304020202020204" pitchFamily="34" charset="-34"/>
              </a:rPr>
              <a:t>1. If the interaction is not statistically significant, it means that the nature of the differences between all items at all levels is the same and they are of the same nature as the differences in the rows or columns as a whole as tested.</a:t>
            </a:r>
            <a:endParaRPr lang="th-TH" altLang="th-TH">
              <a:latin typeface="Angsana New" panose="02020603050405020304" pitchFamily="18" charset="-34"/>
            </a:endParaRPr>
          </a:p>
        </p:txBody>
      </p:sp>
      <p:sp>
        <p:nvSpPr>
          <p:cNvPr id="28676" name="Text Box 4">
            <a:extLst>
              <a:ext uri="{FF2B5EF4-FFF2-40B4-BE49-F238E27FC236}">
                <a16:creationId xmlns:a16="http://schemas.microsoft.com/office/drawing/2014/main" id="{22F3C66B-79A8-6E0C-CD71-AA826B80D659}"/>
              </a:ext>
            </a:extLst>
          </p:cNvPr>
          <p:cNvSpPr txBox="1">
            <a:spLocks noChangeArrowheads="1"/>
          </p:cNvSpPr>
          <p:nvPr/>
        </p:nvSpPr>
        <p:spPr bwMode="auto">
          <a:xfrm>
            <a:off x="1905000" y="2971800"/>
            <a:ext cx="83820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a:latin typeface="Cordia New" panose="020B0304020202020204" pitchFamily="34" charset="-34"/>
              </a:rPr>
              <a:t>	</a:t>
            </a:r>
            <a:r>
              <a:rPr lang="en-US" altLang="th-TH" b="1">
                <a:latin typeface="Cordia New" panose="020B0304020202020204" pitchFamily="34" charset="-34"/>
              </a:rPr>
              <a:t>2. If the interaction is statistically significant, it means that the characteristics of the differences at all levels, both column and row, are not the same.</a:t>
            </a:r>
          </a:p>
          <a:p>
            <a:pPr eaLnBrk="1" hangingPunct="1"/>
            <a:endParaRPr lang="th-TH" altLang="th-TH">
              <a:latin typeface="Angsana New" panose="02020603050405020304" pitchFamily="18" charset="-34"/>
            </a:endParaRPr>
          </a:p>
        </p:txBody>
      </p:sp>
      <p:sp>
        <p:nvSpPr>
          <p:cNvPr id="28677" name="Text Box 5">
            <a:extLst>
              <a:ext uri="{FF2B5EF4-FFF2-40B4-BE49-F238E27FC236}">
                <a16:creationId xmlns:a16="http://schemas.microsoft.com/office/drawing/2014/main" id="{602A8AB9-F04C-E03B-0CD2-2D2CCD22FA29}"/>
              </a:ext>
            </a:extLst>
          </p:cNvPr>
          <p:cNvSpPr txBox="1">
            <a:spLocks noChangeArrowheads="1"/>
          </p:cNvSpPr>
          <p:nvPr/>
        </p:nvSpPr>
        <p:spPr bwMode="auto">
          <a:xfrm>
            <a:off x="1858963" y="3962401"/>
            <a:ext cx="83820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a:latin typeface="Cordia New" panose="020B0304020202020204" pitchFamily="34" charset="-34"/>
              </a:rPr>
              <a:t>	</a:t>
            </a:r>
          </a:p>
          <a:p>
            <a:pPr eaLnBrk="1" hangingPunct="1"/>
            <a:r>
              <a:rPr lang="en-US" altLang="th-TH" b="1">
                <a:latin typeface="Cordia New" panose="020B0304020202020204" pitchFamily="34" charset="-34"/>
              </a:rPr>
              <a:t>	3. If it can be tested that the difference between all means in a row or column is not statistically significant (  , all values ​​are not different from each other) and it can be tested that there is no interaction, then the means in all rows or columns are not different from each other.</a:t>
            </a:r>
            <a:endParaRPr lang="th-TH" altLang="th-TH">
              <a:latin typeface="Angsana New" panose="02020603050405020304" pitchFamily="18" charset="-34"/>
            </a:endParaRPr>
          </a:p>
        </p:txBody>
      </p:sp>
      <p:graphicFrame>
        <p:nvGraphicFramePr>
          <p:cNvPr id="28678" name="Object 6">
            <a:extLst>
              <a:ext uri="{FF2B5EF4-FFF2-40B4-BE49-F238E27FC236}">
                <a16:creationId xmlns:a16="http://schemas.microsoft.com/office/drawing/2014/main" id="{5D197451-8560-868C-F9A9-69C6124FF079}"/>
              </a:ext>
            </a:extLst>
          </p:cNvPr>
          <p:cNvGraphicFramePr>
            <a:graphicFrameLocks noChangeAspect="1"/>
          </p:cNvGraphicFramePr>
          <p:nvPr/>
        </p:nvGraphicFramePr>
        <p:xfrm>
          <a:off x="6172200" y="4787900"/>
          <a:ext cx="382588" cy="420688"/>
        </p:xfrm>
        <a:graphic>
          <a:graphicData uri="http://schemas.openxmlformats.org/presentationml/2006/ole">
            <mc:AlternateContent xmlns:mc="http://schemas.openxmlformats.org/markup-compatibility/2006">
              <mc:Choice xmlns:v="urn:schemas-microsoft-com:vml" Requires="v">
                <p:oleObj name="Document" r:id="rId2" imgW="5486400" imgH="233172" progId="Word.Document.8">
                  <p:embed/>
                </p:oleObj>
              </mc:Choice>
              <mc:Fallback>
                <p:oleObj name="Document" r:id="rId2" imgW="5486400" imgH="233172" progId="Word.Document.8">
                  <p:embed/>
                  <p:pic>
                    <p:nvPicPr>
                      <p:cNvPr id="28678" name="Object 6">
                        <a:extLst>
                          <a:ext uri="{FF2B5EF4-FFF2-40B4-BE49-F238E27FC236}">
                            <a16:creationId xmlns:a16="http://schemas.microsoft.com/office/drawing/2014/main" id="{5D197451-8560-868C-F9A9-69C6124FF0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4787900"/>
                        <a:ext cx="382588" cy="4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86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867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867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8677"/>
                                        </p:tgtEl>
                                        <p:attrNameLst>
                                          <p:attrName>style.visibility</p:attrName>
                                        </p:attrNameLst>
                                      </p:cBhvr>
                                      <p:to>
                                        <p:strVal val="visible"/>
                                      </p:to>
                                    </p:set>
                                  </p:childTnLst>
                                </p:cTn>
                              </p:par>
                            </p:childTnLst>
                          </p:cTn>
                        </p:par>
                        <p:par>
                          <p:cTn id="19" fill="hold" nodeType="afterGroup">
                            <p:stCondLst>
                              <p:cond delay="500"/>
                            </p:stCondLst>
                            <p:childTnLst>
                              <p:par>
                                <p:cTn id="20" presetID="1" presetClass="entr" presetSubtype="0" fill="hold" nodeType="afterEffect">
                                  <p:stCondLst>
                                    <p:cond delay="0"/>
                                  </p:stCondLst>
                                  <p:childTnLst>
                                    <p:set>
                                      <p:cBhvr>
                                        <p:cTn id="21" dur="1" fill="hold">
                                          <p:stCondLst>
                                            <p:cond delay="499"/>
                                          </p:stCondLst>
                                        </p:cTn>
                                        <p:tgtEl>
                                          <p:spTgt spid="286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P spid="28675" grpId="0" autoUpdateAnimBg="0"/>
      <p:bldP spid="28676" grpId="0" autoUpdateAnimBg="0"/>
      <p:bldP spid="28677"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a:extLst>
              <a:ext uri="{FF2B5EF4-FFF2-40B4-BE49-F238E27FC236}">
                <a16:creationId xmlns:a16="http://schemas.microsoft.com/office/drawing/2014/main" id="{2727D6F0-3ECF-0CAC-092C-B99F0472D566}"/>
              </a:ext>
            </a:extLst>
          </p:cNvPr>
          <p:cNvSpPr txBox="1">
            <a:spLocks noChangeArrowheads="1"/>
          </p:cNvSpPr>
          <p:nvPr/>
        </p:nvSpPr>
        <p:spPr bwMode="auto">
          <a:xfrm>
            <a:off x="1828800" y="666751"/>
            <a:ext cx="86106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4. If it can be tested that the difference between all means in a row or column is not statistically significant and it can be tested that there is a statistically significant interaction, then the difference between the means in each row or column of each row must be tested first. If it is found that the means in any row or column are different, then the difference between the means of that pair of rows or columns must be tested.</a:t>
            </a:r>
            <a:endParaRPr lang="th-TH" altLang="th-TH" b="1">
              <a:latin typeface="Angsana New" panose="02020603050405020304" pitchFamily="18" charset="-34"/>
            </a:endParaRPr>
          </a:p>
        </p:txBody>
      </p:sp>
      <p:sp>
        <p:nvSpPr>
          <p:cNvPr id="29699" name="Text Box 3">
            <a:extLst>
              <a:ext uri="{FF2B5EF4-FFF2-40B4-BE49-F238E27FC236}">
                <a16:creationId xmlns:a16="http://schemas.microsoft.com/office/drawing/2014/main" id="{98AFCE91-28E5-32AF-2349-DBBDB052BDC0}"/>
              </a:ext>
            </a:extLst>
          </p:cNvPr>
          <p:cNvSpPr txBox="1">
            <a:spLocks noChangeArrowheads="1"/>
          </p:cNvSpPr>
          <p:nvPr/>
        </p:nvSpPr>
        <p:spPr bwMode="auto">
          <a:xfrm>
            <a:off x="1905000" y="3471863"/>
            <a:ext cx="8534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5. If it can be tested that the difference in means of all values ​​in a row or column is statistically significant and whether there is or is not an interaction, then a test of the difference in means between the pairs must be performed.</a:t>
            </a:r>
            <a:endParaRPr lang="th-TH" altLang="th-TH" b="1">
              <a:latin typeface="Angsana New" panose="02020603050405020304"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969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96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699"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a:extLst>
              <a:ext uri="{FF2B5EF4-FFF2-40B4-BE49-F238E27FC236}">
                <a16:creationId xmlns:a16="http://schemas.microsoft.com/office/drawing/2014/main" id="{3ED3E723-3E59-6F47-3347-F57D9836B929}"/>
              </a:ext>
            </a:extLst>
          </p:cNvPr>
          <p:cNvSpPr txBox="1">
            <a:spLocks noChangeArrowheads="1"/>
          </p:cNvSpPr>
          <p:nvPr/>
        </p:nvSpPr>
        <p:spPr bwMode="auto">
          <a:xfrm>
            <a:off x="1847850" y="620714"/>
            <a:ext cx="8496300" cy="36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sz="3600">
                <a:latin typeface="Angsana New" panose="02020603050405020304" pitchFamily="18" charset="-34"/>
              </a:rPr>
              <a:t>Example:</a:t>
            </a:r>
          </a:p>
          <a:p>
            <a:pPr eaLnBrk="1" hangingPunct="1">
              <a:spcBef>
                <a:spcPct val="50000"/>
              </a:spcBef>
            </a:pPr>
            <a:r>
              <a:rPr lang="en-US" altLang="th-TH" sz="3600">
                <a:latin typeface="Angsana New" panose="02020603050405020304" pitchFamily="18" charset="-34"/>
              </a:rPr>
              <a:t>	 In the study of teaching methods of statistics in 3 ways: teacher-centered teaching, computer-assisted teaching, and student-centered teaching with high, medium, and low creativity students in Mathayom 5. After the experiment, the achievement test of statistics was administered to the sample group. The results are as follows:</a:t>
            </a:r>
            <a:endParaRPr lang="th-TH" altLang="th-TH" sz="3600">
              <a:latin typeface="Angsana New" panose="02020603050405020304"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46" name="Object 2">
            <a:extLst>
              <a:ext uri="{FF2B5EF4-FFF2-40B4-BE49-F238E27FC236}">
                <a16:creationId xmlns:a16="http://schemas.microsoft.com/office/drawing/2014/main" id="{E42B22DC-CB23-000E-D656-30DF1A963CBE}"/>
              </a:ext>
            </a:extLst>
          </p:cNvPr>
          <p:cNvGraphicFramePr>
            <a:graphicFrameLocks noChangeAspect="1"/>
          </p:cNvGraphicFramePr>
          <p:nvPr>
            <p:extLst>
              <p:ext uri="{D42A27DB-BD31-4B8C-83A1-F6EECF244321}">
                <p14:modId xmlns:p14="http://schemas.microsoft.com/office/powerpoint/2010/main" val="3381265641"/>
              </p:ext>
            </p:extLst>
          </p:nvPr>
        </p:nvGraphicFramePr>
        <p:xfrm>
          <a:off x="2498725" y="622300"/>
          <a:ext cx="6973888" cy="8320088"/>
        </p:xfrm>
        <a:graphic>
          <a:graphicData uri="http://schemas.openxmlformats.org/presentationml/2006/ole">
            <mc:AlternateContent xmlns:mc="http://schemas.openxmlformats.org/markup-compatibility/2006">
              <mc:Choice xmlns:v="urn:schemas-microsoft-com:vml" Requires="v">
                <p:oleObj name="Document" r:id="rId2" imgW="5564463" imgH="6685051" progId="Word.Document.8">
                  <p:embed/>
                </p:oleObj>
              </mc:Choice>
              <mc:Fallback>
                <p:oleObj name="Document" r:id="rId2" imgW="5564463" imgH="6685051" progId="Word.Document.8">
                  <p:embed/>
                  <p:pic>
                    <p:nvPicPr>
                      <p:cNvPr id="31746" name="Object 2">
                        <a:extLst>
                          <a:ext uri="{FF2B5EF4-FFF2-40B4-BE49-F238E27FC236}">
                            <a16:creationId xmlns:a16="http://schemas.microsoft.com/office/drawing/2014/main" id="{E42B22DC-CB23-000E-D656-30DF1A963CBE}"/>
                          </a:ext>
                        </a:extLst>
                      </p:cNvPr>
                      <p:cNvPicPr>
                        <a:picLocks noChangeAspect="1" noChangeArrowheads="1"/>
                      </p:cNvPicPr>
                      <p:nvPr/>
                    </p:nvPicPr>
                    <p:blipFill>
                      <a:blip r:embed="rId3"/>
                      <a:srcRect/>
                      <a:stretch>
                        <a:fillRect/>
                      </a:stretch>
                    </p:blipFill>
                    <p:spPr bwMode="auto">
                      <a:xfrm>
                        <a:off x="2498725" y="622300"/>
                        <a:ext cx="6973888" cy="832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795" name="Line 3">
            <a:extLst>
              <a:ext uri="{FF2B5EF4-FFF2-40B4-BE49-F238E27FC236}">
                <a16:creationId xmlns:a16="http://schemas.microsoft.com/office/drawing/2014/main" id="{7D9B4659-E61B-051B-C46B-9DE6D54F6C09}"/>
              </a:ext>
            </a:extLst>
          </p:cNvPr>
          <p:cNvSpPr>
            <a:spLocks noChangeShapeType="1"/>
          </p:cNvSpPr>
          <p:nvPr/>
        </p:nvSpPr>
        <p:spPr bwMode="auto">
          <a:xfrm>
            <a:off x="4295775" y="981075"/>
            <a:ext cx="38877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h-TH"/>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17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a:extLst>
              <a:ext uri="{FF2B5EF4-FFF2-40B4-BE49-F238E27FC236}">
                <a16:creationId xmlns:a16="http://schemas.microsoft.com/office/drawing/2014/main" id="{01A390EE-761C-7FBD-7BAE-4A07F6364FC6}"/>
              </a:ext>
            </a:extLst>
          </p:cNvPr>
          <p:cNvSpPr txBox="1">
            <a:spLocks noChangeArrowheads="1"/>
          </p:cNvSpPr>
          <p:nvPr/>
        </p:nvSpPr>
        <p:spPr bwMode="auto">
          <a:xfrm>
            <a:off x="1703388" y="-19050"/>
            <a:ext cx="8964612"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a:latin typeface="Angsana New" panose="02020603050405020304" pitchFamily="18" charset="-34"/>
              </a:rPr>
              <a:t>Test at the .01 significance level for the following items:</a:t>
            </a:r>
          </a:p>
          <a:p>
            <a:pPr eaLnBrk="1" hangingPunct="1">
              <a:spcBef>
                <a:spcPct val="50000"/>
              </a:spcBef>
            </a:pPr>
            <a:r>
              <a:rPr lang="en-US" altLang="th-TH">
                <a:latin typeface="Angsana New" panose="02020603050405020304" pitchFamily="18" charset="-34"/>
              </a:rPr>
              <a:t>1. Do grade 5 students who are taught with different teaching methods have different achievement in statistics?</a:t>
            </a:r>
          </a:p>
          <a:p>
            <a:pPr eaLnBrk="1" hangingPunct="1">
              <a:spcBef>
                <a:spcPct val="50000"/>
              </a:spcBef>
            </a:pPr>
            <a:r>
              <a:rPr lang="en-US" altLang="th-TH">
                <a:latin typeface="Angsana New" panose="02020603050405020304" pitchFamily="18" charset="-34"/>
              </a:rPr>
              <a:t>2. Do grade 5 students with different creativity have different achievement in statistics?</a:t>
            </a:r>
          </a:p>
          <a:p>
            <a:pPr eaLnBrk="1" hangingPunct="1">
              <a:spcBef>
                <a:spcPct val="50000"/>
              </a:spcBef>
            </a:pPr>
            <a:r>
              <a:rPr lang="en-US" altLang="th-TH">
                <a:latin typeface="Angsana New" panose="02020603050405020304" pitchFamily="18" charset="-34"/>
              </a:rPr>
              <a:t>3. Is there an interaction between teaching methods and creativity that affects achievement in statistics?</a:t>
            </a:r>
            <a:endParaRPr lang="th-TH" altLang="th-TH">
              <a:latin typeface="Angsana New" panose="02020603050405020304" pitchFamily="18" charset="-34"/>
            </a:endParaRPr>
          </a:p>
        </p:txBody>
      </p:sp>
      <p:sp>
        <p:nvSpPr>
          <p:cNvPr id="32771" name="Text Box 3">
            <a:extLst>
              <a:ext uri="{FF2B5EF4-FFF2-40B4-BE49-F238E27FC236}">
                <a16:creationId xmlns:a16="http://schemas.microsoft.com/office/drawing/2014/main" id="{0702B1E0-0FF9-A266-004E-46B37A04C907}"/>
              </a:ext>
            </a:extLst>
          </p:cNvPr>
          <p:cNvSpPr txBox="1">
            <a:spLocks noChangeArrowheads="1"/>
          </p:cNvSpPr>
          <p:nvPr/>
        </p:nvSpPr>
        <p:spPr bwMode="auto">
          <a:xfrm>
            <a:off x="1981200" y="3352800"/>
            <a:ext cx="8382000" cy="1816100"/>
          </a:xfrm>
          <a:prstGeom prst="rect">
            <a:avLst/>
          </a:prstGeom>
          <a:noFill/>
          <a:ln>
            <a:noFill/>
          </a:ln>
        </p:spPr>
        <p:txBody>
          <a:bodyPr>
            <a:spAutoFit/>
          </a:bodyPr>
          <a:lstStyle>
            <a:lvl1pPr>
              <a:defRPr sz="2800">
                <a:solidFill>
                  <a:schemeClr val="tx1"/>
                </a:solidFill>
                <a:latin typeface="Angsana New" panose="02020603050405020304" pitchFamily="18" charset="-34"/>
                <a:cs typeface="Cordia New" panose="020B0304020202020204" pitchFamily="34" charset="-34"/>
              </a:defRPr>
            </a:lvl1pPr>
            <a:lvl2pPr marL="742950" indent="-285750">
              <a:defRPr sz="2800">
                <a:solidFill>
                  <a:schemeClr val="tx1"/>
                </a:solidFill>
                <a:latin typeface="Angsana New" panose="02020603050405020304" pitchFamily="18" charset="-34"/>
                <a:cs typeface="Cordia New" panose="020B0304020202020204" pitchFamily="34" charset="-34"/>
              </a:defRPr>
            </a:lvl2pPr>
            <a:lvl3pPr marL="1143000" indent="-228600">
              <a:defRPr sz="2800">
                <a:solidFill>
                  <a:schemeClr val="tx1"/>
                </a:solidFill>
                <a:latin typeface="Angsana New" panose="02020603050405020304" pitchFamily="18" charset="-34"/>
                <a:cs typeface="Cordia New" panose="020B0304020202020204" pitchFamily="34" charset="-34"/>
              </a:defRPr>
            </a:lvl3pPr>
            <a:lvl4pPr marL="1600200" indent="-228600">
              <a:defRPr sz="2800">
                <a:solidFill>
                  <a:schemeClr val="tx1"/>
                </a:solidFill>
                <a:latin typeface="Angsana New" panose="02020603050405020304" pitchFamily="18" charset="-34"/>
                <a:cs typeface="Cordia New" panose="020B0304020202020204" pitchFamily="34" charset="-34"/>
              </a:defRPr>
            </a:lvl4pPr>
            <a:lvl5pPr marL="2057400" indent="-228600">
              <a:defRPr sz="2800">
                <a:solidFill>
                  <a:schemeClr val="tx1"/>
                </a:solidFill>
                <a:latin typeface="Angsana New" panose="02020603050405020304" pitchFamily="18" charset="-34"/>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Angsana New" panose="02020603050405020304" pitchFamily="18" charset="-34"/>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Angsana New" panose="02020603050405020304" pitchFamily="18" charset="-34"/>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Angsana New" panose="02020603050405020304" pitchFamily="18" charset="-34"/>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Angsana New" panose="02020603050405020304" pitchFamily="18" charset="-34"/>
                <a:cs typeface="Cordia New" panose="020B0304020202020204" pitchFamily="34" charset="-34"/>
              </a:defRPr>
            </a:lvl9pPr>
          </a:lstStyle>
          <a:p>
            <a:pPr lvl="1">
              <a:defRPr/>
            </a:pPr>
            <a:r>
              <a:rPr lang="en-US" altLang="th-TH" b="1" dirty="0">
                <a:solidFill>
                  <a:srgbClr val="FF0000"/>
                </a:solidFill>
                <a:latin typeface="Cordia New" panose="020B0304020202020204" pitchFamily="34" charset="-34"/>
              </a:rPr>
              <a:t>Solution</a:t>
            </a:r>
          </a:p>
          <a:p>
            <a:pPr marL="514350" indent="-514350">
              <a:buFontTx/>
              <a:buAutoNum type="arabicPeriod"/>
              <a:defRPr/>
            </a:pPr>
            <a:r>
              <a:rPr lang="en-US" altLang="th-TH" b="1" dirty="0">
                <a:solidFill>
                  <a:srgbClr val="000000"/>
                </a:solidFill>
                <a:latin typeface="Cordia New" panose="020B0304020202020204" pitchFamily="34" charset="-34"/>
              </a:rPr>
              <a:t>Statistical hypothesis</a:t>
            </a:r>
          </a:p>
          <a:p>
            <a:pPr>
              <a:defRPr/>
            </a:pPr>
            <a:r>
              <a:rPr lang="en-US" altLang="th-TH" b="1" dirty="0">
                <a:solidFill>
                  <a:srgbClr val="000000"/>
                </a:solidFill>
                <a:latin typeface="Cordia New" panose="020B0304020202020204" pitchFamily="34" charset="-34"/>
              </a:rPr>
              <a:t>	1.1 Do grade 5 students who are taught with different teaching methods have different achievements in statistics?</a:t>
            </a:r>
            <a:endParaRPr lang="th-TH" altLang="th-TH" dirty="0"/>
          </a:p>
        </p:txBody>
      </p:sp>
      <p:graphicFrame>
        <p:nvGraphicFramePr>
          <p:cNvPr id="32772" name="Object 4">
            <a:extLst>
              <a:ext uri="{FF2B5EF4-FFF2-40B4-BE49-F238E27FC236}">
                <a16:creationId xmlns:a16="http://schemas.microsoft.com/office/drawing/2014/main" id="{0569DE31-BBD1-D3C8-660A-A745B400EBDB}"/>
              </a:ext>
            </a:extLst>
          </p:cNvPr>
          <p:cNvGraphicFramePr>
            <a:graphicFrameLocks noChangeAspect="1"/>
          </p:cNvGraphicFramePr>
          <p:nvPr/>
        </p:nvGraphicFramePr>
        <p:xfrm>
          <a:off x="2514600" y="5105400"/>
          <a:ext cx="9753600" cy="533400"/>
        </p:xfrm>
        <a:graphic>
          <a:graphicData uri="http://schemas.openxmlformats.org/presentationml/2006/ole">
            <mc:AlternateContent xmlns:mc="http://schemas.openxmlformats.org/markup-compatibility/2006">
              <mc:Choice xmlns:v="urn:schemas-microsoft-com:vml" Requires="v">
                <p:oleObj name="Document" r:id="rId3" imgW="5486400" imgH="303276" progId="Word.Document.8">
                  <p:embed/>
                </p:oleObj>
              </mc:Choice>
              <mc:Fallback>
                <p:oleObj name="Document" r:id="rId3" imgW="5486400" imgH="303276" progId="Word.Document.8">
                  <p:embed/>
                  <p:pic>
                    <p:nvPicPr>
                      <p:cNvPr id="32772" name="Object 4">
                        <a:extLst>
                          <a:ext uri="{FF2B5EF4-FFF2-40B4-BE49-F238E27FC236}">
                            <a16:creationId xmlns:a16="http://schemas.microsoft.com/office/drawing/2014/main" id="{0569DE31-BBD1-D3C8-660A-A745B400EB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5105400"/>
                        <a:ext cx="9753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773" name="Text Box 5">
            <a:extLst>
              <a:ext uri="{FF2B5EF4-FFF2-40B4-BE49-F238E27FC236}">
                <a16:creationId xmlns:a16="http://schemas.microsoft.com/office/drawing/2014/main" id="{03E94D69-988E-9D80-EE3D-CF2C7BBB4D61}"/>
              </a:ext>
            </a:extLst>
          </p:cNvPr>
          <p:cNvSpPr txBox="1">
            <a:spLocks noChangeArrowheads="1"/>
          </p:cNvSpPr>
          <p:nvPr/>
        </p:nvSpPr>
        <p:spPr bwMode="auto">
          <a:xfrm>
            <a:off x="3679825" y="5645151"/>
            <a:ext cx="5029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solidFill>
                  <a:srgbClr val="000000"/>
                </a:solidFill>
                <a:latin typeface="Cordia New" panose="020B0304020202020204" pitchFamily="34" charset="-34"/>
              </a:rPr>
              <a:t> H</a:t>
            </a:r>
            <a:r>
              <a:rPr lang="en-US" altLang="th-TH" sz="1600" b="1">
                <a:solidFill>
                  <a:srgbClr val="000000"/>
                </a:solidFill>
                <a:latin typeface="Cordia New" panose="020B0304020202020204" pitchFamily="34" charset="-34"/>
              </a:rPr>
              <a:t>1</a:t>
            </a:r>
            <a:r>
              <a:rPr lang="en-US" altLang="th-TH" b="1">
                <a:solidFill>
                  <a:srgbClr val="000000"/>
                </a:solidFill>
                <a:latin typeface="Cordia New" panose="020B0304020202020204" pitchFamily="34" charset="-34"/>
              </a:rPr>
              <a:t>:  At least one pair of averages differs.</a:t>
            </a:r>
            <a:endParaRPr lang="th-TH" altLang="th-TH" b="1">
              <a:solidFill>
                <a:srgbClr val="000000"/>
              </a:solidFill>
              <a:latin typeface="Cordia New" panose="020B0304020202020204" pitchFamily="34"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277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32772"/>
                                        </p:tgtEl>
                                        <p:attrNameLst>
                                          <p:attrName>style.visibility</p:attrName>
                                        </p:attrNameLst>
                                      </p:cBhvr>
                                      <p:to>
                                        <p:strVal val="visible"/>
                                      </p:to>
                                    </p:set>
                                  </p:childTnLst>
                                </p:cTn>
                              </p:par>
                            </p:childTnLst>
                          </p:cTn>
                        </p:par>
                        <p:par>
                          <p:cTn id="15" fill="hold" nodeType="afterGroup">
                            <p:stCondLst>
                              <p:cond delay="500"/>
                            </p:stCondLst>
                            <p:childTnLst>
                              <p:par>
                                <p:cTn id="16" presetID="1" presetClass="entr" presetSubtype="0" fill="hold" grpId="0" nodeType="afterEffect">
                                  <p:stCondLst>
                                    <p:cond delay="0"/>
                                  </p:stCondLst>
                                  <p:childTnLst>
                                    <p:set>
                                      <p:cBhvr>
                                        <p:cTn id="17" dur="1" fill="hold">
                                          <p:stCondLst>
                                            <p:cond delay="499"/>
                                          </p:stCondLst>
                                        </p:cTn>
                                        <p:tgtEl>
                                          <p:spTgt spid="327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P spid="32771" grpId="0" autoUpdateAnimBg="0"/>
      <p:bldP spid="32773"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a:extLst>
              <a:ext uri="{FF2B5EF4-FFF2-40B4-BE49-F238E27FC236}">
                <a16:creationId xmlns:a16="http://schemas.microsoft.com/office/drawing/2014/main" id="{F0AEBD6B-7175-2DCB-69B3-2A1B43065B1C}"/>
              </a:ext>
            </a:extLst>
          </p:cNvPr>
          <p:cNvSpPr txBox="1">
            <a:spLocks noChangeArrowheads="1"/>
          </p:cNvSpPr>
          <p:nvPr/>
        </p:nvSpPr>
        <p:spPr bwMode="auto">
          <a:xfrm>
            <a:off x="1981200" y="304800"/>
            <a:ext cx="8382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solidFill>
                  <a:srgbClr val="000000"/>
                </a:solidFill>
                <a:latin typeface="Cordia New" panose="020B0304020202020204" pitchFamily="34" charset="-34"/>
              </a:rPr>
              <a:t>1.2  Do fifth-year secondary school students with different creative abilities have different achievements in statistics?</a:t>
            </a:r>
            <a:endParaRPr lang="th-TH" altLang="th-TH">
              <a:latin typeface="Angsana New" panose="02020603050405020304" pitchFamily="18" charset="-34"/>
            </a:endParaRPr>
          </a:p>
        </p:txBody>
      </p:sp>
      <p:graphicFrame>
        <p:nvGraphicFramePr>
          <p:cNvPr id="33795" name="Object 3">
            <a:extLst>
              <a:ext uri="{FF2B5EF4-FFF2-40B4-BE49-F238E27FC236}">
                <a16:creationId xmlns:a16="http://schemas.microsoft.com/office/drawing/2014/main" id="{7AA08C4A-79DB-F5BA-3D44-2D22D862434C}"/>
              </a:ext>
            </a:extLst>
          </p:cNvPr>
          <p:cNvGraphicFramePr>
            <a:graphicFrameLocks noChangeAspect="1"/>
          </p:cNvGraphicFramePr>
          <p:nvPr/>
        </p:nvGraphicFramePr>
        <p:xfrm>
          <a:off x="3429000" y="1219200"/>
          <a:ext cx="5791200" cy="503238"/>
        </p:xfrm>
        <a:graphic>
          <a:graphicData uri="http://schemas.openxmlformats.org/presentationml/2006/ole">
            <mc:AlternateContent xmlns:mc="http://schemas.openxmlformats.org/markup-compatibility/2006">
              <mc:Choice xmlns:v="urn:schemas-microsoft-com:vml" Requires="v">
                <p:oleObj name="Document" r:id="rId2" imgW="5486400" imgH="505968" progId="Word.Document.8">
                  <p:embed/>
                </p:oleObj>
              </mc:Choice>
              <mc:Fallback>
                <p:oleObj name="Document" r:id="rId2" imgW="5486400" imgH="505968" progId="Word.Document.8">
                  <p:embed/>
                  <p:pic>
                    <p:nvPicPr>
                      <p:cNvPr id="33795" name="Object 3">
                        <a:extLst>
                          <a:ext uri="{FF2B5EF4-FFF2-40B4-BE49-F238E27FC236}">
                            <a16:creationId xmlns:a16="http://schemas.microsoft.com/office/drawing/2014/main" id="{7AA08C4A-79DB-F5BA-3D44-2D22D86243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1219200"/>
                        <a:ext cx="579120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796" name="Text Box 4">
            <a:extLst>
              <a:ext uri="{FF2B5EF4-FFF2-40B4-BE49-F238E27FC236}">
                <a16:creationId xmlns:a16="http://schemas.microsoft.com/office/drawing/2014/main" id="{CA09ABA8-782E-5569-3ECE-60CCB0237CF4}"/>
              </a:ext>
            </a:extLst>
          </p:cNvPr>
          <p:cNvSpPr txBox="1">
            <a:spLocks noChangeArrowheads="1"/>
          </p:cNvSpPr>
          <p:nvPr/>
        </p:nvSpPr>
        <p:spPr bwMode="auto">
          <a:xfrm>
            <a:off x="4090988" y="1700214"/>
            <a:ext cx="4724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solidFill>
                  <a:srgbClr val="000000"/>
                </a:solidFill>
                <a:latin typeface="Cordia New" panose="020B0304020202020204" pitchFamily="34" charset="-34"/>
              </a:rPr>
              <a:t>H</a:t>
            </a:r>
            <a:r>
              <a:rPr lang="en-US" altLang="th-TH" sz="1400" b="1">
                <a:solidFill>
                  <a:srgbClr val="000000"/>
                </a:solidFill>
                <a:latin typeface="Cordia New" panose="020B0304020202020204" pitchFamily="34" charset="-34"/>
              </a:rPr>
              <a:t>1</a:t>
            </a:r>
            <a:r>
              <a:rPr lang="en-US" altLang="th-TH" b="1">
                <a:solidFill>
                  <a:srgbClr val="000000"/>
                </a:solidFill>
                <a:latin typeface="Cordia New" panose="020B0304020202020204" pitchFamily="34" charset="-34"/>
              </a:rPr>
              <a:t> : At least one pair of averages differs.</a:t>
            </a:r>
            <a:endParaRPr lang="th-TH" altLang="th-TH">
              <a:latin typeface="Angsana New" panose="02020603050405020304" pitchFamily="18" charset="-34"/>
            </a:endParaRPr>
          </a:p>
        </p:txBody>
      </p:sp>
      <p:sp>
        <p:nvSpPr>
          <p:cNvPr id="33797" name="Text Box 5">
            <a:extLst>
              <a:ext uri="{FF2B5EF4-FFF2-40B4-BE49-F238E27FC236}">
                <a16:creationId xmlns:a16="http://schemas.microsoft.com/office/drawing/2014/main" id="{8E795210-F6C2-DCE1-01AC-6E41D3EF0DB6}"/>
              </a:ext>
            </a:extLst>
          </p:cNvPr>
          <p:cNvSpPr txBox="1">
            <a:spLocks noChangeArrowheads="1"/>
          </p:cNvSpPr>
          <p:nvPr/>
        </p:nvSpPr>
        <p:spPr bwMode="auto">
          <a:xfrm>
            <a:off x="1981200" y="2362200"/>
            <a:ext cx="8382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solidFill>
                  <a:srgbClr val="000000"/>
                </a:solidFill>
                <a:latin typeface="Cordia New" panose="020B0304020202020204" pitchFamily="34" charset="-34"/>
              </a:rPr>
              <a:t>1.3 Is there an interaction between teaching methods and creativity that affects the learning achievement in statistics?</a:t>
            </a:r>
            <a:endParaRPr lang="th-TH" altLang="th-TH">
              <a:latin typeface="Angsana New" panose="02020603050405020304" pitchFamily="18" charset="-34"/>
            </a:endParaRPr>
          </a:p>
        </p:txBody>
      </p:sp>
      <p:graphicFrame>
        <p:nvGraphicFramePr>
          <p:cNvPr id="33798" name="Object 6">
            <a:extLst>
              <a:ext uri="{FF2B5EF4-FFF2-40B4-BE49-F238E27FC236}">
                <a16:creationId xmlns:a16="http://schemas.microsoft.com/office/drawing/2014/main" id="{DEC93707-21E8-0F7C-8A52-04E32AEB592E}"/>
              </a:ext>
            </a:extLst>
          </p:cNvPr>
          <p:cNvGraphicFramePr>
            <a:graphicFrameLocks noChangeAspect="1"/>
          </p:cNvGraphicFramePr>
          <p:nvPr/>
        </p:nvGraphicFramePr>
        <p:xfrm>
          <a:off x="3392489" y="3270250"/>
          <a:ext cx="5862637" cy="503238"/>
        </p:xfrm>
        <a:graphic>
          <a:graphicData uri="http://schemas.openxmlformats.org/presentationml/2006/ole">
            <mc:AlternateContent xmlns:mc="http://schemas.openxmlformats.org/markup-compatibility/2006">
              <mc:Choice xmlns:v="urn:schemas-microsoft-com:vml" Requires="v">
                <p:oleObj name="Document" r:id="rId4" imgW="5486400" imgH="505968" progId="Word.Document.8">
                  <p:embed/>
                </p:oleObj>
              </mc:Choice>
              <mc:Fallback>
                <p:oleObj name="Document" r:id="rId4" imgW="5486400" imgH="505968" progId="Word.Document.8">
                  <p:embed/>
                  <p:pic>
                    <p:nvPicPr>
                      <p:cNvPr id="33798" name="Object 6">
                        <a:extLst>
                          <a:ext uri="{FF2B5EF4-FFF2-40B4-BE49-F238E27FC236}">
                            <a16:creationId xmlns:a16="http://schemas.microsoft.com/office/drawing/2014/main" id="{DEC93707-21E8-0F7C-8A52-04E32AEB592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2489" y="3270250"/>
                        <a:ext cx="5862637"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799" name="Text Box 7">
            <a:extLst>
              <a:ext uri="{FF2B5EF4-FFF2-40B4-BE49-F238E27FC236}">
                <a16:creationId xmlns:a16="http://schemas.microsoft.com/office/drawing/2014/main" id="{A054AB79-43F5-765B-B043-828A2F3A52EF}"/>
              </a:ext>
            </a:extLst>
          </p:cNvPr>
          <p:cNvSpPr txBox="1">
            <a:spLocks noChangeArrowheads="1"/>
          </p:cNvSpPr>
          <p:nvPr/>
        </p:nvSpPr>
        <p:spPr bwMode="auto">
          <a:xfrm>
            <a:off x="4049713" y="3816351"/>
            <a:ext cx="4648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solidFill>
                  <a:srgbClr val="000000"/>
                </a:solidFill>
                <a:latin typeface="Cordia New" panose="020B0304020202020204" pitchFamily="34" charset="-34"/>
              </a:rPr>
              <a:t>H</a:t>
            </a:r>
            <a:r>
              <a:rPr lang="en-US" altLang="th-TH" sz="1400" b="1">
                <a:solidFill>
                  <a:srgbClr val="000000"/>
                </a:solidFill>
                <a:latin typeface="Cordia New" panose="020B0304020202020204" pitchFamily="34" charset="-34"/>
              </a:rPr>
              <a:t>1</a:t>
            </a:r>
            <a:r>
              <a:rPr lang="en-US" altLang="th-TH" b="1">
                <a:solidFill>
                  <a:srgbClr val="000000"/>
                </a:solidFill>
                <a:latin typeface="Cordia New" panose="020B0304020202020204" pitchFamily="34" charset="-34"/>
              </a:rPr>
              <a:t>: At least one pair of averages differs.</a:t>
            </a:r>
            <a:endParaRPr lang="th-TH" altLang="th-TH">
              <a:latin typeface="Angsana New" panose="02020603050405020304" pitchFamily="18" charset="-34"/>
            </a:endParaRPr>
          </a:p>
        </p:txBody>
      </p:sp>
      <p:sp>
        <p:nvSpPr>
          <p:cNvPr id="33800" name="Text Box 8">
            <a:extLst>
              <a:ext uri="{FF2B5EF4-FFF2-40B4-BE49-F238E27FC236}">
                <a16:creationId xmlns:a16="http://schemas.microsoft.com/office/drawing/2014/main" id="{4178B457-0A6F-8F13-F7FA-5EC776F0C183}"/>
              </a:ext>
            </a:extLst>
          </p:cNvPr>
          <p:cNvSpPr txBox="1">
            <a:spLocks noChangeArrowheads="1"/>
          </p:cNvSpPr>
          <p:nvPr/>
        </p:nvSpPr>
        <p:spPr bwMode="auto">
          <a:xfrm>
            <a:off x="2057400" y="4357688"/>
            <a:ext cx="7924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solidFill>
                  <a:srgbClr val="000000"/>
                </a:solidFill>
                <a:latin typeface="Cordia New" panose="020B0304020202020204" pitchFamily="34" charset="-34"/>
              </a:rPr>
              <a:t>2. Set the significance level</a:t>
            </a:r>
            <a:endParaRPr lang="th-TH" altLang="th-TH" b="1">
              <a:solidFill>
                <a:srgbClr val="000000"/>
              </a:solidFill>
              <a:latin typeface="Cordia New" panose="020B0304020202020204" pitchFamily="34" charset="-34"/>
            </a:endParaRPr>
          </a:p>
        </p:txBody>
      </p:sp>
      <p:graphicFrame>
        <p:nvGraphicFramePr>
          <p:cNvPr id="33801" name="Object 9">
            <a:extLst>
              <a:ext uri="{FF2B5EF4-FFF2-40B4-BE49-F238E27FC236}">
                <a16:creationId xmlns:a16="http://schemas.microsoft.com/office/drawing/2014/main" id="{13810CDD-24D0-E244-29F4-A518A9581EDF}"/>
              </a:ext>
            </a:extLst>
          </p:cNvPr>
          <p:cNvGraphicFramePr>
            <a:graphicFrameLocks noChangeAspect="1"/>
          </p:cNvGraphicFramePr>
          <p:nvPr/>
        </p:nvGraphicFramePr>
        <p:xfrm>
          <a:off x="3694114" y="4800600"/>
          <a:ext cx="5373687" cy="503238"/>
        </p:xfrm>
        <a:graphic>
          <a:graphicData uri="http://schemas.openxmlformats.org/presentationml/2006/ole">
            <mc:AlternateContent xmlns:mc="http://schemas.openxmlformats.org/markup-compatibility/2006">
              <mc:Choice xmlns:v="urn:schemas-microsoft-com:vml" Requires="v">
                <p:oleObj name="Document" r:id="rId6" imgW="5486400" imgH="505968" progId="Word.Document.8">
                  <p:embed/>
                </p:oleObj>
              </mc:Choice>
              <mc:Fallback>
                <p:oleObj name="Document" r:id="rId6" imgW="5486400" imgH="505968" progId="Word.Document.8">
                  <p:embed/>
                  <p:pic>
                    <p:nvPicPr>
                      <p:cNvPr id="33801" name="Object 9">
                        <a:extLst>
                          <a:ext uri="{FF2B5EF4-FFF2-40B4-BE49-F238E27FC236}">
                            <a16:creationId xmlns:a16="http://schemas.microsoft.com/office/drawing/2014/main" id="{13810CDD-24D0-E244-29F4-A518A9581ED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94114" y="4800600"/>
                        <a:ext cx="5373687"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802" name="Text Box 10">
            <a:extLst>
              <a:ext uri="{FF2B5EF4-FFF2-40B4-BE49-F238E27FC236}">
                <a16:creationId xmlns:a16="http://schemas.microsoft.com/office/drawing/2014/main" id="{1F345664-6FAC-B4FF-5A81-BCFE3DD58E00}"/>
              </a:ext>
            </a:extLst>
          </p:cNvPr>
          <p:cNvSpPr txBox="1">
            <a:spLocks noChangeArrowheads="1"/>
          </p:cNvSpPr>
          <p:nvPr/>
        </p:nvSpPr>
        <p:spPr bwMode="auto">
          <a:xfrm>
            <a:off x="1981200" y="5257801"/>
            <a:ext cx="815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3. Select the statistics used for testing.</a:t>
            </a:r>
            <a:endParaRPr lang="th-TH" altLang="th-TH" b="1">
              <a:latin typeface="Angsana New" panose="02020603050405020304" pitchFamily="18" charset="-34"/>
            </a:endParaRPr>
          </a:p>
        </p:txBody>
      </p:sp>
      <p:sp>
        <p:nvSpPr>
          <p:cNvPr id="33803" name="Text Box 11">
            <a:extLst>
              <a:ext uri="{FF2B5EF4-FFF2-40B4-BE49-F238E27FC236}">
                <a16:creationId xmlns:a16="http://schemas.microsoft.com/office/drawing/2014/main" id="{8CB3DAB3-30D4-7514-7062-9C5427E8D71C}"/>
              </a:ext>
            </a:extLst>
          </p:cNvPr>
          <p:cNvSpPr txBox="1">
            <a:spLocks noChangeArrowheads="1"/>
          </p:cNvSpPr>
          <p:nvPr/>
        </p:nvSpPr>
        <p:spPr bwMode="auto">
          <a:xfrm>
            <a:off x="4038600" y="5791201"/>
            <a:ext cx="61722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F – test Two-way (two - way ANOVA)</a:t>
            </a:r>
          </a:p>
          <a:p>
            <a:pPr eaLnBrk="1" hangingPunct="1">
              <a:spcBef>
                <a:spcPct val="50000"/>
              </a:spcBef>
            </a:pPr>
            <a:endParaRPr lang="th-TH" altLang="th-TH">
              <a:latin typeface="Angsana New" panose="02020603050405020304"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379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3795"/>
                                        </p:tgtEl>
                                        <p:attrNameLst>
                                          <p:attrName>style.visibility</p:attrName>
                                        </p:attrNameLst>
                                      </p:cBhvr>
                                      <p:to>
                                        <p:strVal val="visible"/>
                                      </p:to>
                                    </p:set>
                                  </p:childTnLst>
                                </p:cTn>
                              </p:par>
                            </p:childTnLst>
                          </p:cTn>
                        </p:par>
                        <p:par>
                          <p:cTn id="11" fill="hold" nodeType="afterGroup">
                            <p:stCondLst>
                              <p:cond delay="500"/>
                            </p:stCondLst>
                            <p:childTnLst>
                              <p:par>
                                <p:cTn id="12" presetID="1" presetClass="entr" presetSubtype="0" fill="hold" grpId="0" nodeType="afterEffect">
                                  <p:stCondLst>
                                    <p:cond delay="0"/>
                                  </p:stCondLst>
                                  <p:childTnLst>
                                    <p:set>
                                      <p:cBhvr>
                                        <p:cTn id="13" dur="1" fill="hold">
                                          <p:stCondLst>
                                            <p:cond delay="499"/>
                                          </p:stCondLst>
                                        </p:cTn>
                                        <p:tgtEl>
                                          <p:spTgt spid="33796"/>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33797"/>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499"/>
                                          </p:stCondLst>
                                        </p:cTn>
                                        <p:tgtEl>
                                          <p:spTgt spid="33798"/>
                                        </p:tgtEl>
                                        <p:attrNameLst>
                                          <p:attrName>style.visibility</p:attrName>
                                        </p:attrNameLst>
                                      </p:cBhvr>
                                      <p:to>
                                        <p:strVal val="visible"/>
                                      </p:to>
                                    </p:set>
                                  </p:childTnLst>
                                </p:cTn>
                              </p:par>
                            </p:childTnLst>
                          </p:cTn>
                        </p:par>
                        <p:par>
                          <p:cTn id="22" fill="hold" nodeType="afterGroup">
                            <p:stCondLst>
                              <p:cond delay="500"/>
                            </p:stCondLst>
                            <p:childTnLst>
                              <p:par>
                                <p:cTn id="23" presetID="1" presetClass="entr" presetSubtype="0" fill="hold" grpId="0" nodeType="afterEffect">
                                  <p:stCondLst>
                                    <p:cond delay="0"/>
                                  </p:stCondLst>
                                  <p:childTnLst>
                                    <p:set>
                                      <p:cBhvr>
                                        <p:cTn id="24" dur="1" fill="hold">
                                          <p:stCondLst>
                                            <p:cond delay="499"/>
                                          </p:stCondLst>
                                        </p:cTn>
                                        <p:tgtEl>
                                          <p:spTgt spid="33799"/>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3800"/>
                                        </p:tgtEl>
                                        <p:attrNameLst>
                                          <p:attrName>style.visibility</p:attrName>
                                        </p:attrNameLst>
                                      </p:cBhvr>
                                      <p:to>
                                        <p:strVal val="visible"/>
                                      </p:to>
                                    </p:set>
                                  </p:childTnLst>
                                </p:cTn>
                              </p:par>
                            </p:childTnLst>
                          </p:cTn>
                        </p:par>
                        <p:par>
                          <p:cTn id="29" fill="hold" nodeType="afterGroup">
                            <p:stCondLst>
                              <p:cond delay="500"/>
                            </p:stCondLst>
                            <p:childTnLst>
                              <p:par>
                                <p:cTn id="30" presetID="1" presetClass="entr" presetSubtype="0" fill="hold" nodeType="afterEffect">
                                  <p:stCondLst>
                                    <p:cond delay="0"/>
                                  </p:stCondLst>
                                  <p:childTnLst>
                                    <p:set>
                                      <p:cBhvr>
                                        <p:cTn id="31" dur="1" fill="hold">
                                          <p:stCondLst>
                                            <p:cond delay="499"/>
                                          </p:stCondLst>
                                        </p:cTn>
                                        <p:tgtEl>
                                          <p:spTgt spid="33801"/>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33802"/>
                                        </p:tgtEl>
                                        <p:attrNameLst>
                                          <p:attrName>style.visibility</p:attrName>
                                        </p:attrNameLst>
                                      </p:cBhvr>
                                      <p:to>
                                        <p:strVal val="visible"/>
                                      </p:to>
                                    </p:set>
                                  </p:childTnLst>
                                </p:cTn>
                              </p:par>
                            </p:childTnLst>
                          </p:cTn>
                        </p:par>
                        <p:par>
                          <p:cTn id="36" fill="hold" nodeType="afterGroup">
                            <p:stCondLst>
                              <p:cond delay="500"/>
                            </p:stCondLst>
                            <p:childTnLst>
                              <p:par>
                                <p:cTn id="37" presetID="1" presetClass="entr" presetSubtype="0" fill="hold" grpId="0" nodeType="afterEffect">
                                  <p:stCondLst>
                                    <p:cond delay="0"/>
                                  </p:stCondLst>
                                  <p:childTnLst>
                                    <p:set>
                                      <p:cBhvr>
                                        <p:cTn id="38" dur="1" fill="hold">
                                          <p:stCondLst>
                                            <p:cond delay="499"/>
                                          </p:stCondLst>
                                        </p:cTn>
                                        <p:tgtEl>
                                          <p:spTgt spid="338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autoUpdateAnimBg="0"/>
      <p:bldP spid="33796" grpId="0" autoUpdateAnimBg="0"/>
      <p:bldP spid="33797" grpId="0" autoUpdateAnimBg="0"/>
      <p:bldP spid="33799" grpId="0" autoUpdateAnimBg="0"/>
      <p:bldP spid="33800" grpId="0" autoUpdateAnimBg="0"/>
      <p:bldP spid="33802" grpId="0" autoUpdateAnimBg="0"/>
      <p:bldP spid="33803"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a:extLst>
              <a:ext uri="{FF2B5EF4-FFF2-40B4-BE49-F238E27FC236}">
                <a16:creationId xmlns:a16="http://schemas.microsoft.com/office/drawing/2014/main" id="{AA0AFC45-F7A3-149B-883D-E4E5B28BD035}"/>
              </a:ext>
            </a:extLst>
          </p:cNvPr>
          <p:cNvSpPr txBox="1">
            <a:spLocks noChangeArrowheads="1"/>
          </p:cNvSpPr>
          <p:nvPr/>
        </p:nvSpPr>
        <p:spPr bwMode="auto">
          <a:xfrm>
            <a:off x="2133600" y="381000"/>
            <a:ext cx="7315200"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4. Find the critical point</a:t>
            </a:r>
            <a:endParaRPr lang="en-US" altLang="th-TH">
              <a:latin typeface="Angsana New" panose="02020603050405020304" pitchFamily="18" charset="-34"/>
            </a:endParaRPr>
          </a:p>
          <a:p>
            <a:pPr eaLnBrk="1" hangingPunct="1">
              <a:spcBef>
                <a:spcPct val="50000"/>
              </a:spcBef>
            </a:pPr>
            <a:endParaRPr lang="th-TH" altLang="th-TH">
              <a:latin typeface="Angsana New" panose="02020603050405020304" pitchFamily="18" charset="-34"/>
            </a:endParaRPr>
          </a:p>
        </p:txBody>
      </p:sp>
      <p:graphicFrame>
        <p:nvGraphicFramePr>
          <p:cNvPr id="34819" name="Object 3">
            <a:extLst>
              <a:ext uri="{FF2B5EF4-FFF2-40B4-BE49-F238E27FC236}">
                <a16:creationId xmlns:a16="http://schemas.microsoft.com/office/drawing/2014/main" id="{E409C912-046C-F7CB-99B7-A69277E7A052}"/>
              </a:ext>
            </a:extLst>
          </p:cNvPr>
          <p:cNvGraphicFramePr>
            <a:graphicFrameLocks noChangeAspect="1"/>
          </p:cNvGraphicFramePr>
          <p:nvPr/>
        </p:nvGraphicFramePr>
        <p:xfrm>
          <a:off x="2740025" y="833438"/>
          <a:ext cx="6089650" cy="914400"/>
        </p:xfrm>
        <a:graphic>
          <a:graphicData uri="http://schemas.openxmlformats.org/presentationml/2006/ole">
            <mc:AlternateContent xmlns:mc="http://schemas.openxmlformats.org/markup-compatibility/2006">
              <mc:Choice xmlns:v="urn:schemas-microsoft-com:vml" Requires="v">
                <p:oleObj name="Document" r:id="rId2" imgW="6243468" imgH="948518" progId="Word.Document.8">
                  <p:embed/>
                </p:oleObj>
              </mc:Choice>
              <mc:Fallback>
                <p:oleObj name="Document" r:id="rId2" imgW="6243468" imgH="948518" progId="Word.Document.8">
                  <p:embed/>
                  <p:pic>
                    <p:nvPicPr>
                      <p:cNvPr id="34819" name="Object 3">
                        <a:extLst>
                          <a:ext uri="{FF2B5EF4-FFF2-40B4-BE49-F238E27FC236}">
                            <a16:creationId xmlns:a16="http://schemas.microsoft.com/office/drawing/2014/main" id="{E409C912-046C-F7CB-99B7-A69277E7A0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0025" y="833438"/>
                        <a:ext cx="608965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4820" name="Text Box 4">
            <a:extLst>
              <a:ext uri="{FF2B5EF4-FFF2-40B4-BE49-F238E27FC236}">
                <a16:creationId xmlns:a16="http://schemas.microsoft.com/office/drawing/2014/main" id="{71053979-965A-171F-CA08-A0E27BB66025}"/>
              </a:ext>
            </a:extLst>
          </p:cNvPr>
          <p:cNvSpPr txBox="1">
            <a:spLocks noChangeArrowheads="1"/>
          </p:cNvSpPr>
          <p:nvPr/>
        </p:nvSpPr>
        <p:spPr bwMode="auto">
          <a:xfrm>
            <a:off x="2438400" y="1219201"/>
            <a:ext cx="563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a:latin typeface="Angsana New" panose="02020603050405020304" pitchFamily="18" charset="-34"/>
              </a:rPr>
              <a:t>Test the difference between column variables</a:t>
            </a:r>
            <a:endParaRPr lang="th-TH" altLang="th-TH">
              <a:latin typeface="Angsana New" panose="02020603050405020304" pitchFamily="18" charset="-34"/>
            </a:endParaRPr>
          </a:p>
        </p:txBody>
      </p:sp>
      <p:graphicFrame>
        <p:nvGraphicFramePr>
          <p:cNvPr id="34821" name="Object 5">
            <a:extLst>
              <a:ext uri="{FF2B5EF4-FFF2-40B4-BE49-F238E27FC236}">
                <a16:creationId xmlns:a16="http://schemas.microsoft.com/office/drawing/2014/main" id="{188698FF-519B-F94A-EE74-E77A8381BBCC}"/>
              </a:ext>
            </a:extLst>
          </p:cNvPr>
          <p:cNvGraphicFramePr>
            <a:graphicFrameLocks noChangeAspect="1"/>
          </p:cNvGraphicFramePr>
          <p:nvPr/>
        </p:nvGraphicFramePr>
        <p:xfrm>
          <a:off x="2719388" y="1677989"/>
          <a:ext cx="7586662" cy="923925"/>
        </p:xfrm>
        <a:graphic>
          <a:graphicData uri="http://schemas.openxmlformats.org/presentationml/2006/ole">
            <mc:AlternateContent xmlns:mc="http://schemas.openxmlformats.org/markup-compatibility/2006">
              <mc:Choice xmlns:v="urn:schemas-microsoft-com:vml" Requires="v">
                <p:oleObj name="Document" r:id="rId4" imgW="7759806" imgH="948518" progId="Word.Document.8">
                  <p:embed/>
                </p:oleObj>
              </mc:Choice>
              <mc:Fallback>
                <p:oleObj name="Document" r:id="rId4" imgW="7759806" imgH="948518" progId="Word.Document.8">
                  <p:embed/>
                  <p:pic>
                    <p:nvPicPr>
                      <p:cNvPr id="34821" name="Object 5">
                        <a:extLst>
                          <a:ext uri="{FF2B5EF4-FFF2-40B4-BE49-F238E27FC236}">
                            <a16:creationId xmlns:a16="http://schemas.microsoft.com/office/drawing/2014/main" id="{188698FF-519B-F94A-EE74-E77A8381BBC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19388" y="1677989"/>
                        <a:ext cx="7586662" cy="92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2" name="Object 6">
            <a:extLst>
              <a:ext uri="{FF2B5EF4-FFF2-40B4-BE49-F238E27FC236}">
                <a16:creationId xmlns:a16="http://schemas.microsoft.com/office/drawing/2014/main" id="{55126651-13FF-359A-A2BD-A3E9A6813CE8}"/>
              </a:ext>
            </a:extLst>
          </p:cNvPr>
          <p:cNvGraphicFramePr>
            <a:graphicFrameLocks noChangeAspect="1"/>
          </p:cNvGraphicFramePr>
          <p:nvPr/>
        </p:nvGraphicFramePr>
        <p:xfrm>
          <a:off x="2781300" y="2049464"/>
          <a:ext cx="5373688" cy="466725"/>
        </p:xfrm>
        <a:graphic>
          <a:graphicData uri="http://schemas.openxmlformats.org/presentationml/2006/ole">
            <mc:AlternateContent xmlns:mc="http://schemas.openxmlformats.org/markup-compatibility/2006">
              <mc:Choice xmlns:v="urn:schemas-microsoft-com:vml" Requires="v">
                <p:oleObj name="Document" r:id="rId6" imgW="5486400" imgH="445008" progId="Word.Document.8">
                  <p:embed/>
                </p:oleObj>
              </mc:Choice>
              <mc:Fallback>
                <p:oleObj name="Document" r:id="rId6" imgW="5486400" imgH="445008" progId="Word.Document.8">
                  <p:embed/>
                  <p:pic>
                    <p:nvPicPr>
                      <p:cNvPr id="34822" name="Object 6">
                        <a:extLst>
                          <a:ext uri="{FF2B5EF4-FFF2-40B4-BE49-F238E27FC236}">
                            <a16:creationId xmlns:a16="http://schemas.microsoft.com/office/drawing/2014/main" id="{55126651-13FF-359A-A2BD-A3E9A6813CE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81300" y="2049464"/>
                        <a:ext cx="53736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4823" name="Text Box 7">
            <a:extLst>
              <a:ext uri="{FF2B5EF4-FFF2-40B4-BE49-F238E27FC236}">
                <a16:creationId xmlns:a16="http://schemas.microsoft.com/office/drawing/2014/main" id="{4EC6063B-BB66-8FEE-CEBC-2F0758F00D4F}"/>
              </a:ext>
            </a:extLst>
          </p:cNvPr>
          <p:cNvSpPr txBox="1">
            <a:spLocks noChangeArrowheads="1"/>
          </p:cNvSpPr>
          <p:nvPr/>
        </p:nvSpPr>
        <p:spPr bwMode="auto">
          <a:xfrm>
            <a:off x="2438400" y="2514601"/>
            <a:ext cx="4724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Test the difference between row variables</a:t>
            </a:r>
            <a:endParaRPr lang="th-TH" altLang="th-TH" b="1">
              <a:latin typeface="Cordia New" panose="020B0304020202020204" pitchFamily="34" charset="-34"/>
            </a:endParaRPr>
          </a:p>
        </p:txBody>
      </p:sp>
      <p:graphicFrame>
        <p:nvGraphicFramePr>
          <p:cNvPr id="34824" name="Object 8">
            <a:extLst>
              <a:ext uri="{FF2B5EF4-FFF2-40B4-BE49-F238E27FC236}">
                <a16:creationId xmlns:a16="http://schemas.microsoft.com/office/drawing/2014/main" id="{646B4F28-57CB-49B2-D53F-F9FEFAE0D675}"/>
              </a:ext>
            </a:extLst>
          </p:cNvPr>
          <p:cNvGraphicFramePr>
            <a:graphicFrameLocks noChangeAspect="1"/>
          </p:cNvGraphicFramePr>
          <p:nvPr/>
        </p:nvGraphicFramePr>
        <p:xfrm>
          <a:off x="2670176" y="2974976"/>
          <a:ext cx="7134225" cy="963613"/>
        </p:xfrm>
        <a:graphic>
          <a:graphicData uri="http://schemas.openxmlformats.org/presentationml/2006/ole">
            <mc:AlternateContent xmlns:mc="http://schemas.openxmlformats.org/markup-compatibility/2006">
              <mc:Choice xmlns:v="urn:schemas-microsoft-com:vml" Requires="v">
                <p:oleObj name="Document" r:id="rId8" imgW="7313612" imgH="990338" progId="Word.Document.8">
                  <p:embed/>
                </p:oleObj>
              </mc:Choice>
              <mc:Fallback>
                <p:oleObj name="Document" r:id="rId8" imgW="7313612" imgH="990338" progId="Word.Document.8">
                  <p:embed/>
                  <p:pic>
                    <p:nvPicPr>
                      <p:cNvPr id="34824" name="Object 8">
                        <a:extLst>
                          <a:ext uri="{FF2B5EF4-FFF2-40B4-BE49-F238E27FC236}">
                            <a16:creationId xmlns:a16="http://schemas.microsoft.com/office/drawing/2014/main" id="{646B4F28-57CB-49B2-D53F-F9FEFAE0D67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70176" y="2974976"/>
                        <a:ext cx="7134225" cy="96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5" name="Object 9">
            <a:extLst>
              <a:ext uri="{FF2B5EF4-FFF2-40B4-BE49-F238E27FC236}">
                <a16:creationId xmlns:a16="http://schemas.microsoft.com/office/drawing/2014/main" id="{AC107492-3B7F-FA48-FE8B-5EDA749882D2}"/>
              </a:ext>
            </a:extLst>
          </p:cNvPr>
          <p:cNvGraphicFramePr>
            <a:graphicFrameLocks noChangeAspect="1"/>
          </p:cNvGraphicFramePr>
          <p:nvPr/>
        </p:nvGraphicFramePr>
        <p:xfrm>
          <a:off x="3124200" y="3429001"/>
          <a:ext cx="5373688" cy="430213"/>
        </p:xfrm>
        <a:graphic>
          <a:graphicData uri="http://schemas.openxmlformats.org/presentationml/2006/ole">
            <mc:AlternateContent xmlns:mc="http://schemas.openxmlformats.org/markup-compatibility/2006">
              <mc:Choice xmlns:v="urn:schemas-microsoft-com:vml" Requires="v">
                <p:oleObj name="Document" r:id="rId10" imgW="5486400" imgH="445008" progId="Word.Document.8">
                  <p:embed/>
                </p:oleObj>
              </mc:Choice>
              <mc:Fallback>
                <p:oleObj name="Document" r:id="rId10" imgW="5486400" imgH="445008" progId="Word.Document.8">
                  <p:embed/>
                  <p:pic>
                    <p:nvPicPr>
                      <p:cNvPr id="34825" name="Object 9">
                        <a:extLst>
                          <a:ext uri="{FF2B5EF4-FFF2-40B4-BE49-F238E27FC236}">
                            <a16:creationId xmlns:a16="http://schemas.microsoft.com/office/drawing/2014/main" id="{AC107492-3B7F-FA48-FE8B-5EDA749882D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24200" y="3429001"/>
                        <a:ext cx="5373688" cy="43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4826" name="Text Box 10">
            <a:extLst>
              <a:ext uri="{FF2B5EF4-FFF2-40B4-BE49-F238E27FC236}">
                <a16:creationId xmlns:a16="http://schemas.microsoft.com/office/drawing/2014/main" id="{341E2B41-0521-70AA-41E3-A8A3A1DCC140}"/>
              </a:ext>
            </a:extLst>
          </p:cNvPr>
          <p:cNvSpPr txBox="1">
            <a:spLocks noChangeArrowheads="1"/>
          </p:cNvSpPr>
          <p:nvPr/>
        </p:nvSpPr>
        <p:spPr bwMode="auto">
          <a:xfrm>
            <a:off x="2320925" y="3962401"/>
            <a:ext cx="7086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Test the difference between row variables</a:t>
            </a:r>
            <a:endParaRPr lang="th-TH" altLang="th-TH" b="1">
              <a:latin typeface="Cordia New" panose="020B0304020202020204" pitchFamily="34" charset="-34"/>
            </a:endParaRPr>
          </a:p>
        </p:txBody>
      </p:sp>
      <p:graphicFrame>
        <p:nvGraphicFramePr>
          <p:cNvPr id="34827" name="Object 11">
            <a:extLst>
              <a:ext uri="{FF2B5EF4-FFF2-40B4-BE49-F238E27FC236}">
                <a16:creationId xmlns:a16="http://schemas.microsoft.com/office/drawing/2014/main" id="{42046F13-0DE7-E280-5CDB-9C4EE6F59B29}"/>
              </a:ext>
            </a:extLst>
          </p:cNvPr>
          <p:cNvGraphicFramePr>
            <a:graphicFrameLocks noChangeAspect="1"/>
          </p:cNvGraphicFramePr>
          <p:nvPr/>
        </p:nvGraphicFramePr>
        <p:xfrm>
          <a:off x="2681288" y="4495800"/>
          <a:ext cx="7529512" cy="915988"/>
        </p:xfrm>
        <a:graphic>
          <a:graphicData uri="http://schemas.openxmlformats.org/presentationml/2006/ole">
            <mc:AlternateContent xmlns:mc="http://schemas.openxmlformats.org/markup-compatibility/2006">
              <mc:Choice xmlns:v="urn:schemas-microsoft-com:vml" Requires="v">
                <p:oleObj name="Document" r:id="rId12" imgW="7664196" imgH="934212" progId="Word.Document.8">
                  <p:embed/>
                </p:oleObj>
              </mc:Choice>
              <mc:Fallback>
                <p:oleObj name="Document" r:id="rId12" imgW="7664196" imgH="934212" progId="Word.Document.8">
                  <p:embed/>
                  <p:pic>
                    <p:nvPicPr>
                      <p:cNvPr id="34827" name="Object 11">
                        <a:extLst>
                          <a:ext uri="{FF2B5EF4-FFF2-40B4-BE49-F238E27FC236}">
                            <a16:creationId xmlns:a16="http://schemas.microsoft.com/office/drawing/2014/main" id="{42046F13-0DE7-E280-5CDB-9C4EE6F59B2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81288" y="4495800"/>
                        <a:ext cx="7529512"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8" name="Object 12">
            <a:extLst>
              <a:ext uri="{FF2B5EF4-FFF2-40B4-BE49-F238E27FC236}">
                <a16:creationId xmlns:a16="http://schemas.microsoft.com/office/drawing/2014/main" id="{1AA64162-ECEB-03DA-6249-679940ECFAD5}"/>
              </a:ext>
            </a:extLst>
          </p:cNvPr>
          <p:cNvGraphicFramePr>
            <a:graphicFrameLocks noChangeAspect="1"/>
          </p:cNvGraphicFramePr>
          <p:nvPr/>
        </p:nvGraphicFramePr>
        <p:xfrm>
          <a:off x="2743200" y="4953000"/>
          <a:ext cx="5481638" cy="431800"/>
        </p:xfrm>
        <a:graphic>
          <a:graphicData uri="http://schemas.openxmlformats.org/presentationml/2006/ole">
            <mc:AlternateContent xmlns:mc="http://schemas.openxmlformats.org/markup-compatibility/2006">
              <mc:Choice xmlns:v="urn:schemas-microsoft-com:vml" Requires="v">
                <p:oleObj name="Document" r:id="rId14" imgW="5486400" imgH="445008" progId="Word.Document.8">
                  <p:embed/>
                </p:oleObj>
              </mc:Choice>
              <mc:Fallback>
                <p:oleObj name="Document" r:id="rId14" imgW="5486400" imgH="445008" progId="Word.Document.8">
                  <p:embed/>
                  <p:pic>
                    <p:nvPicPr>
                      <p:cNvPr id="34828" name="Object 12">
                        <a:extLst>
                          <a:ext uri="{FF2B5EF4-FFF2-40B4-BE49-F238E27FC236}">
                            <a16:creationId xmlns:a16="http://schemas.microsoft.com/office/drawing/2014/main" id="{1AA64162-ECEB-03DA-6249-679940ECFAD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743200" y="4953000"/>
                        <a:ext cx="5481638"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34819"/>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4820"/>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34821"/>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3482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4823"/>
                                        </p:tgtEl>
                                        <p:attrNameLst>
                                          <p:attrName>style.visibility</p:attrName>
                                        </p:attrNameLst>
                                      </p:cBhvr>
                                      <p:to>
                                        <p:strVal val="visible"/>
                                      </p:to>
                                    </p:set>
                                  </p:childTnLst>
                                </p:cTn>
                              </p:par>
                            </p:childTnLst>
                          </p:cTn>
                        </p:par>
                        <p:par>
                          <p:cTn id="23" fill="hold" nodeType="afterGroup">
                            <p:stCondLst>
                              <p:cond delay="500"/>
                            </p:stCondLst>
                            <p:childTnLst>
                              <p:par>
                                <p:cTn id="24" presetID="1" presetClass="entr" presetSubtype="0" fill="hold" nodeType="afterEffect">
                                  <p:stCondLst>
                                    <p:cond delay="0"/>
                                  </p:stCondLst>
                                  <p:childTnLst>
                                    <p:set>
                                      <p:cBhvr>
                                        <p:cTn id="25" dur="1" fill="hold">
                                          <p:stCondLst>
                                            <p:cond delay="499"/>
                                          </p:stCondLst>
                                        </p:cTn>
                                        <p:tgtEl>
                                          <p:spTgt spid="34824"/>
                                        </p:tgtEl>
                                        <p:attrNameLst>
                                          <p:attrName>style.visibility</p:attrName>
                                        </p:attrNameLst>
                                      </p:cBhvr>
                                      <p:to>
                                        <p:strVal val="visible"/>
                                      </p:to>
                                    </p:set>
                                  </p:childTnLst>
                                </p:cTn>
                              </p:par>
                            </p:childTnLst>
                          </p:cTn>
                        </p:par>
                        <p:par>
                          <p:cTn id="26" fill="hold" nodeType="afterGroup">
                            <p:stCondLst>
                              <p:cond delay="1000"/>
                            </p:stCondLst>
                            <p:childTnLst>
                              <p:par>
                                <p:cTn id="27" presetID="1" presetClass="entr" presetSubtype="0" fill="hold" nodeType="afterEffect">
                                  <p:stCondLst>
                                    <p:cond delay="0"/>
                                  </p:stCondLst>
                                  <p:childTnLst>
                                    <p:set>
                                      <p:cBhvr>
                                        <p:cTn id="28" dur="1" fill="hold">
                                          <p:stCondLst>
                                            <p:cond delay="499"/>
                                          </p:stCondLst>
                                        </p:cTn>
                                        <p:tgtEl>
                                          <p:spTgt spid="34825"/>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34826"/>
                                        </p:tgtEl>
                                        <p:attrNameLst>
                                          <p:attrName>style.visibility</p:attrName>
                                        </p:attrNameLst>
                                      </p:cBhvr>
                                      <p:to>
                                        <p:strVal val="visible"/>
                                      </p:to>
                                    </p:set>
                                  </p:childTnLst>
                                </p:cTn>
                              </p:par>
                            </p:childTnLst>
                          </p:cTn>
                        </p:par>
                        <p:par>
                          <p:cTn id="33" fill="hold" nodeType="afterGroup">
                            <p:stCondLst>
                              <p:cond delay="500"/>
                            </p:stCondLst>
                            <p:childTnLst>
                              <p:par>
                                <p:cTn id="34" presetID="1" presetClass="entr" presetSubtype="0" fill="hold" nodeType="afterEffect">
                                  <p:stCondLst>
                                    <p:cond delay="0"/>
                                  </p:stCondLst>
                                  <p:childTnLst>
                                    <p:set>
                                      <p:cBhvr>
                                        <p:cTn id="35" dur="1" fill="hold">
                                          <p:stCondLst>
                                            <p:cond delay="499"/>
                                          </p:stCondLst>
                                        </p:cTn>
                                        <p:tgtEl>
                                          <p:spTgt spid="34827"/>
                                        </p:tgtEl>
                                        <p:attrNameLst>
                                          <p:attrName>style.visibility</p:attrName>
                                        </p:attrNameLst>
                                      </p:cBhvr>
                                      <p:to>
                                        <p:strVal val="visible"/>
                                      </p:to>
                                    </p:set>
                                  </p:childTnLst>
                                </p:cTn>
                              </p:par>
                            </p:childTnLst>
                          </p:cTn>
                        </p:par>
                        <p:par>
                          <p:cTn id="36" fill="hold" nodeType="afterGroup">
                            <p:stCondLst>
                              <p:cond delay="1000"/>
                            </p:stCondLst>
                            <p:childTnLst>
                              <p:par>
                                <p:cTn id="37" presetID="1" presetClass="entr" presetSubtype="0" fill="hold" nodeType="afterEffect">
                                  <p:stCondLst>
                                    <p:cond delay="0"/>
                                  </p:stCondLst>
                                  <p:childTnLst>
                                    <p:set>
                                      <p:cBhvr>
                                        <p:cTn id="38" dur="1" fill="hold">
                                          <p:stCondLst>
                                            <p:cond delay="499"/>
                                          </p:stCondLst>
                                        </p:cTn>
                                        <p:tgtEl>
                                          <p:spTgt spid="348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autoUpdateAnimBg="0"/>
      <p:bldP spid="34820" grpId="0" autoUpdateAnimBg="0"/>
      <p:bldP spid="34823" grpId="0" autoUpdateAnimBg="0"/>
      <p:bldP spid="34826"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a:extLst>
              <a:ext uri="{FF2B5EF4-FFF2-40B4-BE49-F238E27FC236}">
                <a16:creationId xmlns:a16="http://schemas.microsoft.com/office/drawing/2014/main" id="{32A39D58-5B4A-6275-C210-E97229E9B238}"/>
              </a:ext>
            </a:extLst>
          </p:cNvPr>
          <p:cNvSpPr txBox="1">
            <a:spLocks noChangeArrowheads="1"/>
          </p:cNvSpPr>
          <p:nvPr/>
        </p:nvSpPr>
        <p:spPr bwMode="auto">
          <a:xfrm>
            <a:off x="2057400" y="304801"/>
            <a:ext cx="7696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5. Calculate the test statistics</a:t>
            </a:r>
            <a:endParaRPr lang="th-TH" altLang="th-TH" b="1">
              <a:latin typeface="Angsana New" panose="02020603050405020304" pitchFamily="18" charset="-34"/>
            </a:endParaRPr>
          </a:p>
        </p:txBody>
      </p:sp>
      <p:sp>
        <p:nvSpPr>
          <p:cNvPr id="35843" name="Text Box 3">
            <a:extLst>
              <a:ext uri="{FF2B5EF4-FFF2-40B4-BE49-F238E27FC236}">
                <a16:creationId xmlns:a16="http://schemas.microsoft.com/office/drawing/2014/main" id="{13DEF51E-C95F-4FBB-74B1-EA44D4BA65D2}"/>
              </a:ext>
            </a:extLst>
          </p:cNvPr>
          <p:cNvSpPr txBox="1">
            <a:spLocks noChangeArrowheads="1"/>
          </p:cNvSpPr>
          <p:nvPr/>
        </p:nvSpPr>
        <p:spPr bwMode="auto">
          <a:xfrm>
            <a:off x="2438400" y="838201"/>
            <a:ext cx="777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5.1 Find the sum of squared deviations (SS) of different sources.</a:t>
            </a:r>
            <a:endParaRPr lang="th-TH" altLang="th-TH">
              <a:latin typeface="Angsana New" panose="02020603050405020304" pitchFamily="18" charset="-34"/>
            </a:endParaRPr>
          </a:p>
        </p:txBody>
      </p:sp>
      <p:graphicFrame>
        <p:nvGraphicFramePr>
          <p:cNvPr id="35845" name="Object 5">
            <a:extLst>
              <a:ext uri="{FF2B5EF4-FFF2-40B4-BE49-F238E27FC236}">
                <a16:creationId xmlns:a16="http://schemas.microsoft.com/office/drawing/2014/main" id="{EF3797BB-B098-049D-88DE-542237EC5FBD}"/>
              </a:ext>
            </a:extLst>
          </p:cNvPr>
          <p:cNvGraphicFramePr>
            <a:graphicFrameLocks noChangeAspect="1"/>
          </p:cNvGraphicFramePr>
          <p:nvPr/>
        </p:nvGraphicFramePr>
        <p:xfrm>
          <a:off x="3581400" y="1295400"/>
          <a:ext cx="3276600" cy="990600"/>
        </p:xfrm>
        <a:graphic>
          <a:graphicData uri="http://schemas.openxmlformats.org/presentationml/2006/ole">
            <mc:AlternateContent xmlns:mc="http://schemas.openxmlformats.org/markup-compatibility/2006">
              <mc:Choice xmlns:v="urn:schemas-microsoft-com:vml" Requires="v">
                <p:oleObj name="Equation" r:id="rId2" imgW="1689100" imgH="457200" progId="Equation.3">
                  <p:embed/>
                </p:oleObj>
              </mc:Choice>
              <mc:Fallback>
                <p:oleObj name="Equation" r:id="rId2" imgW="1689100" imgH="457200" progId="Equation.3">
                  <p:embed/>
                  <p:pic>
                    <p:nvPicPr>
                      <p:cNvPr id="35845" name="Object 5">
                        <a:extLst>
                          <a:ext uri="{FF2B5EF4-FFF2-40B4-BE49-F238E27FC236}">
                            <a16:creationId xmlns:a16="http://schemas.microsoft.com/office/drawing/2014/main" id="{EF3797BB-B098-049D-88DE-542237EC5F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1295400"/>
                        <a:ext cx="3276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6" name="Object 6">
            <a:extLst>
              <a:ext uri="{FF2B5EF4-FFF2-40B4-BE49-F238E27FC236}">
                <a16:creationId xmlns:a16="http://schemas.microsoft.com/office/drawing/2014/main" id="{9F46AA8D-C2EA-B7B2-A6F5-5A1CD534445C}"/>
              </a:ext>
            </a:extLst>
          </p:cNvPr>
          <p:cNvGraphicFramePr>
            <a:graphicFrameLocks noChangeAspect="1"/>
          </p:cNvGraphicFramePr>
          <p:nvPr/>
        </p:nvGraphicFramePr>
        <p:xfrm>
          <a:off x="4038600" y="2286001"/>
          <a:ext cx="2438400" cy="874713"/>
        </p:xfrm>
        <a:graphic>
          <a:graphicData uri="http://schemas.openxmlformats.org/presentationml/2006/ole">
            <mc:AlternateContent xmlns:mc="http://schemas.openxmlformats.org/markup-compatibility/2006">
              <mc:Choice xmlns:v="urn:schemas-microsoft-com:vml" Requires="v">
                <p:oleObj name="Equation" r:id="rId4" imgW="1168400" imgH="419100" progId="Equation.3">
                  <p:embed/>
                </p:oleObj>
              </mc:Choice>
              <mc:Fallback>
                <p:oleObj name="Equation" r:id="rId4" imgW="1168400" imgH="419100" progId="Equation.3">
                  <p:embed/>
                  <p:pic>
                    <p:nvPicPr>
                      <p:cNvPr id="35846" name="Object 6">
                        <a:extLst>
                          <a:ext uri="{FF2B5EF4-FFF2-40B4-BE49-F238E27FC236}">
                            <a16:creationId xmlns:a16="http://schemas.microsoft.com/office/drawing/2014/main" id="{9F46AA8D-C2EA-B7B2-A6F5-5A1CD534445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2286001"/>
                        <a:ext cx="2438400" cy="874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5847" name="Text Box 7">
            <a:extLst>
              <a:ext uri="{FF2B5EF4-FFF2-40B4-BE49-F238E27FC236}">
                <a16:creationId xmlns:a16="http://schemas.microsoft.com/office/drawing/2014/main" id="{54E6CD72-DF1A-2333-BA08-857369311C32}"/>
              </a:ext>
            </a:extLst>
          </p:cNvPr>
          <p:cNvSpPr txBox="1">
            <a:spLocks noChangeArrowheads="1"/>
          </p:cNvSpPr>
          <p:nvPr/>
        </p:nvSpPr>
        <p:spPr bwMode="auto">
          <a:xfrm>
            <a:off x="4038600" y="3124201"/>
            <a:ext cx="28956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 1446.07</a:t>
            </a:r>
            <a:endParaRPr lang="en-US" altLang="th-TH">
              <a:latin typeface="Cordia New" panose="020B0304020202020204" pitchFamily="34" charset="-34"/>
            </a:endParaRPr>
          </a:p>
          <a:p>
            <a:pPr eaLnBrk="1" hangingPunct="1">
              <a:spcBef>
                <a:spcPct val="50000"/>
              </a:spcBef>
            </a:pPr>
            <a:endParaRPr lang="th-TH" altLang="th-TH">
              <a:latin typeface="Angsana New" panose="02020603050405020304" pitchFamily="18" charset="-34"/>
            </a:endParaRPr>
          </a:p>
        </p:txBody>
      </p:sp>
      <p:graphicFrame>
        <p:nvGraphicFramePr>
          <p:cNvPr id="35848" name="Object 8">
            <a:extLst>
              <a:ext uri="{FF2B5EF4-FFF2-40B4-BE49-F238E27FC236}">
                <a16:creationId xmlns:a16="http://schemas.microsoft.com/office/drawing/2014/main" id="{8F828C6D-85B3-7B90-E556-85B3061C375C}"/>
              </a:ext>
            </a:extLst>
          </p:cNvPr>
          <p:cNvGraphicFramePr>
            <a:graphicFrameLocks noChangeAspect="1"/>
          </p:cNvGraphicFramePr>
          <p:nvPr/>
        </p:nvGraphicFramePr>
        <p:xfrm>
          <a:off x="3276600" y="3581400"/>
          <a:ext cx="3429000" cy="1219200"/>
        </p:xfrm>
        <a:graphic>
          <a:graphicData uri="http://schemas.openxmlformats.org/presentationml/2006/ole">
            <mc:AlternateContent xmlns:mc="http://schemas.openxmlformats.org/markup-compatibility/2006">
              <mc:Choice xmlns:v="urn:schemas-microsoft-com:vml" Requires="v">
                <p:oleObj name="Equation" r:id="rId6" imgW="1180588" imgH="622030" progId="Equation.3">
                  <p:embed/>
                </p:oleObj>
              </mc:Choice>
              <mc:Fallback>
                <p:oleObj name="Equation" r:id="rId6" imgW="1180588" imgH="622030" progId="Equation.3">
                  <p:embed/>
                  <p:pic>
                    <p:nvPicPr>
                      <p:cNvPr id="35848" name="Object 8">
                        <a:extLst>
                          <a:ext uri="{FF2B5EF4-FFF2-40B4-BE49-F238E27FC236}">
                            <a16:creationId xmlns:a16="http://schemas.microsoft.com/office/drawing/2014/main" id="{8F828C6D-85B3-7B90-E556-85B3061C375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6600" y="3581400"/>
                        <a:ext cx="34290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9" name="Object 9">
            <a:extLst>
              <a:ext uri="{FF2B5EF4-FFF2-40B4-BE49-F238E27FC236}">
                <a16:creationId xmlns:a16="http://schemas.microsoft.com/office/drawing/2014/main" id="{98CF743C-C3CB-58DF-3AF5-5ABEE944398E}"/>
              </a:ext>
            </a:extLst>
          </p:cNvPr>
          <p:cNvGraphicFramePr>
            <a:graphicFrameLocks noChangeAspect="1"/>
          </p:cNvGraphicFramePr>
          <p:nvPr/>
        </p:nvGraphicFramePr>
        <p:xfrm>
          <a:off x="4114800" y="4800600"/>
          <a:ext cx="4419600" cy="838200"/>
        </p:xfrm>
        <a:graphic>
          <a:graphicData uri="http://schemas.openxmlformats.org/presentationml/2006/ole">
            <mc:AlternateContent xmlns:mc="http://schemas.openxmlformats.org/markup-compatibility/2006">
              <mc:Choice xmlns:v="urn:schemas-microsoft-com:vml" Requires="v">
                <p:oleObj name="Equation" r:id="rId8" imgW="2260600" imgH="419100" progId="Equation.3">
                  <p:embed/>
                </p:oleObj>
              </mc:Choice>
              <mc:Fallback>
                <p:oleObj name="Equation" r:id="rId8" imgW="2260600" imgH="419100" progId="Equation.3">
                  <p:embed/>
                  <p:pic>
                    <p:nvPicPr>
                      <p:cNvPr id="35849" name="Object 9">
                        <a:extLst>
                          <a:ext uri="{FF2B5EF4-FFF2-40B4-BE49-F238E27FC236}">
                            <a16:creationId xmlns:a16="http://schemas.microsoft.com/office/drawing/2014/main" id="{98CF743C-C3CB-58DF-3AF5-5ABEE944398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14800" y="4800600"/>
                        <a:ext cx="441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5850" name="Text Box 10">
            <a:extLst>
              <a:ext uri="{FF2B5EF4-FFF2-40B4-BE49-F238E27FC236}">
                <a16:creationId xmlns:a16="http://schemas.microsoft.com/office/drawing/2014/main" id="{1C46936D-3F72-3F1B-C193-4218E85B6BAF}"/>
              </a:ext>
            </a:extLst>
          </p:cNvPr>
          <p:cNvSpPr txBox="1">
            <a:spLocks noChangeArrowheads="1"/>
          </p:cNvSpPr>
          <p:nvPr/>
        </p:nvSpPr>
        <p:spPr bwMode="auto">
          <a:xfrm>
            <a:off x="4038600" y="5715001"/>
            <a:ext cx="25908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  910.51</a:t>
            </a:r>
            <a:endParaRPr lang="en-US" altLang="th-TH">
              <a:latin typeface="Cordia New" panose="020B0304020202020204" pitchFamily="34" charset="-34"/>
            </a:endParaRPr>
          </a:p>
          <a:p>
            <a:pPr eaLnBrk="1" hangingPunct="1">
              <a:spcBef>
                <a:spcPct val="50000"/>
              </a:spcBef>
            </a:pPr>
            <a:endParaRPr lang="th-TH" altLang="th-TH">
              <a:latin typeface="Angsana New" panose="02020603050405020304"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5842"/>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5843"/>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499"/>
                                          </p:stCondLst>
                                        </p:cTn>
                                        <p:tgtEl>
                                          <p:spTgt spid="35845"/>
                                        </p:tgtEl>
                                        <p:attrNameLst>
                                          <p:attrName>style.visibility</p:attrName>
                                        </p:attrNameLst>
                                      </p:cBhvr>
                                      <p:to>
                                        <p:strVal val="visible"/>
                                      </p:to>
                                    </p:set>
                                  </p:childTnLst>
                                </p:cTn>
                              </p:par>
                            </p:childTnLst>
                          </p:cTn>
                        </p:par>
                        <p:par>
                          <p:cTn id="14" fill="hold" nodeType="afterGroup">
                            <p:stCondLst>
                              <p:cond delay="500"/>
                            </p:stCondLst>
                            <p:childTnLst>
                              <p:par>
                                <p:cTn id="15" presetID="1" presetClass="entr" presetSubtype="0" fill="hold" nodeType="afterEffect">
                                  <p:stCondLst>
                                    <p:cond delay="0"/>
                                  </p:stCondLst>
                                  <p:childTnLst>
                                    <p:set>
                                      <p:cBhvr>
                                        <p:cTn id="16" dur="1" fill="hold">
                                          <p:stCondLst>
                                            <p:cond delay="499"/>
                                          </p:stCondLst>
                                        </p:cTn>
                                        <p:tgtEl>
                                          <p:spTgt spid="3584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3584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499"/>
                                          </p:stCondLst>
                                        </p:cTn>
                                        <p:tgtEl>
                                          <p:spTgt spid="35848"/>
                                        </p:tgtEl>
                                        <p:attrNameLst>
                                          <p:attrName>style.visibility</p:attrName>
                                        </p:attrNameLst>
                                      </p:cBhvr>
                                      <p:to>
                                        <p:strVal val="visible"/>
                                      </p:to>
                                    </p:set>
                                  </p:childTnLst>
                                </p:cTn>
                              </p:par>
                            </p:childTnLst>
                          </p:cTn>
                        </p:par>
                        <p:par>
                          <p:cTn id="25" fill="hold" nodeType="afterGroup">
                            <p:stCondLst>
                              <p:cond delay="500"/>
                            </p:stCondLst>
                            <p:childTnLst>
                              <p:par>
                                <p:cTn id="26" presetID="1" presetClass="entr" presetSubtype="0" fill="hold" nodeType="afterEffect">
                                  <p:stCondLst>
                                    <p:cond delay="0"/>
                                  </p:stCondLst>
                                  <p:childTnLst>
                                    <p:set>
                                      <p:cBhvr>
                                        <p:cTn id="27" dur="1" fill="hold">
                                          <p:stCondLst>
                                            <p:cond delay="499"/>
                                          </p:stCondLst>
                                        </p:cTn>
                                        <p:tgtEl>
                                          <p:spTgt spid="35849"/>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358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autoUpdateAnimBg="0"/>
      <p:bldP spid="35843" grpId="0" autoUpdateAnimBg="0"/>
      <p:bldP spid="35847" grpId="0" autoUpdateAnimBg="0"/>
      <p:bldP spid="35850"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CF74980E-63F1-8699-6E9B-7BDE17A5D1B2}"/>
              </a:ext>
            </a:extLst>
          </p:cNvPr>
          <p:cNvSpPr>
            <a:spLocks noGrp="1"/>
          </p:cNvSpPr>
          <p:nvPr>
            <p:ph type="title"/>
          </p:nvPr>
        </p:nvSpPr>
        <p:spPr/>
        <p:txBody>
          <a:bodyPr/>
          <a:lstStyle/>
          <a:p>
            <a:r>
              <a:rPr lang="en-US" dirty="0"/>
              <a:t>What is ANOVA?</a:t>
            </a:r>
            <a:endParaRPr lang="th-TH" dirty="0"/>
          </a:p>
        </p:txBody>
      </p:sp>
      <p:sp>
        <p:nvSpPr>
          <p:cNvPr id="3" name="ตัวแทนเนื้อหา 2">
            <a:extLst>
              <a:ext uri="{FF2B5EF4-FFF2-40B4-BE49-F238E27FC236}">
                <a16:creationId xmlns:a16="http://schemas.microsoft.com/office/drawing/2014/main" id="{DE1446B6-04FC-3466-888C-D5181BF772A6}"/>
              </a:ext>
            </a:extLst>
          </p:cNvPr>
          <p:cNvSpPr>
            <a:spLocks noGrp="1"/>
          </p:cNvSpPr>
          <p:nvPr>
            <p:ph idx="1"/>
          </p:nvPr>
        </p:nvSpPr>
        <p:spPr/>
        <p:txBody>
          <a:bodyPr/>
          <a:lstStyle/>
          <a:p>
            <a:r>
              <a:rPr lang="en-US" dirty="0"/>
              <a:t>Similar to the t-test, ANOVA helps you find out whether the differences between groups of data are statistically significant. It is a type of analysis of variance within groups using samples drawn from each group.</a:t>
            </a:r>
          </a:p>
          <a:p>
            <a:endParaRPr lang="th-TH" dirty="0"/>
          </a:p>
        </p:txBody>
      </p:sp>
    </p:spTree>
    <p:extLst>
      <p:ext uri="{BB962C8B-B14F-4D97-AF65-F5344CB8AC3E}">
        <p14:creationId xmlns:p14="http://schemas.microsoft.com/office/powerpoint/2010/main" val="41915473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6" name="Object 2">
            <a:extLst>
              <a:ext uri="{FF2B5EF4-FFF2-40B4-BE49-F238E27FC236}">
                <a16:creationId xmlns:a16="http://schemas.microsoft.com/office/drawing/2014/main" id="{F66CE909-966B-3006-6AF0-D917B2DD9719}"/>
              </a:ext>
            </a:extLst>
          </p:cNvPr>
          <p:cNvGraphicFramePr>
            <a:graphicFrameLocks noChangeAspect="1"/>
          </p:cNvGraphicFramePr>
          <p:nvPr/>
        </p:nvGraphicFramePr>
        <p:xfrm>
          <a:off x="3200400" y="152400"/>
          <a:ext cx="3505200" cy="1219200"/>
        </p:xfrm>
        <a:graphic>
          <a:graphicData uri="http://schemas.openxmlformats.org/presentationml/2006/ole">
            <mc:AlternateContent xmlns:mc="http://schemas.openxmlformats.org/markup-compatibility/2006">
              <mc:Choice xmlns:v="urn:schemas-microsoft-com:vml" Requires="v">
                <p:oleObj name="Equation" r:id="rId2" imgW="1180588" imgH="622030" progId="Equation.3">
                  <p:embed/>
                </p:oleObj>
              </mc:Choice>
              <mc:Fallback>
                <p:oleObj name="Equation" r:id="rId2" imgW="1180588" imgH="622030" progId="Equation.3">
                  <p:embed/>
                  <p:pic>
                    <p:nvPicPr>
                      <p:cNvPr id="36866" name="Object 2">
                        <a:extLst>
                          <a:ext uri="{FF2B5EF4-FFF2-40B4-BE49-F238E27FC236}">
                            <a16:creationId xmlns:a16="http://schemas.microsoft.com/office/drawing/2014/main" id="{F66CE909-966B-3006-6AF0-D917B2DD97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152400"/>
                        <a:ext cx="3505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9" name="Object 5">
            <a:extLst>
              <a:ext uri="{FF2B5EF4-FFF2-40B4-BE49-F238E27FC236}">
                <a16:creationId xmlns:a16="http://schemas.microsoft.com/office/drawing/2014/main" id="{CB3BFD9B-643E-2E5B-3DC6-18567914EB94}"/>
              </a:ext>
            </a:extLst>
          </p:cNvPr>
          <p:cNvGraphicFramePr>
            <a:graphicFrameLocks noChangeAspect="1"/>
          </p:cNvGraphicFramePr>
          <p:nvPr/>
        </p:nvGraphicFramePr>
        <p:xfrm>
          <a:off x="4038600" y="1371600"/>
          <a:ext cx="4876800" cy="838200"/>
        </p:xfrm>
        <a:graphic>
          <a:graphicData uri="http://schemas.openxmlformats.org/presentationml/2006/ole">
            <mc:AlternateContent xmlns:mc="http://schemas.openxmlformats.org/markup-compatibility/2006">
              <mc:Choice xmlns:v="urn:schemas-microsoft-com:vml" Requires="v">
                <p:oleObj name="Equation" r:id="rId4" imgW="2247900" imgH="419100" progId="Equation.3">
                  <p:embed/>
                </p:oleObj>
              </mc:Choice>
              <mc:Fallback>
                <p:oleObj name="Equation" r:id="rId4" imgW="2247900" imgH="419100" progId="Equation.3">
                  <p:embed/>
                  <p:pic>
                    <p:nvPicPr>
                      <p:cNvPr id="36869" name="Object 5">
                        <a:extLst>
                          <a:ext uri="{FF2B5EF4-FFF2-40B4-BE49-F238E27FC236}">
                            <a16:creationId xmlns:a16="http://schemas.microsoft.com/office/drawing/2014/main" id="{CB3BFD9B-643E-2E5B-3DC6-18567914EB9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1371600"/>
                        <a:ext cx="487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70" name="Text Box 6">
            <a:extLst>
              <a:ext uri="{FF2B5EF4-FFF2-40B4-BE49-F238E27FC236}">
                <a16:creationId xmlns:a16="http://schemas.microsoft.com/office/drawing/2014/main" id="{9D15A02B-A90D-836A-EFF5-860BA807DE9D}"/>
              </a:ext>
            </a:extLst>
          </p:cNvPr>
          <p:cNvSpPr txBox="1">
            <a:spLocks noChangeArrowheads="1"/>
          </p:cNvSpPr>
          <p:nvPr/>
        </p:nvSpPr>
        <p:spPr bwMode="auto">
          <a:xfrm>
            <a:off x="3927475" y="2146301"/>
            <a:ext cx="27432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a:latin typeface="Cordia New" panose="020B0304020202020204" pitchFamily="34" charset="-34"/>
              </a:rPr>
              <a:t> </a:t>
            </a:r>
            <a:r>
              <a:rPr lang="en-US" altLang="th-TH" b="1">
                <a:latin typeface="Cordia New" panose="020B0304020202020204" pitchFamily="34" charset="-34"/>
              </a:rPr>
              <a:t>= 378.29</a:t>
            </a:r>
          </a:p>
          <a:p>
            <a:pPr eaLnBrk="1" hangingPunct="1">
              <a:spcBef>
                <a:spcPct val="50000"/>
              </a:spcBef>
            </a:pPr>
            <a:endParaRPr lang="th-TH" altLang="th-TH">
              <a:latin typeface="Angsana New" panose="02020603050405020304" pitchFamily="18" charset="-34"/>
            </a:endParaRPr>
          </a:p>
        </p:txBody>
      </p:sp>
      <p:graphicFrame>
        <p:nvGraphicFramePr>
          <p:cNvPr id="36871" name="Object 7">
            <a:extLst>
              <a:ext uri="{FF2B5EF4-FFF2-40B4-BE49-F238E27FC236}">
                <a16:creationId xmlns:a16="http://schemas.microsoft.com/office/drawing/2014/main" id="{C043A88F-2FB7-B8AB-D6FB-5779CB43AA3C}"/>
              </a:ext>
            </a:extLst>
          </p:cNvPr>
          <p:cNvGraphicFramePr>
            <a:graphicFrameLocks noChangeAspect="1"/>
          </p:cNvGraphicFramePr>
          <p:nvPr/>
        </p:nvGraphicFramePr>
        <p:xfrm>
          <a:off x="3429000" y="2667000"/>
          <a:ext cx="4953000" cy="1143000"/>
        </p:xfrm>
        <a:graphic>
          <a:graphicData uri="http://schemas.openxmlformats.org/presentationml/2006/ole">
            <mc:AlternateContent xmlns:mc="http://schemas.openxmlformats.org/markup-compatibility/2006">
              <mc:Choice xmlns:v="urn:schemas-microsoft-com:vml" Requires="v">
                <p:oleObj name="Equation" r:id="rId6" imgW="2590800" imgH="622300" progId="Equation.3">
                  <p:embed/>
                </p:oleObj>
              </mc:Choice>
              <mc:Fallback>
                <p:oleObj name="Equation" r:id="rId6" imgW="2590800" imgH="622300" progId="Equation.3">
                  <p:embed/>
                  <p:pic>
                    <p:nvPicPr>
                      <p:cNvPr id="36871" name="Object 7">
                        <a:extLst>
                          <a:ext uri="{FF2B5EF4-FFF2-40B4-BE49-F238E27FC236}">
                            <a16:creationId xmlns:a16="http://schemas.microsoft.com/office/drawing/2014/main" id="{C043A88F-2FB7-B8AB-D6FB-5779CB43AA3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29000" y="2667000"/>
                        <a:ext cx="4953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2" name="Object 8">
            <a:extLst>
              <a:ext uri="{FF2B5EF4-FFF2-40B4-BE49-F238E27FC236}">
                <a16:creationId xmlns:a16="http://schemas.microsoft.com/office/drawing/2014/main" id="{ADE8B333-28C2-451A-FA17-AF85E94B2B2E}"/>
              </a:ext>
            </a:extLst>
          </p:cNvPr>
          <p:cNvGraphicFramePr>
            <a:graphicFrameLocks noChangeAspect="1"/>
          </p:cNvGraphicFramePr>
          <p:nvPr/>
        </p:nvGraphicFramePr>
        <p:xfrm>
          <a:off x="1600200" y="3886200"/>
          <a:ext cx="8839200" cy="533400"/>
        </p:xfrm>
        <a:graphic>
          <a:graphicData uri="http://schemas.openxmlformats.org/presentationml/2006/ole">
            <mc:AlternateContent xmlns:mc="http://schemas.openxmlformats.org/markup-compatibility/2006">
              <mc:Choice xmlns:v="urn:schemas-microsoft-com:vml" Requires="v">
                <p:oleObj name="Equation" r:id="rId8" imgW="6883400" imgH="419100" progId="Equation.3">
                  <p:embed/>
                </p:oleObj>
              </mc:Choice>
              <mc:Fallback>
                <p:oleObj name="Equation" r:id="rId8" imgW="6883400" imgH="419100" progId="Equation.3">
                  <p:embed/>
                  <p:pic>
                    <p:nvPicPr>
                      <p:cNvPr id="36872" name="Object 8">
                        <a:extLst>
                          <a:ext uri="{FF2B5EF4-FFF2-40B4-BE49-F238E27FC236}">
                            <a16:creationId xmlns:a16="http://schemas.microsoft.com/office/drawing/2014/main" id="{ADE8B333-28C2-451A-FA17-AF85E94B2B2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3886200"/>
                        <a:ext cx="8839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3" name="Object 9">
            <a:extLst>
              <a:ext uri="{FF2B5EF4-FFF2-40B4-BE49-F238E27FC236}">
                <a16:creationId xmlns:a16="http://schemas.microsoft.com/office/drawing/2014/main" id="{C46A9B47-2235-14DC-4E4D-F40CD6F9C0EB}"/>
              </a:ext>
            </a:extLst>
          </p:cNvPr>
          <p:cNvGraphicFramePr>
            <a:graphicFrameLocks noChangeAspect="1"/>
          </p:cNvGraphicFramePr>
          <p:nvPr/>
        </p:nvGraphicFramePr>
        <p:xfrm>
          <a:off x="2514600" y="4648200"/>
          <a:ext cx="11658600" cy="1981200"/>
        </p:xfrm>
        <a:graphic>
          <a:graphicData uri="http://schemas.openxmlformats.org/presentationml/2006/ole">
            <mc:AlternateContent xmlns:mc="http://schemas.openxmlformats.org/markup-compatibility/2006">
              <mc:Choice xmlns:v="urn:schemas-microsoft-com:vml" Requires="v">
                <p:oleObj name="Document" r:id="rId10" imgW="5486400" imgH="986028" progId="Word.Document.8">
                  <p:embed/>
                </p:oleObj>
              </mc:Choice>
              <mc:Fallback>
                <p:oleObj name="Document" r:id="rId10" imgW="5486400" imgH="986028" progId="Word.Document.8">
                  <p:embed/>
                  <p:pic>
                    <p:nvPicPr>
                      <p:cNvPr id="36873" name="Object 9">
                        <a:extLst>
                          <a:ext uri="{FF2B5EF4-FFF2-40B4-BE49-F238E27FC236}">
                            <a16:creationId xmlns:a16="http://schemas.microsoft.com/office/drawing/2014/main" id="{C46A9B47-2235-14DC-4E4D-F40CD6F9C0E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14600" y="4648200"/>
                        <a:ext cx="116586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6866"/>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36869"/>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36870"/>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499"/>
                                          </p:stCondLst>
                                        </p:cTn>
                                        <p:tgtEl>
                                          <p:spTgt spid="36871"/>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499"/>
                                          </p:stCondLst>
                                        </p:cTn>
                                        <p:tgtEl>
                                          <p:spTgt spid="36872"/>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nodeType="clickEffect">
                                  <p:stCondLst>
                                    <p:cond delay="0"/>
                                  </p:stCondLst>
                                  <p:childTnLst>
                                    <p:set>
                                      <p:cBhvr>
                                        <p:cTn id="25" dur="1" fill="hold">
                                          <p:stCondLst>
                                            <p:cond delay="499"/>
                                          </p:stCondLst>
                                        </p:cTn>
                                        <p:tgtEl>
                                          <p:spTgt spid="368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0"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0" name="Object 2">
            <a:extLst>
              <a:ext uri="{FF2B5EF4-FFF2-40B4-BE49-F238E27FC236}">
                <a16:creationId xmlns:a16="http://schemas.microsoft.com/office/drawing/2014/main" id="{24972A8C-CF70-1EBF-87CC-0578D6803B31}"/>
              </a:ext>
            </a:extLst>
          </p:cNvPr>
          <p:cNvGraphicFramePr>
            <a:graphicFrameLocks noChangeAspect="1"/>
          </p:cNvGraphicFramePr>
          <p:nvPr/>
        </p:nvGraphicFramePr>
        <p:xfrm>
          <a:off x="2895601" y="1427164"/>
          <a:ext cx="5319713" cy="2840037"/>
        </p:xfrm>
        <a:graphic>
          <a:graphicData uri="http://schemas.openxmlformats.org/presentationml/2006/ole">
            <mc:AlternateContent xmlns:mc="http://schemas.openxmlformats.org/markup-compatibility/2006">
              <mc:Choice xmlns:v="urn:schemas-microsoft-com:vml" Requires="v">
                <p:oleObj name="Document" r:id="rId2" imgW="5334000" imgH="2851404" progId="Word.Document.8">
                  <p:embed/>
                </p:oleObj>
              </mc:Choice>
              <mc:Fallback>
                <p:oleObj name="Document" r:id="rId2" imgW="5334000" imgH="2851404" progId="Word.Document.8">
                  <p:embed/>
                  <p:pic>
                    <p:nvPicPr>
                      <p:cNvPr id="37890" name="Object 2">
                        <a:extLst>
                          <a:ext uri="{FF2B5EF4-FFF2-40B4-BE49-F238E27FC236}">
                            <a16:creationId xmlns:a16="http://schemas.microsoft.com/office/drawing/2014/main" id="{24972A8C-CF70-1EBF-87CC-0578D6803B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1" y="1427164"/>
                        <a:ext cx="5319713" cy="284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7891" name="Text Box 3">
            <a:extLst>
              <a:ext uri="{FF2B5EF4-FFF2-40B4-BE49-F238E27FC236}">
                <a16:creationId xmlns:a16="http://schemas.microsoft.com/office/drawing/2014/main" id="{57F9F4F8-52C1-66D5-F08C-5625DD6D9AF5}"/>
              </a:ext>
            </a:extLst>
          </p:cNvPr>
          <p:cNvSpPr txBox="1">
            <a:spLocks noChangeArrowheads="1"/>
          </p:cNvSpPr>
          <p:nvPr/>
        </p:nvSpPr>
        <p:spPr bwMode="auto">
          <a:xfrm>
            <a:off x="3352800" y="1219201"/>
            <a:ext cx="46878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5.2 Find the degree of freedom</a:t>
            </a:r>
            <a:endParaRPr lang="th-TH" altLang="th-TH">
              <a:latin typeface="Cordia New" panose="020B0304020202020204" pitchFamily="34" charset="-34"/>
            </a:endParaRPr>
          </a:p>
        </p:txBody>
      </p:sp>
      <p:sp>
        <p:nvSpPr>
          <p:cNvPr id="37892" name="Text Box 4">
            <a:extLst>
              <a:ext uri="{FF2B5EF4-FFF2-40B4-BE49-F238E27FC236}">
                <a16:creationId xmlns:a16="http://schemas.microsoft.com/office/drawing/2014/main" id="{69F404A5-FB6D-6A43-60F5-D17E9B754865}"/>
              </a:ext>
            </a:extLst>
          </p:cNvPr>
          <p:cNvSpPr txBox="1">
            <a:spLocks noChangeArrowheads="1"/>
          </p:cNvSpPr>
          <p:nvPr/>
        </p:nvSpPr>
        <p:spPr bwMode="auto">
          <a:xfrm>
            <a:off x="3962400" y="1766888"/>
            <a:ext cx="4876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N – 1  =  27 – 1 = 26</a:t>
            </a:r>
          </a:p>
        </p:txBody>
      </p:sp>
      <p:sp>
        <p:nvSpPr>
          <p:cNvPr id="37893" name="Text Box 5">
            <a:extLst>
              <a:ext uri="{FF2B5EF4-FFF2-40B4-BE49-F238E27FC236}">
                <a16:creationId xmlns:a16="http://schemas.microsoft.com/office/drawing/2014/main" id="{CBD139E5-8ECD-2D2D-BA9B-F2AF4D6F6BF7}"/>
              </a:ext>
            </a:extLst>
          </p:cNvPr>
          <p:cNvSpPr txBox="1">
            <a:spLocks noChangeArrowheads="1"/>
          </p:cNvSpPr>
          <p:nvPr/>
        </p:nvSpPr>
        <p:spPr bwMode="auto">
          <a:xfrm>
            <a:off x="3962400" y="2262188"/>
            <a:ext cx="6172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c – 1  =  3 – 1 = 2</a:t>
            </a:r>
          </a:p>
        </p:txBody>
      </p:sp>
      <p:sp>
        <p:nvSpPr>
          <p:cNvPr id="37894" name="Text Box 6">
            <a:extLst>
              <a:ext uri="{FF2B5EF4-FFF2-40B4-BE49-F238E27FC236}">
                <a16:creationId xmlns:a16="http://schemas.microsoft.com/office/drawing/2014/main" id="{CC4B9C6D-3390-C8B1-B69A-01425EB242F0}"/>
              </a:ext>
            </a:extLst>
          </p:cNvPr>
          <p:cNvSpPr txBox="1">
            <a:spLocks noChangeArrowheads="1"/>
          </p:cNvSpPr>
          <p:nvPr/>
        </p:nvSpPr>
        <p:spPr bwMode="auto">
          <a:xfrm>
            <a:off x="3962400" y="2757488"/>
            <a:ext cx="6096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r – 1  =  3 – 1 = 2</a:t>
            </a:r>
          </a:p>
        </p:txBody>
      </p:sp>
      <p:sp>
        <p:nvSpPr>
          <p:cNvPr id="37895" name="Text Box 7">
            <a:extLst>
              <a:ext uri="{FF2B5EF4-FFF2-40B4-BE49-F238E27FC236}">
                <a16:creationId xmlns:a16="http://schemas.microsoft.com/office/drawing/2014/main" id="{420FE46F-1F60-31D6-19A8-4589D3A86B02}"/>
              </a:ext>
            </a:extLst>
          </p:cNvPr>
          <p:cNvSpPr txBox="1">
            <a:spLocks noChangeArrowheads="1"/>
          </p:cNvSpPr>
          <p:nvPr/>
        </p:nvSpPr>
        <p:spPr bwMode="auto">
          <a:xfrm>
            <a:off x="3903663" y="3252788"/>
            <a:ext cx="5105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(c – 1)(r – 1)  =  2 x 2 = 4</a:t>
            </a:r>
            <a:endParaRPr lang="en-US" altLang="th-TH">
              <a:latin typeface="Cordia New" panose="020B0304020202020204" pitchFamily="34" charset="-34"/>
            </a:endParaRPr>
          </a:p>
        </p:txBody>
      </p:sp>
      <p:sp>
        <p:nvSpPr>
          <p:cNvPr id="37896" name="Text Box 8">
            <a:extLst>
              <a:ext uri="{FF2B5EF4-FFF2-40B4-BE49-F238E27FC236}">
                <a16:creationId xmlns:a16="http://schemas.microsoft.com/office/drawing/2014/main" id="{FE52383A-953C-9FE3-5C1E-7A2C273733B1}"/>
              </a:ext>
            </a:extLst>
          </p:cNvPr>
          <p:cNvSpPr txBox="1">
            <a:spLocks noChangeArrowheads="1"/>
          </p:cNvSpPr>
          <p:nvPr/>
        </p:nvSpPr>
        <p:spPr bwMode="auto">
          <a:xfrm>
            <a:off x="3903663" y="3730626"/>
            <a:ext cx="5791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N – rc  =  27 – 9 = 18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89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789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789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789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789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789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78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autoUpdateAnimBg="0"/>
      <p:bldP spid="37892" grpId="0" autoUpdateAnimBg="0"/>
      <p:bldP spid="37893" grpId="0" autoUpdateAnimBg="0"/>
      <p:bldP spid="37894" grpId="0" autoUpdateAnimBg="0"/>
      <p:bldP spid="37895" grpId="0" autoUpdateAnimBg="0"/>
      <p:bldP spid="37896"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a:extLst>
              <a:ext uri="{FF2B5EF4-FFF2-40B4-BE49-F238E27FC236}">
                <a16:creationId xmlns:a16="http://schemas.microsoft.com/office/drawing/2014/main" id="{9F0DCAB9-3EE1-F1DE-E0C0-4C48C7508235}"/>
              </a:ext>
            </a:extLst>
          </p:cNvPr>
          <p:cNvSpPr txBox="1">
            <a:spLocks noChangeArrowheads="1"/>
          </p:cNvSpPr>
          <p:nvPr/>
        </p:nvSpPr>
        <p:spPr bwMode="auto">
          <a:xfrm>
            <a:off x="2133600" y="152401"/>
            <a:ext cx="8229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5.3 Find the variance from different sources.</a:t>
            </a:r>
          </a:p>
        </p:txBody>
      </p:sp>
      <p:graphicFrame>
        <p:nvGraphicFramePr>
          <p:cNvPr id="38916" name="Object 4">
            <a:extLst>
              <a:ext uri="{FF2B5EF4-FFF2-40B4-BE49-F238E27FC236}">
                <a16:creationId xmlns:a16="http://schemas.microsoft.com/office/drawing/2014/main" id="{3136D99F-48C1-0467-95F6-5F5A32D0A500}"/>
              </a:ext>
            </a:extLst>
          </p:cNvPr>
          <p:cNvGraphicFramePr>
            <a:graphicFrameLocks noChangeAspect="1"/>
          </p:cNvGraphicFramePr>
          <p:nvPr/>
        </p:nvGraphicFramePr>
        <p:xfrm>
          <a:off x="4267200" y="685800"/>
          <a:ext cx="1752600" cy="838200"/>
        </p:xfrm>
        <a:graphic>
          <a:graphicData uri="http://schemas.openxmlformats.org/presentationml/2006/ole">
            <mc:AlternateContent xmlns:mc="http://schemas.openxmlformats.org/markup-compatibility/2006">
              <mc:Choice xmlns:v="urn:schemas-microsoft-com:vml" Requires="v">
                <p:oleObj name="Equation" r:id="rId2" imgW="761669" imgH="431613" progId="Equation.3">
                  <p:embed/>
                </p:oleObj>
              </mc:Choice>
              <mc:Fallback>
                <p:oleObj name="Equation" r:id="rId2" imgW="761669" imgH="431613" progId="Equation.3">
                  <p:embed/>
                  <p:pic>
                    <p:nvPicPr>
                      <p:cNvPr id="38916" name="Object 4">
                        <a:extLst>
                          <a:ext uri="{FF2B5EF4-FFF2-40B4-BE49-F238E27FC236}">
                            <a16:creationId xmlns:a16="http://schemas.microsoft.com/office/drawing/2014/main" id="{3136D99F-48C1-0467-95F6-5F5A32D0A5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685800"/>
                        <a:ext cx="175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7" name="Object 5">
            <a:extLst>
              <a:ext uri="{FF2B5EF4-FFF2-40B4-BE49-F238E27FC236}">
                <a16:creationId xmlns:a16="http://schemas.microsoft.com/office/drawing/2014/main" id="{E1A740DB-75F2-C2F6-713F-F087A31B704A}"/>
              </a:ext>
            </a:extLst>
          </p:cNvPr>
          <p:cNvGraphicFramePr>
            <a:graphicFrameLocks noChangeAspect="1"/>
          </p:cNvGraphicFramePr>
          <p:nvPr/>
        </p:nvGraphicFramePr>
        <p:xfrm>
          <a:off x="5070475" y="1447800"/>
          <a:ext cx="990600" cy="762000"/>
        </p:xfrm>
        <a:graphic>
          <a:graphicData uri="http://schemas.openxmlformats.org/presentationml/2006/ole">
            <mc:AlternateContent xmlns:mc="http://schemas.openxmlformats.org/markup-compatibility/2006">
              <mc:Choice xmlns:v="urn:schemas-microsoft-com:vml" Requires="v">
                <p:oleObj name="Equation" r:id="rId4" imgW="596641" imgH="393529" progId="Equation.3">
                  <p:embed/>
                </p:oleObj>
              </mc:Choice>
              <mc:Fallback>
                <p:oleObj name="Equation" r:id="rId4" imgW="596641" imgH="393529" progId="Equation.3">
                  <p:embed/>
                  <p:pic>
                    <p:nvPicPr>
                      <p:cNvPr id="38917" name="Object 5">
                        <a:extLst>
                          <a:ext uri="{FF2B5EF4-FFF2-40B4-BE49-F238E27FC236}">
                            <a16:creationId xmlns:a16="http://schemas.microsoft.com/office/drawing/2014/main" id="{E1A740DB-75F2-C2F6-713F-F087A31B704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70475" y="1447800"/>
                        <a:ext cx="990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8918" name="Text Box 6">
            <a:extLst>
              <a:ext uri="{FF2B5EF4-FFF2-40B4-BE49-F238E27FC236}">
                <a16:creationId xmlns:a16="http://schemas.microsoft.com/office/drawing/2014/main" id="{713FCE2D-0D0B-5F14-EC99-3B7C7231EC7B}"/>
              </a:ext>
            </a:extLst>
          </p:cNvPr>
          <p:cNvSpPr txBox="1">
            <a:spLocks noChangeArrowheads="1"/>
          </p:cNvSpPr>
          <p:nvPr/>
        </p:nvSpPr>
        <p:spPr bwMode="auto">
          <a:xfrm>
            <a:off x="4056063" y="2071688"/>
            <a:ext cx="3962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 455.26</a:t>
            </a:r>
          </a:p>
        </p:txBody>
      </p:sp>
      <p:graphicFrame>
        <p:nvGraphicFramePr>
          <p:cNvPr id="38919" name="Object 7">
            <a:extLst>
              <a:ext uri="{FF2B5EF4-FFF2-40B4-BE49-F238E27FC236}">
                <a16:creationId xmlns:a16="http://schemas.microsoft.com/office/drawing/2014/main" id="{F798EC1F-342A-AF26-5C40-60B4D6183DC6}"/>
              </a:ext>
            </a:extLst>
          </p:cNvPr>
          <p:cNvGraphicFramePr>
            <a:graphicFrameLocks noChangeAspect="1"/>
          </p:cNvGraphicFramePr>
          <p:nvPr/>
        </p:nvGraphicFramePr>
        <p:xfrm>
          <a:off x="4291013" y="2514600"/>
          <a:ext cx="1676400" cy="914400"/>
        </p:xfrm>
        <a:graphic>
          <a:graphicData uri="http://schemas.openxmlformats.org/presentationml/2006/ole">
            <mc:AlternateContent xmlns:mc="http://schemas.openxmlformats.org/markup-compatibility/2006">
              <mc:Choice xmlns:v="urn:schemas-microsoft-com:vml" Requires="v">
                <p:oleObj name="Equation" r:id="rId6" imgW="762000" imgH="457200" progId="Equation.3">
                  <p:embed/>
                </p:oleObj>
              </mc:Choice>
              <mc:Fallback>
                <p:oleObj name="Equation" r:id="rId6" imgW="762000" imgH="457200" progId="Equation.3">
                  <p:embed/>
                  <p:pic>
                    <p:nvPicPr>
                      <p:cNvPr id="38919" name="Object 7">
                        <a:extLst>
                          <a:ext uri="{FF2B5EF4-FFF2-40B4-BE49-F238E27FC236}">
                            <a16:creationId xmlns:a16="http://schemas.microsoft.com/office/drawing/2014/main" id="{F798EC1F-342A-AF26-5C40-60B4D6183DC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91013" y="2514600"/>
                        <a:ext cx="1676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0" name="Object 8">
            <a:extLst>
              <a:ext uri="{FF2B5EF4-FFF2-40B4-BE49-F238E27FC236}">
                <a16:creationId xmlns:a16="http://schemas.microsoft.com/office/drawing/2014/main" id="{438EC2DC-FECA-54CC-3371-D20B871BAA9B}"/>
              </a:ext>
            </a:extLst>
          </p:cNvPr>
          <p:cNvGraphicFramePr>
            <a:graphicFrameLocks noChangeAspect="1"/>
          </p:cNvGraphicFramePr>
          <p:nvPr/>
        </p:nvGraphicFramePr>
        <p:xfrm>
          <a:off x="5051425" y="3429001"/>
          <a:ext cx="1143000" cy="735013"/>
        </p:xfrm>
        <a:graphic>
          <a:graphicData uri="http://schemas.openxmlformats.org/presentationml/2006/ole">
            <mc:AlternateContent xmlns:mc="http://schemas.openxmlformats.org/markup-compatibility/2006">
              <mc:Choice xmlns:v="urn:schemas-microsoft-com:vml" Requires="v">
                <p:oleObj name="Equation" r:id="rId8" imgW="609336" imgH="393529" progId="Equation.3">
                  <p:embed/>
                </p:oleObj>
              </mc:Choice>
              <mc:Fallback>
                <p:oleObj name="Equation" r:id="rId8" imgW="609336" imgH="393529" progId="Equation.3">
                  <p:embed/>
                  <p:pic>
                    <p:nvPicPr>
                      <p:cNvPr id="38920" name="Object 8">
                        <a:extLst>
                          <a:ext uri="{FF2B5EF4-FFF2-40B4-BE49-F238E27FC236}">
                            <a16:creationId xmlns:a16="http://schemas.microsoft.com/office/drawing/2014/main" id="{438EC2DC-FECA-54CC-3371-D20B871BAA9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51425" y="3429001"/>
                        <a:ext cx="1143000" cy="735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8921" name="Text Box 9">
            <a:extLst>
              <a:ext uri="{FF2B5EF4-FFF2-40B4-BE49-F238E27FC236}">
                <a16:creationId xmlns:a16="http://schemas.microsoft.com/office/drawing/2014/main" id="{000D3FBF-235A-3B97-2A10-70DF755D1E07}"/>
              </a:ext>
            </a:extLst>
          </p:cNvPr>
          <p:cNvSpPr txBox="1">
            <a:spLocks noChangeArrowheads="1"/>
          </p:cNvSpPr>
          <p:nvPr/>
        </p:nvSpPr>
        <p:spPr bwMode="auto">
          <a:xfrm>
            <a:off x="5011738" y="4038601"/>
            <a:ext cx="2514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 189.15</a:t>
            </a:r>
          </a:p>
        </p:txBody>
      </p:sp>
      <p:graphicFrame>
        <p:nvGraphicFramePr>
          <p:cNvPr id="38922" name="Object 10">
            <a:extLst>
              <a:ext uri="{FF2B5EF4-FFF2-40B4-BE49-F238E27FC236}">
                <a16:creationId xmlns:a16="http://schemas.microsoft.com/office/drawing/2014/main" id="{73982A85-7063-4154-7B16-46A8EA7571CD}"/>
              </a:ext>
            </a:extLst>
          </p:cNvPr>
          <p:cNvGraphicFramePr>
            <a:graphicFrameLocks noChangeAspect="1"/>
          </p:cNvGraphicFramePr>
          <p:nvPr/>
        </p:nvGraphicFramePr>
        <p:xfrm>
          <a:off x="4191000" y="4597400"/>
          <a:ext cx="1905000" cy="889000"/>
        </p:xfrm>
        <a:graphic>
          <a:graphicData uri="http://schemas.openxmlformats.org/presentationml/2006/ole">
            <mc:AlternateContent xmlns:mc="http://schemas.openxmlformats.org/markup-compatibility/2006">
              <mc:Choice xmlns:v="urn:schemas-microsoft-com:vml" Requires="v">
                <p:oleObj name="Equation" r:id="rId10" imgW="863225" imgH="457002" progId="Equation.3">
                  <p:embed/>
                </p:oleObj>
              </mc:Choice>
              <mc:Fallback>
                <p:oleObj name="Equation" r:id="rId10" imgW="863225" imgH="457002" progId="Equation.3">
                  <p:embed/>
                  <p:pic>
                    <p:nvPicPr>
                      <p:cNvPr id="38922" name="Object 10">
                        <a:extLst>
                          <a:ext uri="{FF2B5EF4-FFF2-40B4-BE49-F238E27FC236}">
                            <a16:creationId xmlns:a16="http://schemas.microsoft.com/office/drawing/2014/main" id="{73982A85-7063-4154-7B16-46A8EA7571C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91000" y="4597400"/>
                        <a:ext cx="1905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3" name="Object 11">
            <a:extLst>
              <a:ext uri="{FF2B5EF4-FFF2-40B4-BE49-F238E27FC236}">
                <a16:creationId xmlns:a16="http://schemas.microsoft.com/office/drawing/2014/main" id="{96AD85C1-A423-26E1-52F4-CECD8CA7696A}"/>
              </a:ext>
            </a:extLst>
          </p:cNvPr>
          <p:cNvGraphicFramePr>
            <a:graphicFrameLocks noChangeAspect="1"/>
          </p:cNvGraphicFramePr>
          <p:nvPr/>
        </p:nvGraphicFramePr>
        <p:xfrm>
          <a:off x="5053013" y="5486400"/>
          <a:ext cx="914400" cy="762000"/>
        </p:xfrm>
        <a:graphic>
          <a:graphicData uri="http://schemas.openxmlformats.org/presentationml/2006/ole">
            <mc:AlternateContent xmlns:mc="http://schemas.openxmlformats.org/markup-compatibility/2006">
              <mc:Choice xmlns:v="urn:schemas-microsoft-com:vml" Requires="v">
                <p:oleObj name="Equation" r:id="rId12" imgW="533169" imgH="393529" progId="Equation.3">
                  <p:embed/>
                </p:oleObj>
              </mc:Choice>
              <mc:Fallback>
                <p:oleObj name="Equation" r:id="rId12" imgW="533169" imgH="393529" progId="Equation.3">
                  <p:embed/>
                  <p:pic>
                    <p:nvPicPr>
                      <p:cNvPr id="38923" name="Object 11">
                        <a:extLst>
                          <a:ext uri="{FF2B5EF4-FFF2-40B4-BE49-F238E27FC236}">
                            <a16:creationId xmlns:a16="http://schemas.microsoft.com/office/drawing/2014/main" id="{96AD85C1-A423-26E1-52F4-CECD8CA7696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53013" y="5486400"/>
                        <a:ext cx="914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8924" name="Text Box 12">
            <a:extLst>
              <a:ext uri="{FF2B5EF4-FFF2-40B4-BE49-F238E27FC236}">
                <a16:creationId xmlns:a16="http://schemas.microsoft.com/office/drawing/2014/main" id="{2C35A3E9-777C-EE45-6BC8-0F9EE4A933B4}"/>
              </a:ext>
            </a:extLst>
          </p:cNvPr>
          <p:cNvSpPr txBox="1">
            <a:spLocks noChangeArrowheads="1"/>
          </p:cNvSpPr>
          <p:nvPr/>
        </p:nvSpPr>
        <p:spPr bwMode="auto">
          <a:xfrm>
            <a:off x="4970463" y="6186488"/>
            <a:ext cx="2133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  7.15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914"/>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38916"/>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38917"/>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38918"/>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499"/>
                                          </p:stCondLst>
                                        </p:cTn>
                                        <p:tgtEl>
                                          <p:spTgt spid="38919"/>
                                        </p:tgtEl>
                                        <p:attrNameLst>
                                          <p:attrName>style.visibility</p:attrName>
                                        </p:attrNameLst>
                                      </p:cBhvr>
                                      <p:to>
                                        <p:strVal val="visible"/>
                                      </p:to>
                                    </p:set>
                                  </p:childTnLst>
                                </p:cTn>
                              </p:par>
                            </p:childTnLst>
                          </p:cTn>
                        </p:par>
                        <p:par>
                          <p:cTn id="20" fill="hold" nodeType="afterGroup">
                            <p:stCondLst>
                              <p:cond delay="500"/>
                            </p:stCondLst>
                            <p:childTnLst>
                              <p:par>
                                <p:cTn id="21" presetID="1" presetClass="entr" presetSubtype="0" fill="hold" nodeType="afterEffect">
                                  <p:stCondLst>
                                    <p:cond delay="0"/>
                                  </p:stCondLst>
                                  <p:childTnLst>
                                    <p:set>
                                      <p:cBhvr>
                                        <p:cTn id="22" dur="1" fill="hold">
                                          <p:stCondLst>
                                            <p:cond delay="499"/>
                                          </p:stCondLst>
                                        </p:cTn>
                                        <p:tgtEl>
                                          <p:spTgt spid="38920"/>
                                        </p:tgtEl>
                                        <p:attrNameLst>
                                          <p:attrName>style.visibility</p:attrName>
                                        </p:attrNameLst>
                                      </p:cBhvr>
                                      <p:to>
                                        <p:strVal val="visible"/>
                                      </p:to>
                                    </p:set>
                                  </p:childTnLst>
                                </p:cTn>
                              </p:par>
                            </p:childTnLst>
                          </p:cTn>
                        </p:par>
                        <p:par>
                          <p:cTn id="23" fill="hold" nodeType="afterGroup">
                            <p:stCondLst>
                              <p:cond delay="1000"/>
                            </p:stCondLst>
                            <p:childTnLst>
                              <p:par>
                                <p:cTn id="24" presetID="1" presetClass="entr" presetSubtype="0" fill="hold" grpId="0" nodeType="afterEffect">
                                  <p:stCondLst>
                                    <p:cond delay="0"/>
                                  </p:stCondLst>
                                  <p:childTnLst>
                                    <p:set>
                                      <p:cBhvr>
                                        <p:cTn id="25" dur="1" fill="hold">
                                          <p:stCondLst>
                                            <p:cond delay="499"/>
                                          </p:stCondLst>
                                        </p:cTn>
                                        <p:tgtEl>
                                          <p:spTgt spid="38921"/>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nodeType="clickEffect">
                                  <p:stCondLst>
                                    <p:cond delay="0"/>
                                  </p:stCondLst>
                                  <p:childTnLst>
                                    <p:set>
                                      <p:cBhvr>
                                        <p:cTn id="29" dur="1" fill="hold">
                                          <p:stCondLst>
                                            <p:cond delay="499"/>
                                          </p:stCondLst>
                                        </p:cTn>
                                        <p:tgtEl>
                                          <p:spTgt spid="38922"/>
                                        </p:tgtEl>
                                        <p:attrNameLst>
                                          <p:attrName>style.visibility</p:attrName>
                                        </p:attrNameLst>
                                      </p:cBhvr>
                                      <p:to>
                                        <p:strVal val="visible"/>
                                      </p:to>
                                    </p:set>
                                  </p:childTnLst>
                                </p:cTn>
                              </p:par>
                            </p:childTnLst>
                          </p:cTn>
                        </p:par>
                        <p:par>
                          <p:cTn id="30" fill="hold" nodeType="afterGroup">
                            <p:stCondLst>
                              <p:cond delay="500"/>
                            </p:stCondLst>
                            <p:childTnLst>
                              <p:par>
                                <p:cTn id="31" presetID="1" presetClass="entr" presetSubtype="0" fill="hold" nodeType="afterEffect">
                                  <p:stCondLst>
                                    <p:cond delay="0"/>
                                  </p:stCondLst>
                                  <p:childTnLst>
                                    <p:set>
                                      <p:cBhvr>
                                        <p:cTn id="32" dur="1" fill="hold">
                                          <p:stCondLst>
                                            <p:cond delay="499"/>
                                          </p:stCondLst>
                                        </p:cTn>
                                        <p:tgtEl>
                                          <p:spTgt spid="38923"/>
                                        </p:tgtEl>
                                        <p:attrNameLst>
                                          <p:attrName>style.visibility</p:attrName>
                                        </p:attrNameLst>
                                      </p:cBhvr>
                                      <p:to>
                                        <p:strVal val="visible"/>
                                      </p:to>
                                    </p:set>
                                  </p:childTnLst>
                                </p:cTn>
                              </p:par>
                            </p:childTnLst>
                          </p:cTn>
                        </p:par>
                        <p:par>
                          <p:cTn id="33" fill="hold" nodeType="afterGroup">
                            <p:stCondLst>
                              <p:cond delay="1000"/>
                            </p:stCondLst>
                            <p:childTnLst>
                              <p:par>
                                <p:cTn id="34" presetID="1" presetClass="entr" presetSubtype="0" fill="hold" grpId="0" nodeType="afterEffect">
                                  <p:stCondLst>
                                    <p:cond delay="0"/>
                                  </p:stCondLst>
                                  <p:childTnLst>
                                    <p:set>
                                      <p:cBhvr>
                                        <p:cTn id="35" dur="1" fill="hold">
                                          <p:stCondLst>
                                            <p:cond delay="499"/>
                                          </p:stCondLst>
                                        </p:cTn>
                                        <p:tgtEl>
                                          <p:spTgt spid="389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utoUpdateAnimBg="0"/>
      <p:bldP spid="38918" grpId="0" autoUpdateAnimBg="0"/>
      <p:bldP spid="38921" grpId="0" autoUpdateAnimBg="0"/>
      <p:bldP spid="38924"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a:extLst>
              <a:ext uri="{FF2B5EF4-FFF2-40B4-BE49-F238E27FC236}">
                <a16:creationId xmlns:a16="http://schemas.microsoft.com/office/drawing/2014/main" id="{F827AA99-A302-B7F7-3BC4-DAF4CB168F06}"/>
              </a:ext>
            </a:extLst>
          </p:cNvPr>
          <p:cNvSpPr txBox="1">
            <a:spLocks noChangeArrowheads="1"/>
          </p:cNvSpPr>
          <p:nvPr/>
        </p:nvSpPr>
        <p:spPr bwMode="auto">
          <a:xfrm>
            <a:off x="2514600" y="76201"/>
            <a:ext cx="7467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5.4 Find value F </a:t>
            </a:r>
            <a:endParaRPr lang="th-TH" altLang="th-TH" b="1">
              <a:latin typeface="Cordia New" panose="020B0304020202020204" pitchFamily="34" charset="-34"/>
            </a:endParaRPr>
          </a:p>
        </p:txBody>
      </p:sp>
      <p:graphicFrame>
        <p:nvGraphicFramePr>
          <p:cNvPr id="39939" name="Object 3">
            <a:extLst>
              <a:ext uri="{FF2B5EF4-FFF2-40B4-BE49-F238E27FC236}">
                <a16:creationId xmlns:a16="http://schemas.microsoft.com/office/drawing/2014/main" id="{1846DF47-9CE5-43E2-1D93-B4141A96AA08}"/>
              </a:ext>
            </a:extLst>
          </p:cNvPr>
          <p:cNvGraphicFramePr>
            <a:graphicFrameLocks noChangeAspect="1"/>
          </p:cNvGraphicFramePr>
          <p:nvPr/>
        </p:nvGraphicFramePr>
        <p:xfrm>
          <a:off x="4800600" y="533401"/>
          <a:ext cx="1371600" cy="879475"/>
        </p:xfrm>
        <a:graphic>
          <a:graphicData uri="http://schemas.openxmlformats.org/presentationml/2006/ole">
            <mc:AlternateContent xmlns:mc="http://schemas.openxmlformats.org/markup-compatibility/2006">
              <mc:Choice xmlns:v="urn:schemas-microsoft-com:vml" Requires="v">
                <p:oleObj name="Equation" r:id="rId2" imgW="672808" imgH="431613" progId="Equation.3">
                  <p:embed/>
                </p:oleObj>
              </mc:Choice>
              <mc:Fallback>
                <p:oleObj name="Equation" r:id="rId2" imgW="672808" imgH="431613" progId="Equation.3">
                  <p:embed/>
                  <p:pic>
                    <p:nvPicPr>
                      <p:cNvPr id="39939" name="Object 3">
                        <a:extLst>
                          <a:ext uri="{FF2B5EF4-FFF2-40B4-BE49-F238E27FC236}">
                            <a16:creationId xmlns:a16="http://schemas.microsoft.com/office/drawing/2014/main" id="{1846DF47-9CE5-43E2-1D93-B4141A96AA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533401"/>
                        <a:ext cx="1371600" cy="87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0" name="Object 4">
            <a:extLst>
              <a:ext uri="{FF2B5EF4-FFF2-40B4-BE49-F238E27FC236}">
                <a16:creationId xmlns:a16="http://schemas.microsoft.com/office/drawing/2014/main" id="{77C8B270-A79E-7F9C-7EB6-8A82BBCA3343}"/>
              </a:ext>
            </a:extLst>
          </p:cNvPr>
          <p:cNvGraphicFramePr>
            <a:graphicFrameLocks noChangeAspect="1"/>
          </p:cNvGraphicFramePr>
          <p:nvPr/>
        </p:nvGraphicFramePr>
        <p:xfrm>
          <a:off x="5151438" y="1447801"/>
          <a:ext cx="1219200" cy="784225"/>
        </p:xfrm>
        <a:graphic>
          <a:graphicData uri="http://schemas.openxmlformats.org/presentationml/2006/ole">
            <mc:AlternateContent xmlns:mc="http://schemas.openxmlformats.org/markup-compatibility/2006">
              <mc:Choice xmlns:v="urn:schemas-microsoft-com:vml" Requires="v">
                <p:oleObj name="Equation" r:id="rId4" imgW="609336" imgH="393529" progId="Equation.3">
                  <p:embed/>
                </p:oleObj>
              </mc:Choice>
              <mc:Fallback>
                <p:oleObj name="Equation" r:id="rId4" imgW="609336" imgH="393529" progId="Equation.3">
                  <p:embed/>
                  <p:pic>
                    <p:nvPicPr>
                      <p:cNvPr id="39940" name="Object 4">
                        <a:extLst>
                          <a:ext uri="{FF2B5EF4-FFF2-40B4-BE49-F238E27FC236}">
                            <a16:creationId xmlns:a16="http://schemas.microsoft.com/office/drawing/2014/main" id="{77C8B270-A79E-7F9C-7EB6-8A82BBCA334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51438" y="1447801"/>
                        <a:ext cx="1219200"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9941" name="Text Box 5">
            <a:extLst>
              <a:ext uri="{FF2B5EF4-FFF2-40B4-BE49-F238E27FC236}">
                <a16:creationId xmlns:a16="http://schemas.microsoft.com/office/drawing/2014/main" id="{8AEA283D-8207-7C9C-B932-F69C3AD807B5}"/>
              </a:ext>
            </a:extLst>
          </p:cNvPr>
          <p:cNvSpPr txBox="1">
            <a:spLocks noChangeArrowheads="1"/>
          </p:cNvSpPr>
          <p:nvPr/>
        </p:nvSpPr>
        <p:spPr bwMode="auto">
          <a:xfrm>
            <a:off x="4191000" y="2133601"/>
            <a:ext cx="2819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 63.67</a:t>
            </a:r>
          </a:p>
        </p:txBody>
      </p:sp>
      <p:graphicFrame>
        <p:nvGraphicFramePr>
          <p:cNvPr id="39942" name="Object 6">
            <a:extLst>
              <a:ext uri="{FF2B5EF4-FFF2-40B4-BE49-F238E27FC236}">
                <a16:creationId xmlns:a16="http://schemas.microsoft.com/office/drawing/2014/main" id="{589319C6-889A-8E89-214F-0499A11D062B}"/>
              </a:ext>
            </a:extLst>
          </p:cNvPr>
          <p:cNvGraphicFramePr>
            <a:graphicFrameLocks noChangeAspect="1"/>
          </p:cNvGraphicFramePr>
          <p:nvPr/>
        </p:nvGraphicFramePr>
        <p:xfrm>
          <a:off x="4724400" y="2590800"/>
          <a:ext cx="1752600" cy="901700"/>
        </p:xfrm>
        <a:graphic>
          <a:graphicData uri="http://schemas.openxmlformats.org/presentationml/2006/ole">
            <mc:AlternateContent xmlns:mc="http://schemas.openxmlformats.org/markup-compatibility/2006">
              <mc:Choice xmlns:v="urn:schemas-microsoft-com:vml" Requires="v">
                <p:oleObj name="Equation" r:id="rId6" imgW="748975" imgH="444307" progId="Equation.3">
                  <p:embed/>
                </p:oleObj>
              </mc:Choice>
              <mc:Fallback>
                <p:oleObj name="Equation" r:id="rId6" imgW="748975" imgH="444307" progId="Equation.3">
                  <p:embed/>
                  <p:pic>
                    <p:nvPicPr>
                      <p:cNvPr id="39942" name="Object 6">
                        <a:extLst>
                          <a:ext uri="{FF2B5EF4-FFF2-40B4-BE49-F238E27FC236}">
                            <a16:creationId xmlns:a16="http://schemas.microsoft.com/office/drawing/2014/main" id="{589319C6-889A-8E89-214F-0499A11D062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4400" y="2590800"/>
                        <a:ext cx="1752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3" name="Object 7">
            <a:extLst>
              <a:ext uri="{FF2B5EF4-FFF2-40B4-BE49-F238E27FC236}">
                <a16:creationId xmlns:a16="http://schemas.microsoft.com/office/drawing/2014/main" id="{B0CF5071-53F7-F22D-1207-823F3914D530}"/>
              </a:ext>
            </a:extLst>
          </p:cNvPr>
          <p:cNvGraphicFramePr>
            <a:graphicFrameLocks noChangeAspect="1"/>
          </p:cNvGraphicFramePr>
          <p:nvPr/>
        </p:nvGraphicFramePr>
        <p:xfrm>
          <a:off x="5146675" y="3429000"/>
          <a:ext cx="1066800" cy="762000"/>
        </p:xfrm>
        <a:graphic>
          <a:graphicData uri="http://schemas.openxmlformats.org/presentationml/2006/ole">
            <mc:AlternateContent xmlns:mc="http://schemas.openxmlformats.org/markup-compatibility/2006">
              <mc:Choice xmlns:v="urn:schemas-microsoft-com:vml" Requires="v">
                <p:oleObj name="Equation" r:id="rId8" imgW="596641" imgH="393529" progId="Equation.3">
                  <p:embed/>
                </p:oleObj>
              </mc:Choice>
              <mc:Fallback>
                <p:oleObj name="Equation" r:id="rId8" imgW="596641" imgH="393529" progId="Equation.3">
                  <p:embed/>
                  <p:pic>
                    <p:nvPicPr>
                      <p:cNvPr id="39943" name="Object 7">
                        <a:extLst>
                          <a:ext uri="{FF2B5EF4-FFF2-40B4-BE49-F238E27FC236}">
                            <a16:creationId xmlns:a16="http://schemas.microsoft.com/office/drawing/2014/main" id="{B0CF5071-53F7-F22D-1207-823F3914D53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46675" y="3429000"/>
                        <a:ext cx="1066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9944" name="Text Box 8">
            <a:extLst>
              <a:ext uri="{FF2B5EF4-FFF2-40B4-BE49-F238E27FC236}">
                <a16:creationId xmlns:a16="http://schemas.microsoft.com/office/drawing/2014/main" id="{16AE032A-C84C-B7C6-3468-831F30C6D6C8}"/>
              </a:ext>
            </a:extLst>
          </p:cNvPr>
          <p:cNvSpPr txBox="1">
            <a:spLocks noChangeArrowheads="1"/>
          </p:cNvSpPr>
          <p:nvPr/>
        </p:nvSpPr>
        <p:spPr bwMode="auto">
          <a:xfrm>
            <a:off x="4191000" y="4038601"/>
            <a:ext cx="2438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a:latin typeface="Cordia New" panose="020B0304020202020204" pitchFamily="34" charset="-34"/>
              </a:rPr>
              <a:t>= 26.45</a:t>
            </a:r>
          </a:p>
        </p:txBody>
      </p:sp>
      <p:graphicFrame>
        <p:nvGraphicFramePr>
          <p:cNvPr id="39945" name="Object 9">
            <a:extLst>
              <a:ext uri="{FF2B5EF4-FFF2-40B4-BE49-F238E27FC236}">
                <a16:creationId xmlns:a16="http://schemas.microsoft.com/office/drawing/2014/main" id="{768E961A-01D2-B9FB-AE3A-BAE9D6B46BB4}"/>
              </a:ext>
            </a:extLst>
          </p:cNvPr>
          <p:cNvGraphicFramePr>
            <a:graphicFrameLocks noChangeAspect="1"/>
          </p:cNvGraphicFramePr>
          <p:nvPr/>
        </p:nvGraphicFramePr>
        <p:xfrm>
          <a:off x="4460875" y="4495801"/>
          <a:ext cx="1905000" cy="873125"/>
        </p:xfrm>
        <a:graphic>
          <a:graphicData uri="http://schemas.openxmlformats.org/presentationml/2006/ole">
            <mc:AlternateContent xmlns:mc="http://schemas.openxmlformats.org/markup-compatibility/2006">
              <mc:Choice xmlns:v="urn:schemas-microsoft-com:vml" Requires="v">
                <p:oleObj name="Equation" r:id="rId10" imgW="850531" imgH="444307" progId="Equation.3">
                  <p:embed/>
                </p:oleObj>
              </mc:Choice>
              <mc:Fallback>
                <p:oleObj name="Equation" r:id="rId10" imgW="850531" imgH="444307" progId="Equation.3">
                  <p:embed/>
                  <p:pic>
                    <p:nvPicPr>
                      <p:cNvPr id="39945" name="Object 9">
                        <a:extLst>
                          <a:ext uri="{FF2B5EF4-FFF2-40B4-BE49-F238E27FC236}">
                            <a16:creationId xmlns:a16="http://schemas.microsoft.com/office/drawing/2014/main" id="{768E961A-01D2-B9FB-AE3A-BAE9D6B46BB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60875" y="4495801"/>
                        <a:ext cx="1905000" cy="87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6" name="Object 10">
            <a:extLst>
              <a:ext uri="{FF2B5EF4-FFF2-40B4-BE49-F238E27FC236}">
                <a16:creationId xmlns:a16="http://schemas.microsoft.com/office/drawing/2014/main" id="{9B41A183-F128-0E48-FF29-2FB39654FC00}"/>
              </a:ext>
            </a:extLst>
          </p:cNvPr>
          <p:cNvGraphicFramePr>
            <a:graphicFrameLocks noChangeAspect="1"/>
          </p:cNvGraphicFramePr>
          <p:nvPr/>
        </p:nvGraphicFramePr>
        <p:xfrm>
          <a:off x="5168900" y="5334000"/>
          <a:ext cx="838200" cy="762000"/>
        </p:xfrm>
        <a:graphic>
          <a:graphicData uri="http://schemas.openxmlformats.org/presentationml/2006/ole">
            <mc:AlternateContent xmlns:mc="http://schemas.openxmlformats.org/markup-compatibility/2006">
              <mc:Choice xmlns:v="urn:schemas-microsoft-com:vml" Requires="v">
                <p:oleObj name="Equation" r:id="rId12" imgW="457002" imgH="393529" progId="Equation.3">
                  <p:embed/>
                </p:oleObj>
              </mc:Choice>
              <mc:Fallback>
                <p:oleObj name="Equation" r:id="rId12" imgW="457002" imgH="393529" progId="Equation.3">
                  <p:embed/>
                  <p:pic>
                    <p:nvPicPr>
                      <p:cNvPr id="39946" name="Object 10">
                        <a:extLst>
                          <a:ext uri="{FF2B5EF4-FFF2-40B4-BE49-F238E27FC236}">
                            <a16:creationId xmlns:a16="http://schemas.microsoft.com/office/drawing/2014/main" id="{9B41A183-F128-0E48-FF29-2FB39654FC0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168900" y="5334000"/>
                        <a:ext cx="83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9947" name="Text Box 11">
            <a:extLst>
              <a:ext uri="{FF2B5EF4-FFF2-40B4-BE49-F238E27FC236}">
                <a16:creationId xmlns:a16="http://schemas.microsoft.com/office/drawing/2014/main" id="{B34A9E99-3DFB-E044-2B48-5350E0E42D21}"/>
              </a:ext>
            </a:extLst>
          </p:cNvPr>
          <p:cNvSpPr txBox="1">
            <a:spLocks noChangeArrowheads="1"/>
          </p:cNvSpPr>
          <p:nvPr/>
        </p:nvSpPr>
        <p:spPr bwMode="auto">
          <a:xfrm>
            <a:off x="5099050" y="6096001"/>
            <a:ext cx="2362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   1.00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9938"/>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39939"/>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39940"/>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39941"/>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499"/>
                                          </p:stCondLst>
                                        </p:cTn>
                                        <p:tgtEl>
                                          <p:spTgt spid="39942"/>
                                        </p:tgtEl>
                                        <p:attrNameLst>
                                          <p:attrName>style.visibility</p:attrName>
                                        </p:attrNameLst>
                                      </p:cBhvr>
                                      <p:to>
                                        <p:strVal val="visible"/>
                                      </p:to>
                                    </p:set>
                                  </p:childTnLst>
                                </p:cTn>
                              </p:par>
                            </p:childTnLst>
                          </p:cTn>
                        </p:par>
                        <p:par>
                          <p:cTn id="20" fill="hold" nodeType="afterGroup">
                            <p:stCondLst>
                              <p:cond delay="500"/>
                            </p:stCondLst>
                            <p:childTnLst>
                              <p:par>
                                <p:cTn id="21" presetID="1" presetClass="entr" presetSubtype="0" fill="hold" nodeType="afterEffect">
                                  <p:stCondLst>
                                    <p:cond delay="0"/>
                                  </p:stCondLst>
                                  <p:childTnLst>
                                    <p:set>
                                      <p:cBhvr>
                                        <p:cTn id="22" dur="1" fill="hold">
                                          <p:stCondLst>
                                            <p:cond delay="499"/>
                                          </p:stCondLst>
                                        </p:cTn>
                                        <p:tgtEl>
                                          <p:spTgt spid="39943"/>
                                        </p:tgtEl>
                                        <p:attrNameLst>
                                          <p:attrName>style.visibility</p:attrName>
                                        </p:attrNameLst>
                                      </p:cBhvr>
                                      <p:to>
                                        <p:strVal val="visible"/>
                                      </p:to>
                                    </p:set>
                                  </p:childTnLst>
                                </p:cTn>
                              </p:par>
                            </p:childTnLst>
                          </p:cTn>
                        </p:par>
                        <p:par>
                          <p:cTn id="23" fill="hold" nodeType="afterGroup">
                            <p:stCondLst>
                              <p:cond delay="1000"/>
                            </p:stCondLst>
                            <p:childTnLst>
                              <p:par>
                                <p:cTn id="24" presetID="1" presetClass="entr" presetSubtype="0" fill="hold" grpId="0" nodeType="afterEffect">
                                  <p:stCondLst>
                                    <p:cond delay="0"/>
                                  </p:stCondLst>
                                  <p:childTnLst>
                                    <p:set>
                                      <p:cBhvr>
                                        <p:cTn id="25" dur="1" fill="hold">
                                          <p:stCondLst>
                                            <p:cond delay="499"/>
                                          </p:stCondLst>
                                        </p:cTn>
                                        <p:tgtEl>
                                          <p:spTgt spid="39944"/>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nodeType="clickEffect">
                                  <p:stCondLst>
                                    <p:cond delay="0"/>
                                  </p:stCondLst>
                                  <p:childTnLst>
                                    <p:set>
                                      <p:cBhvr>
                                        <p:cTn id="29" dur="1" fill="hold">
                                          <p:stCondLst>
                                            <p:cond delay="499"/>
                                          </p:stCondLst>
                                        </p:cTn>
                                        <p:tgtEl>
                                          <p:spTgt spid="39945"/>
                                        </p:tgtEl>
                                        <p:attrNameLst>
                                          <p:attrName>style.visibility</p:attrName>
                                        </p:attrNameLst>
                                      </p:cBhvr>
                                      <p:to>
                                        <p:strVal val="visible"/>
                                      </p:to>
                                    </p:set>
                                  </p:childTnLst>
                                </p:cTn>
                              </p:par>
                            </p:childTnLst>
                          </p:cTn>
                        </p:par>
                        <p:par>
                          <p:cTn id="30" fill="hold" nodeType="afterGroup">
                            <p:stCondLst>
                              <p:cond delay="500"/>
                            </p:stCondLst>
                            <p:childTnLst>
                              <p:par>
                                <p:cTn id="31" presetID="1" presetClass="entr" presetSubtype="0" fill="hold" nodeType="afterEffect">
                                  <p:stCondLst>
                                    <p:cond delay="0"/>
                                  </p:stCondLst>
                                  <p:childTnLst>
                                    <p:set>
                                      <p:cBhvr>
                                        <p:cTn id="32" dur="1" fill="hold">
                                          <p:stCondLst>
                                            <p:cond delay="499"/>
                                          </p:stCondLst>
                                        </p:cTn>
                                        <p:tgtEl>
                                          <p:spTgt spid="39946"/>
                                        </p:tgtEl>
                                        <p:attrNameLst>
                                          <p:attrName>style.visibility</p:attrName>
                                        </p:attrNameLst>
                                      </p:cBhvr>
                                      <p:to>
                                        <p:strVal val="visible"/>
                                      </p:to>
                                    </p:set>
                                  </p:childTnLst>
                                </p:cTn>
                              </p:par>
                            </p:childTnLst>
                          </p:cTn>
                        </p:par>
                        <p:par>
                          <p:cTn id="33" fill="hold" nodeType="afterGroup">
                            <p:stCondLst>
                              <p:cond delay="1000"/>
                            </p:stCondLst>
                            <p:childTnLst>
                              <p:par>
                                <p:cTn id="34" presetID="1" presetClass="entr" presetSubtype="0" fill="hold" grpId="0" nodeType="afterEffect">
                                  <p:stCondLst>
                                    <p:cond delay="0"/>
                                  </p:stCondLst>
                                  <p:childTnLst>
                                    <p:set>
                                      <p:cBhvr>
                                        <p:cTn id="35" dur="1" fill="hold">
                                          <p:stCondLst>
                                            <p:cond delay="499"/>
                                          </p:stCondLst>
                                        </p:cTn>
                                        <p:tgtEl>
                                          <p:spTgt spid="399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utoUpdateAnimBg="0"/>
      <p:bldP spid="39941" grpId="0" autoUpdateAnimBg="0"/>
      <p:bldP spid="39944" grpId="0" autoUpdateAnimBg="0"/>
      <p:bldP spid="39947"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a:extLst>
              <a:ext uri="{FF2B5EF4-FFF2-40B4-BE49-F238E27FC236}">
                <a16:creationId xmlns:a16="http://schemas.microsoft.com/office/drawing/2014/main" id="{8BCF7411-5817-B855-5F56-A0B40E212AD3}"/>
              </a:ext>
            </a:extLst>
          </p:cNvPr>
          <p:cNvSpPr txBox="1">
            <a:spLocks noChangeArrowheads="1"/>
          </p:cNvSpPr>
          <p:nvPr/>
        </p:nvSpPr>
        <p:spPr bwMode="auto">
          <a:xfrm>
            <a:off x="2057400" y="1157288"/>
            <a:ext cx="8229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a:latin typeface="Cordia New" panose="020B0304020202020204" pitchFamily="34" charset="-34"/>
              </a:rPr>
              <a:t>5.5 Enter the numerical values ​​into the analysis of variance table.</a:t>
            </a:r>
            <a:endParaRPr lang="th-TH" altLang="th-TH" b="1">
              <a:latin typeface="Cordia New" panose="020B0304020202020204" pitchFamily="34" charset="-34"/>
            </a:endParaRPr>
          </a:p>
        </p:txBody>
      </p:sp>
      <p:graphicFrame>
        <p:nvGraphicFramePr>
          <p:cNvPr id="40963" name="Object 3">
            <a:extLst>
              <a:ext uri="{FF2B5EF4-FFF2-40B4-BE49-F238E27FC236}">
                <a16:creationId xmlns:a16="http://schemas.microsoft.com/office/drawing/2014/main" id="{E2EB31E8-CE86-D309-4FED-579ADDD538AC}"/>
              </a:ext>
            </a:extLst>
          </p:cNvPr>
          <p:cNvGraphicFramePr>
            <a:graphicFrameLocks noChangeAspect="1"/>
          </p:cNvGraphicFramePr>
          <p:nvPr>
            <p:extLst>
              <p:ext uri="{D42A27DB-BD31-4B8C-83A1-F6EECF244321}">
                <p14:modId xmlns:p14="http://schemas.microsoft.com/office/powerpoint/2010/main" val="2469613906"/>
              </p:ext>
            </p:extLst>
          </p:nvPr>
        </p:nvGraphicFramePr>
        <p:xfrm>
          <a:off x="1984375" y="2130425"/>
          <a:ext cx="8335963" cy="3268663"/>
        </p:xfrm>
        <a:graphic>
          <a:graphicData uri="http://schemas.openxmlformats.org/presentationml/2006/ole">
            <mc:AlternateContent xmlns:mc="http://schemas.openxmlformats.org/markup-compatibility/2006">
              <mc:Choice xmlns:v="urn:schemas-microsoft-com:vml" Requires="v">
                <p:oleObj name="Document" r:id="rId2" imgW="5627434" imgH="2215372" progId="Word.Document.8">
                  <p:embed/>
                </p:oleObj>
              </mc:Choice>
              <mc:Fallback>
                <p:oleObj name="Document" r:id="rId2" imgW="5627434" imgH="2215372" progId="Word.Document.8">
                  <p:embed/>
                  <p:pic>
                    <p:nvPicPr>
                      <p:cNvPr id="40963" name="Object 3">
                        <a:extLst>
                          <a:ext uri="{FF2B5EF4-FFF2-40B4-BE49-F238E27FC236}">
                            <a16:creationId xmlns:a16="http://schemas.microsoft.com/office/drawing/2014/main" id="{E2EB31E8-CE86-D309-4FED-579ADDD538AC}"/>
                          </a:ext>
                        </a:extLst>
                      </p:cNvPr>
                      <p:cNvPicPr>
                        <a:picLocks noChangeAspect="1" noChangeArrowheads="1"/>
                      </p:cNvPicPr>
                      <p:nvPr/>
                    </p:nvPicPr>
                    <p:blipFill>
                      <a:blip r:embed="rId3"/>
                      <a:srcRect/>
                      <a:stretch>
                        <a:fillRect/>
                      </a:stretch>
                    </p:blipFill>
                    <p:spPr bwMode="auto">
                      <a:xfrm>
                        <a:off x="1984375" y="2130425"/>
                        <a:ext cx="8335963" cy="3268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62"/>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409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a:extLst>
              <a:ext uri="{FF2B5EF4-FFF2-40B4-BE49-F238E27FC236}">
                <a16:creationId xmlns:a16="http://schemas.microsoft.com/office/drawing/2014/main" id="{ABF80313-8E0F-7EAA-C69E-777E1C9ADF99}"/>
              </a:ext>
            </a:extLst>
          </p:cNvPr>
          <p:cNvSpPr txBox="1">
            <a:spLocks noChangeArrowheads="1"/>
          </p:cNvSpPr>
          <p:nvPr/>
        </p:nvSpPr>
        <p:spPr bwMode="auto">
          <a:xfrm>
            <a:off x="2057400" y="533400"/>
            <a:ext cx="83820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a:latin typeface="Cordia New" panose="020B0304020202020204" pitchFamily="34" charset="-34"/>
              </a:rPr>
              <a:t>6. Conclusion or decision</a:t>
            </a:r>
          </a:p>
          <a:p>
            <a:pPr eaLnBrk="1" hangingPunct="1"/>
            <a:r>
              <a:rPr lang="en-US" altLang="th-TH" b="1">
                <a:latin typeface="Cordia New" panose="020B0304020202020204" pitchFamily="34" charset="-34"/>
              </a:rPr>
              <a:t>	6.1 Test the difference between column variablesThe calculated F value (F=63.67) is greater than the F value from the table (F=6.01), so the F value falls into the critical area. Therefore, the null hypothesis is rejected.</a:t>
            </a:r>
            <a:endParaRPr lang="th-TH" altLang="th-TH">
              <a:latin typeface="Angsana New" panose="02020603050405020304" pitchFamily="18" charset="-34"/>
            </a:endParaRPr>
          </a:p>
        </p:txBody>
      </p:sp>
      <p:sp>
        <p:nvSpPr>
          <p:cNvPr id="41987" name="Text Box 3">
            <a:extLst>
              <a:ext uri="{FF2B5EF4-FFF2-40B4-BE49-F238E27FC236}">
                <a16:creationId xmlns:a16="http://schemas.microsoft.com/office/drawing/2014/main" id="{52E75F0D-3E7B-2265-05C2-2EF9CA679E4F}"/>
              </a:ext>
            </a:extLst>
          </p:cNvPr>
          <p:cNvSpPr txBox="1">
            <a:spLocks noChangeArrowheads="1"/>
          </p:cNvSpPr>
          <p:nvPr/>
        </p:nvSpPr>
        <p:spPr bwMode="auto">
          <a:xfrm>
            <a:off x="2063750" y="2438400"/>
            <a:ext cx="83058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a:latin typeface="Cordia New" panose="020B0304020202020204" pitchFamily="34" charset="-34"/>
              </a:rPr>
              <a:t> 	</a:t>
            </a:r>
            <a:r>
              <a:rPr lang="en-US" altLang="th-TH" b="1">
                <a:latin typeface="Cordia New" panose="020B0304020202020204" pitchFamily="34" charset="-34"/>
              </a:rPr>
              <a:t>6.2 Test the difference between row variablesThe calculated F value (F=26.45) is greater than the F value from the table (F=6.01), so the F value falls into the critical region, so the null hypothesis is rejected.</a:t>
            </a:r>
            <a:endParaRPr lang="th-TH" altLang="th-TH">
              <a:latin typeface="Angsana New" panose="02020603050405020304" pitchFamily="18" charset="-34"/>
            </a:endParaRPr>
          </a:p>
        </p:txBody>
      </p:sp>
      <p:sp>
        <p:nvSpPr>
          <p:cNvPr id="41988" name="Text Box 4">
            <a:extLst>
              <a:ext uri="{FF2B5EF4-FFF2-40B4-BE49-F238E27FC236}">
                <a16:creationId xmlns:a16="http://schemas.microsoft.com/office/drawing/2014/main" id="{BADF01F7-EBCA-2DC5-DEEC-B1378A7B6044}"/>
              </a:ext>
            </a:extLst>
          </p:cNvPr>
          <p:cNvSpPr txBox="1">
            <a:spLocks noChangeArrowheads="1"/>
          </p:cNvSpPr>
          <p:nvPr/>
        </p:nvSpPr>
        <p:spPr bwMode="auto">
          <a:xfrm>
            <a:off x="2028825" y="3962400"/>
            <a:ext cx="82296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a:latin typeface="Cordia New" panose="020B0304020202020204" pitchFamily="34" charset="-34"/>
              </a:rPr>
              <a:t>	</a:t>
            </a:r>
            <a:r>
              <a:rPr lang="en-US" altLang="th-TH" b="1">
                <a:latin typeface="Cordia New" panose="020B0304020202020204" pitchFamily="34" charset="-34"/>
              </a:rPr>
              <a:t>6.3 Test the difference between column and row variablesThe calculated F value (F=1.000) is less than the F value from the table (F=4.58), so the F value does not fall into the critical region, so the null hypothesis is accepted.</a:t>
            </a:r>
            <a:endParaRPr lang="th-TH" altLang="th-TH">
              <a:latin typeface="Angsana New" panose="02020603050405020304"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98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198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19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utoUpdateAnimBg="0"/>
      <p:bldP spid="41987" grpId="0" autoUpdateAnimBg="0"/>
      <p:bldP spid="41988"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30C29644-9025-7C80-9EDC-7DC5FC86F96D}"/>
              </a:ext>
            </a:extLst>
          </p:cNvPr>
          <p:cNvSpPr>
            <a:spLocks noGrp="1"/>
          </p:cNvSpPr>
          <p:nvPr>
            <p:ph idx="1"/>
          </p:nvPr>
        </p:nvSpPr>
        <p:spPr/>
        <p:txBody>
          <a:bodyPr>
            <a:normAutofit/>
          </a:bodyPr>
          <a:lstStyle/>
          <a:p>
            <a:pPr marL="0" indent="0" algn="ctr">
              <a:buNone/>
            </a:pPr>
            <a:r>
              <a:rPr lang="en-US" sz="8000" dirty="0"/>
              <a:t>Q&amp;A</a:t>
            </a:r>
            <a:endParaRPr lang="th-TH" sz="8000" dirty="0"/>
          </a:p>
        </p:txBody>
      </p:sp>
    </p:spTree>
    <p:extLst>
      <p:ext uri="{BB962C8B-B14F-4D97-AF65-F5344CB8AC3E}">
        <p14:creationId xmlns:p14="http://schemas.microsoft.com/office/powerpoint/2010/main" val="2403956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1F8ED4A-8937-A1BA-7A55-B737B7E6FF9C}"/>
              </a:ext>
            </a:extLst>
          </p:cNvPr>
          <p:cNvSpPr>
            <a:spLocks noGrp="1"/>
          </p:cNvSpPr>
          <p:nvPr>
            <p:ph type="title"/>
          </p:nvPr>
        </p:nvSpPr>
        <p:spPr/>
        <p:txBody>
          <a:bodyPr/>
          <a:lstStyle/>
          <a:p>
            <a:r>
              <a:rPr lang="en-US" dirty="0"/>
              <a:t>When should you use ANOVA?</a:t>
            </a:r>
            <a:endParaRPr lang="th-TH" dirty="0"/>
          </a:p>
        </p:txBody>
      </p:sp>
      <p:sp>
        <p:nvSpPr>
          <p:cNvPr id="3" name="ตัวแทนเนื้อหา 2">
            <a:extLst>
              <a:ext uri="{FF2B5EF4-FFF2-40B4-BE49-F238E27FC236}">
                <a16:creationId xmlns:a16="http://schemas.microsoft.com/office/drawing/2014/main" id="{984D796A-1080-4716-E2D4-9167E9CA2B5E}"/>
              </a:ext>
            </a:extLst>
          </p:cNvPr>
          <p:cNvSpPr>
            <a:spLocks noGrp="1"/>
          </p:cNvSpPr>
          <p:nvPr>
            <p:ph idx="1"/>
          </p:nvPr>
        </p:nvSpPr>
        <p:spPr/>
        <p:txBody>
          <a:bodyPr/>
          <a:lstStyle/>
          <a:p>
            <a:r>
              <a:rPr lang="en-US" dirty="0"/>
              <a:t>You might use Analysis of Variance (ANOVA) as a marketer would, when you want to test a specific hypothesis, you use ANOVA to help you understand how your different groups respond. It uses the null hypothesis to test that the means of the different groups are equal. If there is a statistically significant result, then the two populations are not equal (or different).</a:t>
            </a:r>
            <a:endParaRPr lang="th-TH" dirty="0"/>
          </a:p>
        </p:txBody>
      </p:sp>
    </p:spTree>
    <p:extLst>
      <p:ext uri="{BB962C8B-B14F-4D97-AF65-F5344CB8AC3E}">
        <p14:creationId xmlns:p14="http://schemas.microsoft.com/office/powerpoint/2010/main" val="260921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1DE84D9-7731-8B4F-3B26-F869F428806E}"/>
              </a:ext>
            </a:extLst>
          </p:cNvPr>
          <p:cNvSpPr>
            <a:spLocks noGrp="1"/>
          </p:cNvSpPr>
          <p:nvPr>
            <p:ph type="title"/>
          </p:nvPr>
        </p:nvSpPr>
        <p:spPr/>
        <p:txBody>
          <a:bodyPr/>
          <a:lstStyle/>
          <a:p>
            <a:r>
              <a:rPr lang="en-US" dirty="0"/>
              <a:t>Example of using ANOVA</a:t>
            </a:r>
            <a:endParaRPr lang="th-TH" dirty="0"/>
          </a:p>
        </p:txBody>
      </p:sp>
      <p:sp>
        <p:nvSpPr>
          <p:cNvPr id="3" name="ตัวแทนเนื้อหา 2">
            <a:extLst>
              <a:ext uri="{FF2B5EF4-FFF2-40B4-BE49-F238E27FC236}">
                <a16:creationId xmlns:a16="http://schemas.microsoft.com/office/drawing/2014/main" id="{D5461E0E-FBC7-6195-C8C3-7501D3AD60FA}"/>
              </a:ext>
            </a:extLst>
          </p:cNvPr>
          <p:cNvSpPr>
            <a:spLocks noGrp="1"/>
          </p:cNvSpPr>
          <p:nvPr>
            <p:ph idx="1"/>
          </p:nvPr>
        </p:nvSpPr>
        <p:spPr/>
        <p:txBody>
          <a:bodyPr/>
          <a:lstStyle/>
          <a:p>
            <a:r>
              <a:rPr lang="en-US" dirty="0"/>
              <a:t>Does age, gender or income affect how much your customers spend in your store each month?</a:t>
            </a:r>
          </a:p>
          <a:p>
            <a:r>
              <a:rPr lang="en-US" dirty="0"/>
              <a:t>Does marital status (single, married, divorced, widowed) affect mood?</a:t>
            </a:r>
            <a:endParaRPr lang="th-TH" dirty="0"/>
          </a:p>
        </p:txBody>
      </p:sp>
    </p:spTree>
    <p:extLst>
      <p:ext uri="{BB962C8B-B14F-4D97-AF65-F5344CB8AC3E}">
        <p14:creationId xmlns:p14="http://schemas.microsoft.com/office/powerpoint/2010/main" val="498085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F387339-4457-0B8B-47F5-AF017249B331}"/>
              </a:ext>
            </a:extLst>
          </p:cNvPr>
          <p:cNvSpPr>
            <a:spLocks noGrp="1"/>
          </p:cNvSpPr>
          <p:nvPr>
            <p:ph type="title"/>
          </p:nvPr>
        </p:nvSpPr>
        <p:spPr/>
        <p:txBody>
          <a:bodyPr/>
          <a:lstStyle/>
          <a:p>
            <a:r>
              <a:rPr lang="en-US" dirty="0"/>
              <a:t>What are the limitations of ANOVA</a:t>
            </a:r>
            <a:endParaRPr lang="th-TH" dirty="0"/>
          </a:p>
        </p:txBody>
      </p:sp>
      <p:sp>
        <p:nvSpPr>
          <p:cNvPr id="3" name="ตัวแทนเนื้อหา 2">
            <a:extLst>
              <a:ext uri="{FF2B5EF4-FFF2-40B4-BE49-F238E27FC236}">
                <a16:creationId xmlns:a16="http://schemas.microsoft.com/office/drawing/2014/main" id="{8BC3BA08-2315-70F5-DE88-27864D9B81D8}"/>
              </a:ext>
            </a:extLst>
          </p:cNvPr>
          <p:cNvSpPr>
            <a:spLocks noGrp="1"/>
          </p:cNvSpPr>
          <p:nvPr>
            <p:ph idx="1"/>
          </p:nvPr>
        </p:nvSpPr>
        <p:spPr/>
        <p:txBody>
          <a:bodyPr/>
          <a:lstStyle/>
          <a:p>
            <a:r>
              <a:rPr lang="en-US" dirty="0"/>
              <a:t>Although ANOVA allows you to analyze the difference in means between two independent variables, it does not tell you which statistical groups are different from each other. If your test has a significant F statistic (the value you get when you run the ANOVA test), you may need to run a comparison test (such as the least significant difference test) to tell you exactly which groups are different in means.</a:t>
            </a:r>
            <a:endParaRPr lang="th-TH" dirty="0"/>
          </a:p>
        </p:txBody>
      </p:sp>
    </p:spTree>
    <p:extLst>
      <p:ext uri="{BB962C8B-B14F-4D97-AF65-F5344CB8AC3E}">
        <p14:creationId xmlns:p14="http://schemas.microsoft.com/office/powerpoint/2010/main" val="3109736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a:extLst>
              <a:ext uri="{FF2B5EF4-FFF2-40B4-BE49-F238E27FC236}">
                <a16:creationId xmlns:a16="http://schemas.microsoft.com/office/drawing/2014/main" id="{F7D055F2-8913-1719-50E3-3E5A9A91AD26}"/>
              </a:ext>
            </a:extLst>
          </p:cNvPr>
          <p:cNvSpPr txBox="1">
            <a:spLocks noChangeArrowheads="1"/>
          </p:cNvSpPr>
          <p:nvPr/>
        </p:nvSpPr>
        <p:spPr bwMode="auto">
          <a:xfrm>
            <a:off x="1828800" y="228601"/>
            <a:ext cx="8534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algn="ctr" eaLnBrk="1" hangingPunct="1">
              <a:spcBef>
                <a:spcPct val="50000"/>
              </a:spcBef>
            </a:pPr>
            <a:r>
              <a:rPr lang="en-US" altLang="th-TH" sz="5400" dirty="0">
                <a:solidFill>
                  <a:srgbClr val="FF0000"/>
                </a:solidFill>
                <a:latin typeface="Cordia New" panose="020B0304020202020204" pitchFamily="34" charset="-34"/>
              </a:rPr>
              <a:t>Analysis of variance</a:t>
            </a:r>
            <a:endParaRPr lang="th-TH" altLang="th-TH" sz="5400" dirty="0">
              <a:solidFill>
                <a:srgbClr val="FF0000"/>
              </a:solidFill>
              <a:latin typeface="Cordia New" panose="020B0304020202020204" pitchFamily="34" charset="-34"/>
            </a:endParaRPr>
          </a:p>
        </p:txBody>
      </p:sp>
      <p:sp>
        <p:nvSpPr>
          <p:cNvPr id="2051" name="Text Box 3">
            <a:extLst>
              <a:ext uri="{FF2B5EF4-FFF2-40B4-BE49-F238E27FC236}">
                <a16:creationId xmlns:a16="http://schemas.microsoft.com/office/drawing/2014/main" id="{7E98C478-5F71-874D-ACFC-1BAE1A209D05}"/>
              </a:ext>
            </a:extLst>
          </p:cNvPr>
          <p:cNvSpPr txBox="1">
            <a:spLocks noChangeArrowheads="1"/>
          </p:cNvSpPr>
          <p:nvPr/>
        </p:nvSpPr>
        <p:spPr bwMode="auto">
          <a:xfrm>
            <a:off x="1828800" y="990601"/>
            <a:ext cx="8458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sz="4000" b="1" dirty="0">
                <a:latin typeface="Angsana New" panose="02020603050405020304" pitchFamily="18" charset="-34"/>
              </a:rPr>
              <a:t>Principles of Analysis of Variance</a:t>
            </a:r>
            <a:endParaRPr lang="th-TH" altLang="th-TH" sz="4000" b="1" dirty="0">
              <a:latin typeface="Angsana New" panose="02020603050405020304" pitchFamily="18" charset="-34"/>
            </a:endParaRPr>
          </a:p>
        </p:txBody>
      </p:sp>
      <p:sp>
        <p:nvSpPr>
          <p:cNvPr id="2052" name="Text Box 4">
            <a:extLst>
              <a:ext uri="{FF2B5EF4-FFF2-40B4-BE49-F238E27FC236}">
                <a16:creationId xmlns:a16="http://schemas.microsoft.com/office/drawing/2014/main" id="{CA885061-0AC5-1070-9461-5F64F41A3DAA}"/>
              </a:ext>
            </a:extLst>
          </p:cNvPr>
          <p:cNvSpPr txBox="1">
            <a:spLocks noChangeArrowheads="1"/>
          </p:cNvSpPr>
          <p:nvPr/>
        </p:nvSpPr>
        <p:spPr bwMode="auto">
          <a:xfrm>
            <a:off x="2057400" y="1524000"/>
            <a:ext cx="83058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dirty="0">
                <a:latin typeface="Cordia New" panose="020B0304020202020204" pitchFamily="34" charset="-34"/>
              </a:rPr>
              <a:t>	Considering the variance of the group as a whole or the total variance, which is influenced by two factors:</a:t>
            </a:r>
            <a:endParaRPr lang="th-TH" altLang="th-TH" dirty="0">
              <a:latin typeface="Angsana New" panose="02020603050405020304" pitchFamily="18" charset="-34"/>
            </a:endParaRPr>
          </a:p>
        </p:txBody>
      </p:sp>
      <p:sp>
        <p:nvSpPr>
          <p:cNvPr id="2054" name="Text Box 6">
            <a:extLst>
              <a:ext uri="{FF2B5EF4-FFF2-40B4-BE49-F238E27FC236}">
                <a16:creationId xmlns:a16="http://schemas.microsoft.com/office/drawing/2014/main" id="{4BC2E340-0FEC-FEB0-314E-AE3546C9B5D8}"/>
              </a:ext>
            </a:extLst>
          </p:cNvPr>
          <p:cNvSpPr txBox="1">
            <a:spLocks noChangeArrowheads="1"/>
          </p:cNvSpPr>
          <p:nvPr/>
        </p:nvSpPr>
        <p:spPr bwMode="auto">
          <a:xfrm>
            <a:off x="2133600" y="2590801"/>
            <a:ext cx="73914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dirty="0">
                <a:latin typeface="Cordia New" panose="020B0304020202020204" pitchFamily="34" charset="-34"/>
              </a:rPr>
              <a:t>1. Subgroup mean between group variance</a:t>
            </a:r>
            <a:r>
              <a:rPr lang="en-US" altLang="th-TH" dirty="0">
                <a:latin typeface="Cordia New" panose="020B0304020202020204" pitchFamily="34" charset="-34"/>
              </a:rPr>
              <a:t> </a:t>
            </a:r>
          </a:p>
          <a:p>
            <a:pPr eaLnBrk="1" hangingPunct="1">
              <a:spcBef>
                <a:spcPct val="50000"/>
              </a:spcBef>
            </a:pPr>
            <a:endParaRPr lang="th-TH" altLang="th-TH" dirty="0">
              <a:latin typeface="Angsana New" panose="02020603050405020304" pitchFamily="18" charset="-34"/>
            </a:endParaRPr>
          </a:p>
        </p:txBody>
      </p:sp>
      <p:sp>
        <p:nvSpPr>
          <p:cNvPr id="2055" name="Text Box 7">
            <a:extLst>
              <a:ext uri="{FF2B5EF4-FFF2-40B4-BE49-F238E27FC236}">
                <a16:creationId xmlns:a16="http://schemas.microsoft.com/office/drawing/2014/main" id="{EBD06FE1-5EE6-C51F-C9D4-1CE576F471F2}"/>
              </a:ext>
            </a:extLst>
          </p:cNvPr>
          <p:cNvSpPr txBox="1">
            <a:spLocks noChangeArrowheads="1"/>
          </p:cNvSpPr>
          <p:nvPr/>
        </p:nvSpPr>
        <p:spPr bwMode="auto">
          <a:xfrm>
            <a:off x="2133600" y="3352801"/>
            <a:ext cx="80010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b="1" dirty="0">
                <a:latin typeface="Cordia New" panose="020B0304020202020204" pitchFamily="34" charset="-34"/>
              </a:rPr>
              <a:t>2. Intragroup variance within group variance</a:t>
            </a:r>
            <a:endParaRPr lang="en-US" altLang="th-TH" dirty="0">
              <a:latin typeface="Angsana New" panose="02020603050405020304" pitchFamily="18" charset="-34"/>
            </a:endParaRPr>
          </a:p>
          <a:p>
            <a:pPr eaLnBrk="1" hangingPunct="1">
              <a:spcBef>
                <a:spcPct val="50000"/>
              </a:spcBef>
            </a:pPr>
            <a:endParaRPr lang="th-TH" altLang="th-TH" dirty="0">
              <a:latin typeface="Angsana New" panose="02020603050405020304" pitchFamily="18" charset="-34"/>
            </a:endParaRPr>
          </a:p>
        </p:txBody>
      </p:sp>
      <p:sp>
        <p:nvSpPr>
          <p:cNvPr id="2056" name="Text Box 8">
            <a:extLst>
              <a:ext uri="{FF2B5EF4-FFF2-40B4-BE49-F238E27FC236}">
                <a16:creationId xmlns:a16="http://schemas.microsoft.com/office/drawing/2014/main" id="{3A0EAA8F-C9A5-38A3-9FC7-3DC061B1D26F}"/>
              </a:ext>
            </a:extLst>
          </p:cNvPr>
          <p:cNvSpPr txBox="1">
            <a:spLocks noChangeArrowheads="1"/>
          </p:cNvSpPr>
          <p:nvPr/>
        </p:nvSpPr>
        <p:spPr bwMode="auto">
          <a:xfrm>
            <a:off x="2133600" y="3962400"/>
            <a:ext cx="8153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r>
              <a:rPr lang="en-US" altLang="th-TH" dirty="0">
                <a:latin typeface="Cordia New" panose="020B0304020202020204" pitchFamily="34" charset="-34"/>
              </a:rPr>
              <a:t>Analysis of variance is an attempt to compare the variance resulting from the difference in means between groups with the variance within groups or the error to see which one has a greater value.</a:t>
            </a:r>
            <a:endParaRPr lang="th-TH" altLang="th-TH" dirty="0">
              <a:latin typeface="Angsana New" panose="02020603050405020304" pitchFamily="18" charset="-34"/>
            </a:endParaRPr>
          </a:p>
        </p:txBody>
      </p:sp>
      <p:graphicFrame>
        <p:nvGraphicFramePr>
          <p:cNvPr id="2057" name="Object 9">
            <a:extLst>
              <a:ext uri="{FF2B5EF4-FFF2-40B4-BE49-F238E27FC236}">
                <a16:creationId xmlns:a16="http://schemas.microsoft.com/office/drawing/2014/main" id="{BA45451C-03A4-9A19-03B9-8D20746A5ECB}"/>
              </a:ext>
            </a:extLst>
          </p:cNvPr>
          <p:cNvGraphicFramePr>
            <a:graphicFrameLocks noChangeAspect="1"/>
          </p:cNvGraphicFramePr>
          <p:nvPr/>
        </p:nvGraphicFramePr>
        <p:xfrm>
          <a:off x="2740025" y="5486400"/>
          <a:ext cx="11760200" cy="1079500"/>
        </p:xfrm>
        <a:graphic>
          <a:graphicData uri="http://schemas.openxmlformats.org/presentationml/2006/ole">
            <mc:AlternateContent xmlns:mc="http://schemas.openxmlformats.org/markup-compatibility/2006">
              <mc:Choice xmlns:v="urn:schemas-microsoft-com:vml" Requires="v">
                <p:oleObj name="Document" r:id="rId2" imgW="5483860" imgH="508688" progId="Word.Document.8">
                  <p:embed/>
                </p:oleObj>
              </mc:Choice>
              <mc:Fallback>
                <p:oleObj name="Document" r:id="rId2" imgW="5483860" imgH="508688" progId="Word.Document.8">
                  <p:embed/>
                  <p:pic>
                    <p:nvPicPr>
                      <p:cNvPr id="2057" name="Object 9">
                        <a:extLst>
                          <a:ext uri="{FF2B5EF4-FFF2-40B4-BE49-F238E27FC236}">
                            <a16:creationId xmlns:a16="http://schemas.microsoft.com/office/drawing/2014/main" id="{BA45451C-03A4-9A19-03B9-8D20746A5E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0025" y="5486400"/>
                        <a:ext cx="11760200"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5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05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05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05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05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056"/>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499"/>
                                          </p:stCondLst>
                                        </p:cTn>
                                        <p:tgtEl>
                                          <p:spTgt spid="20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utoUpdateAnimBg="0"/>
      <p:bldP spid="2051" grpId="0" autoUpdateAnimBg="0"/>
      <p:bldP spid="2052" grpId="0" autoUpdateAnimBg="0"/>
      <p:bldP spid="2054" grpId="0" autoUpdateAnimBg="0"/>
      <p:bldP spid="2055" grpId="0" autoUpdateAnimBg="0"/>
      <p:bldP spid="205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a:extLst>
              <a:ext uri="{FF2B5EF4-FFF2-40B4-BE49-F238E27FC236}">
                <a16:creationId xmlns:a16="http://schemas.microsoft.com/office/drawing/2014/main" id="{4A2D3F12-9706-2614-A120-3B93A939482A}"/>
              </a:ext>
            </a:extLst>
          </p:cNvPr>
          <p:cNvSpPr txBox="1">
            <a:spLocks noChangeArrowheads="1"/>
          </p:cNvSpPr>
          <p:nvPr/>
        </p:nvSpPr>
        <p:spPr bwMode="auto">
          <a:xfrm>
            <a:off x="2209800" y="533401"/>
            <a:ext cx="800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marL="1143000" indent="-228600">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eaLnBrk="1" hangingPunct="1">
              <a:spcBef>
                <a:spcPct val="50000"/>
              </a:spcBef>
            </a:pPr>
            <a:r>
              <a:rPr lang="en-US" altLang="th-TH" b="1" dirty="0">
                <a:latin typeface="Cordia New" panose="020B0304020202020204" pitchFamily="34" charset="-34"/>
              </a:rPr>
              <a:t>There fore, writing statistical hypotheses can be done in two ways:</a:t>
            </a:r>
            <a:endParaRPr lang="th-TH" altLang="th-TH" b="1" dirty="0">
              <a:latin typeface="Cordia New" panose="020B0304020202020204" pitchFamily="34" charset="-34"/>
            </a:endParaRPr>
          </a:p>
        </p:txBody>
      </p:sp>
      <p:sp>
        <p:nvSpPr>
          <p:cNvPr id="3075" name="Text Box 3">
            <a:extLst>
              <a:ext uri="{FF2B5EF4-FFF2-40B4-BE49-F238E27FC236}">
                <a16:creationId xmlns:a16="http://schemas.microsoft.com/office/drawing/2014/main" id="{B24E56A8-7206-5289-5095-74BF7CCFEEEE}"/>
              </a:ext>
            </a:extLst>
          </p:cNvPr>
          <p:cNvSpPr txBox="1">
            <a:spLocks noChangeArrowheads="1"/>
          </p:cNvSpPr>
          <p:nvPr/>
        </p:nvSpPr>
        <p:spPr bwMode="auto">
          <a:xfrm>
            <a:off x="1295400" y="1368425"/>
            <a:ext cx="93726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dirty="0">
                <a:latin typeface="Cordia New" panose="020B0304020202020204" pitchFamily="34" charset="-34"/>
              </a:rPr>
              <a:t>1. Written in the form of the results of the action</a:t>
            </a:r>
          </a:p>
          <a:p>
            <a:pPr eaLnBrk="1" hangingPunct="1"/>
            <a:r>
              <a:rPr lang="en-US" altLang="th-TH" b="1" dirty="0">
                <a:latin typeface="Cordia New" panose="020B0304020202020204" pitchFamily="34" charset="-34"/>
              </a:rPr>
              <a:t>                      H</a:t>
            </a:r>
            <a:r>
              <a:rPr lang="en-US" altLang="th-TH" b="1" baseline="-25000" dirty="0">
                <a:latin typeface="Cordia New" panose="020B0304020202020204" pitchFamily="34" charset="-34"/>
              </a:rPr>
              <a:t>0</a:t>
            </a:r>
            <a:r>
              <a:rPr lang="en-US" altLang="th-TH" b="1" dirty="0">
                <a:latin typeface="Cordia New" panose="020B0304020202020204" pitchFamily="34" charset="-34"/>
              </a:rPr>
              <a:t>  :     =     = …=     =  0</a:t>
            </a:r>
          </a:p>
          <a:p>
            <a:pPr eaLnBrk="1" hangingPunct="1"/>
            <a:r>
              <a:rPr lang="en-US" altLang="th-TH" b="1" dirty="0">
                <a:latin typeface="Cordia New" panose="020B0304020202020204" pitchFamily="34" charset="-34"/>
              </a:rPr>
              <a:t>                      H</a:t>
            </a:r>
            <a:r>
              <a:rPr lang="en-US" altLang="th-TH" b="1" baseline="-25000" dirty="0">
                <a:latin typeface="Cordia New" panose="020B0304020202020204" pitchFamily="34" charset="-34"/>
              </a:rPr>
              <a:t>1</a:t>
            </a:r>
            <a:r>
              <a:rPr lang="en-US" altLang="th-TH" b="1" dirty="0">
                <a:latin typeface="Cordia New" panose="020B0304020202020204" pitchFamily="34" charset="-34"/>
              </a:rPr>
              <a:t>  : At least the effect of the actions of one population group is not  </a:t>
            </a:r>
          </a:p>
          <a:p>
            <a:pPr eaLnBrk="1" hangingPunct="1"/>
            <a:r>
              <a:rPr lang="en-US" altLang="th-TH" b="1" dirty="0">
                <a:latin typeface="Cordia New" panose="020B0304020202020204" pitchFamily="34" charset="-34"/>
              </a:rPr>
              <a:t>    equal to zero.</a:t>
            </a:r>
            <a:endParaRPr lang="th-TH" altLang="th-TH" dirty="0">
              <a:latin typeface="Angsana New" panose="02020603050405020304" pitchFamily="18" charset="-34"/>
            </a:endParaRPr>
          </a:p>
        </p:txBody>
      </p:sp>
      <p:graphicFrame>
        <p:nvGraphicFramePr>
          <p:cNvPr id="3076" name="Object 4">
            <a:extLst>
              <a:ext uri="{FF2B5EF4-FFF2-40B4-BE49-F238E27FC236}">
                <a16:creationId xmlns:a16="http://schemas.microsoft.com/office/drawing/2014/main" id="{A4AD27D4-8F44-792E-9E94-1922688BB21D}"/>
              </a:ext>
            </a:extLst>
          </p:cNvPr>
          <p:cNvGraphicFramePr>
            <a:graphicFrameLocks noChangeAspect="1"/>
          </p:cNvGraphicFramePr>
          <p:nvPr/>
        </p:nvGraphicFramePr>
        <p:xfrm>
          <a:off x="3744914" y="1828800"/>
          <a:ext cx="6542087" cy="457200"/>
        </p:xfrm>
        <a:graphic>
          <a:graphicData uri="http://schemas.openxmlformats.org/presentationml/2006/ole">
            <mc:AlternateContent xmlns:mc="http://schemas.openxmlformats.org/markup-compatibility/2006">
              <mc:Choice xmlns:v="urn:schemas-microsoft-com:vml" Requires="v">
                <p:oleObj name="Document" r:id="rId2" imgW="5486400" imgH="303276" progId="Word.Document.8">
                  <p:embed/>
                </p:oleObj>
              </mc:Choice>
              <mc:Fallback>
                <p:oleObj name="Document" r:id="rId2" imgW="5486400" imgH="303276" progId="Word.Document.8">
                  <p:embed/>
                  <p:pic>
                    <p:nvPicPr>
                      <p:cNvPr id="3076" name="Object 4">
                        <a:extLst>
                          <a:ext uri="{FF2B5EF4-FFF2-40B4-BE49-F238E27FC236}">
                            <a16:creationId xmlns:a16="http://schemas.microsoft.com/office/drawing/2014/main" id="{A4AD27D4-8F44-792E-9E94-1922688BB2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4914" y="1828800"/>
                        <a:ext cx="65420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a:extLst>
              <a:ext uri="{FF2B5EF4-FFF2-40B4-BE49-F238E27FC236}">
                <a16:creationId xmlns:a16="http://schemas.microsoft.com/office/drawing/2014/main" id="{9F020D68-13AD-8E01-E2E4-72FF792685C1}"/>
              </a:ext>
            </a:extLst>
          </p:cNvPr>
          <p:cNvGraphicFramePr>
            <a:graphicFrameLocks noChangeAspect="1"/>
          </p:cNvGraphicFramePr>
          <p:nvPr/>
        </p:nvGraphicFramePr>
        <p:xfrm>
          <a:off x="4267200" y="1828800"/>
          <a:ext cx="6705600" cy="457200"/>
        </p:xfrm>
        <a:graphic>
          <a:graphicData uri="http://schemas.openxmlformats.org/presentationml/2006/ole">
            <mc:AlternateContent xmlns:mc="http://schemas.openxmlformats.org/markup-compatibility/2006">
              <mc:Choice xmlns:v="urn:schemas-microsoft-com:vml" Requires="v">
                <p:oleObj name="Document" r:id="rId4" imgW="5486400" imgH="303276" progId="Word.Document.8">
                  <p:embed/>
                </p:oleObj>
              </mc:Choice>
              <mc:Fallback>
                <p:oleObj name="Document" r:id="rId4" imgW="5486400" imgH="303276" progId="Word.Document.8">
                  <p:embed/>
                  <p:pic>
                    <p:nvPicPr>
                      <p:cNvPr id="3077" name="Object 5">
                        <a:extLst>
                          <a:ext uri="{FF2B5EF4-FFF2-40B4-BE49-F238E27FC236}">
                            <a16:creationId xmlns:a16="http://schemas.microsoft.com/office/drawing/2014/main" id="{9F020D68-13AD-8E01-E2E4-72FF792685C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1828800"/>
                        <a:ext cx="670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a:extLst>
              <a:ext uri="{FF2B5EF4-FFF2-40B4-BE49-F238E27FC236}">
                <a16:creationId xmlns:a16="http://schemas.microsoft.com/office/drawing/2014/main" id="{A8C69716-99E1-E360-4913-7962803B820B}"/>
              </a:ext>
            </a:extLst>
          </p:cNvPr>
          <p:cNvGraphicFramePr>
            <a:graphicFrameLocks noChangeAspect="1"/>
          </p:cNvGraphicFramePr>
          <p:nvPr/>
        </p:nvGraphicFramePr>
        <p:xfrm>
          <a:off x="5256214" y="1828800"/>
          <a:ext cx="8764587" cy="457200"/>
        </p:xfrm>
        <a:graphic>
          <a:graphicData uri="http://schemas.openxmlformats.org/presentationml/2006/ole">
            <mc:AlternateContent xmlns:mc="http://schemas.openxmlformats.org/markup-compatibility/2006">
              <mc:Choice xmlns:v="urn:schemas-microsoft-com:vml" Requires="v">
                <p:oleObj name="Document" r:id="rId6" imgW="5486400" imgH="303276" progId="Word.Document.8">
                  <p:embed/>
                </p:oleObj>
              </mc:Choice>
              <mc:Fallback>
                <p:oleObj name="Document" r:id="rId6" imgW="5486400" imgH="303276" progId="Word.Document.8">
                  <p:embed/>
                  <p:pic>
                    <p:nvPicPr>
                      <p:cNvPr id="3078" name="Object 6">
                        <a:extLst>
                          <a:ext uri="{FF2B5EF4-FFF2-40B4-BE49-F238E27FC236}">
                            <a16:creationId xmlns:a16="http://schemas.microsoft.com/office/drawing/2014/main" id="{A8C69716-99E1-E360-4913-7962803B820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56214" y="1828800"/>
                        <a:ext cx="87645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9" name="Text Box 7">
            <a:extLst>
              <a:ext uri="{FF2B5EF4-FFF2-40B4-BE49-F238E27FC236}">
                <a16:creationId xmlns:a16="http://schemas.microsoft.com/office/drawing/2014/main" id="{41D7EA85-D5E0-0C7B-BC1C-05B49291E941}"/>
              </a:ext>
            </a:extLst>
          </p:cNvPr>
          <p:cNvSpPr txBox="1">
            <a:spLocks noChangeArrowheads="1"/>
          </p:cNvSpPr>
          <p:nvPr/>
        </p:nvSpPr>
        <p:spPr bwMode="auto">
          <a:xfrm>
            <a:off x="1295400" y="3319464"/>
            <a:ext cx="8458200" cy="201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Calibri" panose="020F0502020204030204" pitchFamily="34" charset="0"/>
                <a:cs typeface="Cordia New" panose="020B0304020202020204" pitchFamily="34" charset="-34"/>
              </a:defRPr>
            </a:lvl1pPr>
            <a:lvl2pPr marL="742950" indent="-285750">
              <a:defRPr sz="2800">
                <a:solidFill>
                  <a:schemeClr val="tx1"/>
                </a:solidFill>
                <a:latin typeface="Calibri" panose="020F0502020204030204" pitchFamily="34" charset="0"/>
                <a:cs typeface="Cordia New" panose="020B0304020202020204" pitchFamily="34" charset="-34"/>
              </a:defRPr>
            </a:lvl2pPr>
            <a:lvl3pPr>
              <a:defRPr sz="2800">
                <a:solidFill>
                  <a:schemeClr val="tx1"/>
                </a:solidFill>
                <a:latin typeface="Calibri" panose="020F0502020204030204" pitchFamily="34" charset="0"/>
                <a:cs typeface="Cordia New" panose="020B0304020202020204" pitchFamily="34" charset="-34"/>
              </a:defRPr>
            </a:lvl3pPr>
            <a:lvl4pPr marL="1600200" indent="-228600">
              <a:defRPr sz="2800">
                <a:solidFill>
                  <a:schemeClr val="tx1"/>
                </a:solidFill>
                <a:latin typeface="Calibri" panose="020F0502020204030204" pitchFamily="34" charset="0"/>
                <a:cs typeface="Cordia New" panose="020B0304020202020204" pitchFamily="34" charset="-34"/>
              </a:defRPr>
            </a:lvl4pPr>
            <a:lvl5pPr marL="2057400" indent="-228600">
              <a:defRPr sz="2800">
                <a:solidFill>
                  <a:schemeClr val="tx1"/>
                </a:solidFill>
                <a:latin typeface="Calibri" panose="020F0502020204030204" pitchFamily="34" charset="0"/>
                <a:cs typeface="Cordia New" panose="020B0304020202020204" pitchFamily="34" charset="-34"/>
              </a:defRPr>
            </a:lvl5pPr>
            <a:lvl6pPr marL="25146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6pPr>
            <a:lvl7pPr marL="29718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7pPr>
            <a:lvl8pPr marL="34290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8pPr>
            <a:lvl9pPr marL="3886200" indent="-228600" eaLnBrk="0" fontAlgn="base" hangingPunct="0">
              <a:spcBef>
                <a:spcPct val="0"/>
              </a:spcBef>
              <a:spcAft>
                <a:spcPct val="0"/>
              </a:spcAft>
              <a:defRPr sz="2800">
                <a:solidFill>
                  <a:schemeClr val="tx1"/>
                </a:solidFill>
                <a:latin typeface="Calibri" panose="020F0502020204030204" pitchFamily="34" charset="0"/>
                <a:cs typeface="Cordia New" panose="020B0304020202020204" pitchFamily="34" charset="-34"/>
              </a:defRPr>
            </a:lvl9pPr>
          </a:lstStyle>
          <a:p>
            <a:pPr lvl="2" eaLnBrk="1" hangingPunct="1"/>
            <a:r>
              <a:rPr lang="en-US" altLang="th-TH" b="1" dirty="0">
                <a:latin typeface="Cordia New" panose="020B0304020202020204" pitchFamily="34" charset="-34"/>
              </a:rPr>
              <a:t>2. Written in the form of a population average</a:t>
            </a:r>
          </a:p>
          <a:p>
            <a:pPr eaLnBrk="1" hangingPunct="1"/>
            <a:r>
              <a:rPr lang="en-US" altLang="th-TH" b="1" dirty="0">
                <a:latin typeface="Cordia New" panose="020B0304020202020204" pitchFamily="34" charset="-34"/>
              </a:rPr>
              <a:t>                     H</a:t>
            </a:r>
            <a:r>
              <a:rPr lang="en-US" altLang="th-TH" b="1" baseline="-25000" dirty="0">
                <a:latin typeface="Cordia New" panose="020B0304020202020204" pitchFamily="34" charset="-34"/>
              </a:rPr>
              <a:t>0    </a:t>
            </a:r>
            <a:r>
              <a:rPr lang="en-US" altLang="th-TH" b="1" dirty="0">
                <a:latin typeface="Cordia New" panose="020B0304020202020204" pitchFamily="34" charset="-34"/>
              </a:rPr>
              <a:t>:     =     =…=</a:t>
            </a:r>
            <a:endParaRPr lang="en-US" altLang="th-TH" b="1" dirty="0">
              <a:latin typeface="Angsana New" panose="02020603050405020304" pitchFamily="18" charset="-34"/>
            </a:endParaRPr>
          </a:p>
          <a:p>
            <a:pPr eaLnBrk="1" hangingPunct="1"/>
            <a:r>
              <a:rPr lang="en-US" altLang="th-TH" b="1" dirty="0">
                <a:latin typeface="Cordia New" panose="020B0304020202020204" pitchFamily="34" charset="-34"/>
              </a:rPr>
              <a:t>                     H</a:t>
            </a:r>
            <a:r>
              <a:rPr lang="en-US" altLang="th-TH" b="1" baseline="-25000" dirty="0">
                <a:latin typeface="Cordia New" panose="020B0304020202020204" pitchFamily="34" charset="-34"/>
              </a:rPr>
              <a:t>1</a:t>
            </a:r>
            <a:r>
              <a:rPr lang="en-US" altLang="th-TH" b="1" dirty="0">
                <a:latin typeface="Cordia New" panose="020B0304020202020204" pitchFamily="34" charset="-34"/>
              </a:rPr>
              <a:t>  : There is at least one pair of averages that differ.</a:t>
            </a:r>
            <a:endParaRPr lang="en-US" altLang="th-TH" dirty="0">
              <a:latin typeface="Cordia New" panose="020B0304020202020204" pitchFamily="34" charset="-34"/>
            </a:endParaRPr>
          </a:p>
          <a:p>
            <a:pPr eaLnBrk="1" hangingPunct="1">
              <a:spcBef>
                <a:spcPct val="50000"/>
              </a:spcBef>
            </a:pPr>
            <a:endParaRPr lang="th-TH" altLang="th-TH" dirty="0">
              <a:latin typeface="Angsana New" panose="02020603050405020304" pitchFamily="18" charset="-34"/>
            </a:endParaRPr>
          </a:p>
        </p:txBody>
      </p:sp>
      <p:graphicFrame>
        <p:nvGraphicFramePr>
          <p:cNvPr id="3080" name="Object 8">
            <a:extLst>
              <a:ext uri="{FF2B5EF4-FFF2-40B4-BE49-F238E27FC236}">
                <a16:creationId xmlns:a16="http://schemas.microsoft.com/office/drawing/2014/main" id="{F5142EA1-E293-AA5D-1795-665BB90DA86B}"/>
              </a:ext>
            </a:extLst>
          </p:cNvPr>
          <p:cNvGraphicFramePr>
            <a:graphicFrameLocks noChangeAspect="1"/>
          </p:cNvGraphicFramePr>
          <p:nvPr/>
        </p:nvGraphicFramePr>
        <p:xfrm>
          <a:off x="3733800" y="3810000"/>
          <a:ext cx="7316788" cy="457200"/>
        </p:xfrm>
        <a:graphic>
          <a:graphicData uri="http://schemas.openxmlformats.org/presentationml/2006/ole">
            <mc:AlternateContent xmlns:mc="http://schemas.openxmlformats.org/markup-compatibility/2006">
              <mc:Choice xmlns:v="urn:schemas-microsoft-com:vml" Requires="v">
                <p:oleObj name="Document" r:id="rId8" imgW="5486400" imgH="303276" progId="Word.Document.8">
                  <p:embed/>
                </p:oleObj>
              </mc:Choice>
              <mc:Fallback>
                <p:oleObj name="Document" r:id="rId8" imgW="5486400" imgH="303276" progId="Word.Document.8">
                  <p:embed/>
                  <p:pic>
                    <p:nvPicPr>
                      <p:cNvPr id="3080" name="Object 8">
                        <a:extLst>
                          <a:ext uri="{FF2B5EF4-FFF2-40B4-BE49-F238E27FC236}">
                            <a16:creationId xmlns:a16="http://schemas.microsoft.com/office/drawing/2014/main" id="{F5142EA1-E293-AA5D-1795-665BB90DA86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33800" y="3810000"/>
                        <a:ext cx="73167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a:extLst>
              <a:ext uri="{FF2B5EF4-FFF2-40B4-BE49-F238E27FC236}">
                <a16:creationId xmlns:a16="http://schemas.microsoft.com/office/drawing/2014/main" id="{1B46F4C6-0B1B-8E7D-1799-9C58332D75C6}"/>
              </a:ext>
            </a:extLst>
          </p:cNvPr>
          <p:cNvGraphicFramePr>
            <a:graphicFrameLocks noChangeAspect="1"/>
          </p:cNvGraphicFramePr>
          <p:nvPr/>
        </p:nvGraphicFramePr>
        <p:xfrm>
          <a:off x="4265614" y="3810000"/>
          <a:ext cx="7621587" cy="457200"/>
        </p:xfrm>
        <a:graphic>
          <a:graphicData uri="http://schemas.openxmlformats.org/presentationml/2006/ole">
            <mc:AlternateContent xmlns:mc="http://schemas.openxmlformats.org/markup-compatibility/2006">
              <mc:Choice xmlns:v="urn:schemas-microsoft-com:vml" Requires="v">
                <p:oleObj name="Document" r:id="rId10" imgW="5486400" imgH="303276" progId="Word.Document.8">
                  <p:embed/>
                </p:oleObj>
              </mc:Choice>
              <mc:Fallback>
                <p:oleObj name="Document" r:id="rId10" imgW="5486400" imgH="303276" progId="Word.Document.8">
                  <p:embed/>
                  <p:pic>
                    <p:nvPicPr>
                      <p:cNvPr id="3081" name="Object 9">
                        <a:extLst>
                          <a:ext uri="{FF2B5EF4-FFF2-40B4-BE49-F238E27FC236}">
                            <a16:creationId xmlns:a16="http://schemas.microsoft.com/office/drawing/2014/main" id="{1B46F4C6-0B1B-8E7D-1799-9C58332D75C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65614" y="3810000"/>
                        <a:ext cx="76215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a:extLst>
              <a:ext uri="{FF2B5EF4-FFF2-40B4-BE49-F238E27FC236}">
                <a16:creationId xmlns:a16="http://schemas.microsoft.com/office/drawing/2014/main" id="{C0BDCDCD-D3DD-683F-8600-D1397F59E72C}"/>
              </a:ext>
            </a:extLst>
          </p:cNvPr>
          <p:cNvGraphicFramePr>
            <a:graphicFrameLocks noChangeAspect="1"/>
          </p:cNvGraphicFramePr>
          <p:nvPr/>
        </p:nvGraphicFramePr>
        <p:xfrm>
          <a:off x="5103814" y="3808414"/>
          <a:ext cx="8916987" cy="458787"/>
        </p:xfrm>
        <a:graphic>
          <a:graphicData uri="http://schemas.openxmlformats.org/presentationml/2006/ole">
            <mc:AlternateContent xmlns:mc="http://schemas.openxmlformats.org/markup-compatibility/2006">
              <mc:Choice xmlns:v="urn:schemas-microsoft-com:vml" Requires="v">
                <p:oleObj name="Document" r:id="rId12" imgW="5486400" imgH="303276" progId="Word.Document.8">
                  <p:embed/>
                </p:oleObj>
              </mc:Choice>
              <mc:Fallback>
                <p:oleObj name="Document" r:id="rId12" imgW="5486400" imgH="303276" progId="Word.Document.8">
                  <p:embed/>
                  <p:pic>
                    <p:nvPicPr>
                      <p:cNvPr id="3082" name="Object 10">
                        <a:extLst>
                          <a:ext uri="{FF2B5EF4-FFF2-40B4-BE49-F238E27FC236}">
                            <a16:creationId xmlns:a16="http://schemas.microsoft.com/office/drawing/2014/main" id="{C0BDCDCD-D3DD-683F-8600-D1397F59E72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103814" y="3808414"/>
                        <a:ext cx="8916987" cy="458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5"/>
                                        </p:tgtEl>
                                        <p:attrNameLst>
                                          <p:attrName>style.visibility</p:attrName>
                                        </p:attrNameLst>
                                      </p:cBhvr>
                                      <p:to>
                                        <p:strVal val="visible"/>
                                      </p:to>
                                    </p:set>
                                  </p:childTnLst>
                                </p:cTn>
                              </p:par>
                            </p:childTnLst>
                          </p:cTn>
                        </p:par>
                        <p:par>
                          <p:cTn id="11" fill="hold" nodeType="afterGroup">
                            <p:stCondLst>
                              <p:cond delay="500"/>
                            </p:stCondLst>
                            <p:childTnLst>
                              <p:par>
                                <p:cTn id="12" presetID="1" presetClass="entr" presetSubtype="0" fill="hold" nodeType="afterEffect">
                                  <p:stCondLst>
                                    <p:cond delay="0"/>
                                  </p:stCondLst>
                                  <p:childTnLst>
                                    <p:set>
                                      <p:cBhvr>
                                        <p:cTn id="13" dur="1" fill="hold">
                                          <p:stCondLst>
                                            <p:cond delay="499"/>
                                          </p:stCondLst>
                                        </p:cTn>
                                        <p:tgtEl>
                                          <p:spTgt spid="3076"/>
                                        </p:tgtEl>
                                        <p:attrNameLst>
                                          <p:attrName>style.visibility</p:attrName>
                                        </p:attrNameLst>
                                      </p:cBhvr>
                                      <p:to>
                                        <p:strVal val="visible"/>
                                      </p:to>
                                    </p:set>
                                  </p:childTnLst>
                                </p:cTn>
                              </p:par>
                            </p:childTnLst>
                          </p:cTn>
                        </p:par>
                        <p:par>
                          <p:cTn id="14" fill="hold" nodeType="afterGroup">
                            <p:stCondLst>
                              <p:cond delay="1000"/>
                            </p:stCondLst>
                            <p:childTnLst>
                              <p:par>
                                <p:cTn id="15" presetID="1" presetClass="entr" presetSubtype="0" fill="hold" nodeType="afterEffect">
                                  <p:stCondLst>
                                    <p:cond delay="0"/>
                                  </p:stCondLst>
                                  <p:childTnLst>
                                    <p:set>
                                      <p:cBhvr>
                                        <p:cTn id="16" dur="1" fill="hold">
                                          <p:stCondLst>
                                            <p:cond delay="499"/>
                                          </p:stCondLst>
                                        </p:cTn>
                                        <p:tgtEl>
                                          <p:spTgt spid="3077"/>
                                        </p:tgtEl>
                                        <p:attrNameLst>
                                          <p:attrName>style.visibility</p:attrName>
                                        </p:attrNameLst>
                                      </p:cBhvr>
                                      <p:to>
                                        <p:strVal val="visible"/>
                                      </p:to>
                                    </p:set>
                                  </p:childTnLst>
                                </p:cTn>
                              </p:par>
                            </p:childTnLst>
                          </p:cTn>
                        </p:par>
                        <p:par>
                          <p:cTn id="17" fill="hold" nodeType="afterGroup">
                            <p:stCondLst>
                              <p:cond delay="1500"/>
                            </p:stCondLst>
                            <p:childTnLst>
                              <p:par>
                                <p:cTn id="18" presetID="1" presetClass="entr" presetSubtype="0" fill="hold" nodeType="afterEffect">
                                  <p:stCondLst>
                                    <p:cond delay="0"/>
                                  </p:stCondLst>
                                  <p:childTnLst>
                                    <p:set>
                                      <p:cBhvr>
                                        <p:cTn id="19" dur="1" fill="hold">
                                          <p:stCondLst>
                                            <p:cond delay="499"/>
                                          </p:stCondLst>
                                        </p:cTn>
                                        <p:tgtEl>
                                          <p:spTgt spid="3078"/>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3079"/>
                                        </p:tgtEl>
                                        <p:attrNameLst>
                                          <p:attrName>style.visibility</p:attrName>
                                        </p:attrNameLst>
                                      </p:cBhvr>
                                      <p:to>
                                        <p:strVal val="visible"/>
                                      </p:to>
                                    </p:set>
                                  </p:childTnLst>
                                </p:cTn>
                              </p:par>
                            </p:childTnLst>
                          </p:cTn>
                        </p:par>
                        <p:par>
                          <p:cTn id="24" fill="hold" nodeType="afterGroup">
                            <p:stCondLst>
                              <p:cond delay="500"/>
                            </p:stCondLst>
                            <p:childTnLst>
                              <p:par>
                                <p:cTn id="25" presetID="1" presetClass="entr" presetSubtype="0" fill="hold" nodeType="afterEffect">
                                  <p:stCondLst>
                                    <p:cond delay="0"/>
                                  </p:stCondLst>
                                  <p:childTnLst>
                                    <p:set>
                                      <p:cBhvr>
                                        <p:cTn id="26" dur="1" fill="hold">
                                          <p:stCondLst>
                                            <p:cond delay="499"/>
                                          </p:stCondLst>
                                        </p:cTn>
                                        <p:tgtEl>
                                          <p:spTgt spid="3080"/>
                                        </p:tgtEl>
                                        <p:attrNameLst>
                                          <p:attrName>style.visibility</p:attrName>
                                        </p:attrNameLst>
                                      </p:cBhvr>
                                      <p:to>
                                        <p:strVal val="visible"/>
                                      </p:to>
                                    </p:set>
                                  </p:childTnLst>
                                </p:cTn>
                              </p:par>
                            </p:childTnLst>
                          </p:cTn>
                        </p:par>
                        <p:par>
                          <p:cTn id="27" fill="hold" nodeType="afterGroup">
                            <p:stCondLst>
                              <p:cond delay="1000"/>
                            </p:stCondLst>
                            <p:childTnLst>
                              <p:par>
                                <p:cTn id="28" presetID="1" presetClass="entr" presetSubtype="0" fill="hold" nodeType="afterEffect">
                                  <p:stCondLst>
                                    <p:cond delay="0"/>
                                  </p:stCondLst>
                                  <p:childTnLst>
                                    <p:set>
                                      <p:cBhvr>
                                        <p:cTn id="29" dur="1" fill="hold">
                                          <p:stCondLst>
                                            <p:cond delay="499"/>
                                          </p:stCondLst>
                                        </p:cTn>
                                        <p:tgtEl>
                                          <p:spTgt spid="3081"/>
                                        </p:tgtEl>
                                        <p:attrNameLst>
                                          <p:attrName>style.visibility</p:attrName>
                                        </p:attrNameLst>
                                      </p:cBhvr>
                                      <p:to>
                                        <p:strVal val="visible"/>
                                      </p:to>
                                    </p:set>
                                  </p:childTnLst>
                                </p:cTn>
                              </p:par>
                            </p:childTnLst>
                          </p:cTn>
                        </p:par>
                        <p:par>
                          <p:cTn id="30" fill="hold" nodeType="afterGroup">
                            <p:stCondLst>
                              <p:cond delay="1500"/>
                            </p:stCondLst>
                            <p:childTnLst>
                              <p:par>
                                <p:cTn id="31" presetID="1" presetClass="entr" presetSubtype="0" fill="hold" nodeType="afterEffect">
                                  <p:stCondLst>
                                    <p:cond delay="0"/>
                                  </p:stCondLst>
                                  <p:childTnLst>
                                    <p:set>
                                      <p:cBhvr>
                                        <p:cTn id="32" dur="1" fill="hold">
                                          <p:stCondLst>
                                            <p:cond delay="499"/>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utoUpdateAnimBg="0"/>
      <p:bldP spid="3075" grpId="0" autoUpdateAnimBg="0"/>
      <p:bldP spid="3079" grpId="0" autoUpdateAnimBg="0"/>
    </p:bldLst>
  </p:timing>
</p:sld>
</file>

<file path=ppt/theme/theme1.xml><?xml version="1.0" encoding="utf-8"?>
<a:theme xmlns:a="http://schemas.openxmlformats.org/drawingml/2006/main" name="มุมกรอบ">
  <a:themeElements>
    <a:clrScheme name="มุมกรอบ">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มุมกรอบ">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มุมกรอบ">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TM10001105[[fn=มุมกรอบ]]</Template>
  <TotalTime>28</TotalTime>
  <Words>2726</Words>
  <Application>Microsoft Office PowerPoint</Application>
  <PresentationFormat>แบบจอกว้าง</PresentationFormat>
  <Paragraphs>215</Paragraphs>
  <Slides>46</Slides>
  <Notes>2</Notes>
  <HiddenSlides>0</HiddenSlides>
  <MMClips>0</MMClips>
  <ScaleCrop>false</ScaleCrop>
  <HeadingPairs>
    <vt:vector size="8" baseType="variant">
      <vt:variant>
        <vt:lpstr>ฟอนต์ที่ถูกใช้</vt:lpstr>
      </vt:variant>
      <vt:variant>
        <vt:i4>7</vt:i4>
      </vt:variant>
      <vt:variant>
        <vt:lpstr>ธีม</vt:lpstr>
      </vt:variant>
      <vt:variant>
        <vt:i4>1</vt:i4>
      </vt:variant>
      <vt:variant>
        <vt:lpstr>เซิร์ฟเวอร์ OLE ฝังตัว</vt:lpstr>
      </vt:variant>
      <vt:variant>
        <vt:i4>3</vt:i4>
      </vt:variant>
      <vt:variant>
        <vt:lpstr>ชื่อเรื่องสไลด์</vt:lpstr>
      </vt:variant>
      <vt:variant>
        <vt:i4>46</vt:i4>
      </vt:variant>
    </vt:vector>
  </HeadingPairs>
  <TitlesOfParts>
    <vt:vector size="57" baseType="lpstr">
      <vt:lpstr>Angsana New</vt:lpstr>
      <vt:lpstr>AngsanaUPC</vt:lpstr>
      <vt:lpstr>Calibri</vt:lpstr>
      <vt:lpstr>Cordia New</vt:lpstr>
      <vt:lpstr>Franklin Gothic Book</vt:lpstr>
      <vt:lpstr>Symbol</vt:lpstr>
      <vt:lpstr>Times New Roman</vt:lpstr>
      <vt:lpstr>มุมกรอบ</vt:lpstr>
      <vt:lpstr>Document</vt:lpstr>
      <vt:lpstr>Equation</vt:lpstr>
      <vt:lpstr>Microsoft Word 97 - 2003 Document</vt:lpstr>
      <vt:lpstr>LESSON 8</vt:lpstr>
      <vt:lpstr>What is ANOVA?</vt:lpstr>
      <vt:lpstr>One-variable ANOVA is the most basic form of analysis, and there are other types of analysis that can be used in different situations, as follows:</vt:lpstr>
      <vt:lpstr>What is ANOVA?</vt:lpstr>
      <vt:lpstr>When should you use ANOVA?</vt:lpstr>
      <vt:lpstr>Example of using ANOVA</vt:lpstr>
      <vt:lpstr>What are the limitations of ANOVA</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wcom</dc:creator>
  <cp:lastModifiedBy>wcom</cp:lastModifiedBy>
  <cp:revision>3</cp:revision>
  <dcterms:created xsi:type="dcterms:W3CDTF">2025-06-19T14:13:42Z</dcterms:created>
  <dcterms:modified xsi:type="dcterms:W3CDTF">2025-07-25T08:06:08Z</dcterms:modified>
</cp:coreProperties>
</file>