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3" r:id="rId6"/>
    <p:sldId id="264" r:id="rId7"/>
    <p:sldId id="266" r:id="rId8"/>
    <p:sldId id="267" r:id="rId9"/>
    <p:sldId id="268" r:id="rId10"/>
    <p:sldId id="269" r:id="rId11"/>
    <p:sldId id="272" r:id="rId12"/>
    <p:sldId id="271" r:id="rId13"/>
    <p:sldId id="273" r:id="rId14"/>
    <p:sldId id="274" r:id="rId15"/>
    <p:sldId id="276" r:id="rId16"/>
    <p:sldId id="277" r:id="rId17"/>
    <p:sldId id="278" r:id="rId18"/>
    <p:sldId id="275" r:id="rId19"/>
    <p:sldId id="279" r:id="rId20"/>
    <p:sldId id="280" r:id="rId21"/>
    <p:sldId id="281" r:id="rId22"/>
    <p:sldId id="282" r:id="rId23"/>
    <p:sldId id="283" r:id="rId24"/>
    <p:sldId id="284" r:id="rId25"/>
    <p:sldId id="286" r:id="rId26"/>
    <p:sldId id="287" r:id="rId27"/>
    <p:sldId id="265" r:id="rId28"/>
    <p:sldId id="311" r:id="rId29"/>
    <p:sldId id="288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300" r:id="rId40"/>
    <p:sldId id="301" r:id="rId41"/>
    <p:sldId id="303" r:id="rId42"/>
    <p:sldId id="304" r:id="rId43"/>
    <p:sldId id="305" r:id="rId44"/>
    <p:sldId id="299" r:id="rId45"/>
    <p:sldId id="306" r:id="rId46"/>
    <p:sldId id="307" r:id="rId47"/>
    <p:sldId id="310" r:id="rId48"/>
    <p:sldId id="309" r:id="rId49"/>
    <p:sldId id="302" r:id="rId50"/>
    <p:sldId id="289" r:id="rId51"/>
    <p:sldId id="259" r:id="rId52"/>
    <p:sldId id="258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20" y="522"/>
      </p:cViewPr>
      <p:guideLst>
        <p:guide orient="horz" pos="2183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8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81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73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9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54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58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30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40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6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5F812-2EF0-4855-9D1F-971412813E3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10382-CD05-4A09-9068-8DF23826B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3" Type="http://schemas.openxmlformats.org/officeDocument/2006/relationships/image" Target="../media/image51.png"/><Relationship Id="rId7" Type="http://schemas.openxmlformats.org/officeDocument/2006/relationships/image" Target="../media/image55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49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image" Target="../media/image59.png"/><Relationship Id="rId7" Type="http://schemas.openxmlformats.org/officeDocument/2006/relationships/image" Target="../media/image42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8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5.png"/><Relationship Id="rId5" Type="http://schemas.openxmlformats.org/officeDocument/2006/relationships/image" Target="../media/image72.png"/><Relationship Id="rId10" Type="http://schemas.openxmlformats.org/officeDocument/2006/relationships/image" Target="../media/image74.png"/><Relationship Id="rId4" Type="http://schemas.openxmlformats.org/officeDocument/2006/relationships/image" Target="../media/image64.png"/><Relationship Id="rId9" Type="http://schemas.openxmlformats.org/officeDocument/2006/relationships/image" Target="../media/image7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6.png"/><Relationship Id="rId7" Type="http://schemas.openxmlformats.org/officeDocument/2006/relationships/image" Target="../media/image79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11" Type="http://schemas.openxmlformats.org/officeDocument/2006/relationships/image" Target="../media/image83.png"/><Relationship Id="rId5" Type="http://schemas.openxmlformats.org/officeDocument/2006/relationships/image" Target="../media/image65.png"/><Relationship Id="rId10" Type="http://schemas.openxmlformats.org/officeDocument/2006/relationships/image" Target="../media/image82.png"/><Relationship Id="rId4" Type="http://schemas.openxmlformats.org/officeDocument/2006/relationships/image" Target="../media/image78.png"/><Relationship Id="rId9" Type="http://schemas.openxmlformats.org/officeDocument/2006/relationships/image" Target="../media/image8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9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3.png"/><Relationship Id="rId5" Type="http://schemas.openxmlformats.org/officeDocument/2006/relationships/image" Target="../media/image92.png"/><Relationship Id="rId10" Type="http://schemas.openxmlformats.org/officeDocument/2006/relationships/image" Target="../media/image97.png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0" Type="http://schemas.openxmlformats.org/officeDocument/2006/relationships/image" Target="../media/image109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24910" y="2329934"/>
            <a:ext cx="435247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3</a:t>
            </a:r>
          </a:p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</a:t>
            </a:r>
          </a:p>
          <a:p>
            <a:pPr algn="ctr"/>
            <a:r>
              <a:rPr lang="th-TH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Sensing Elements)</a:t>
            </a:r>
            <a:endParaRPr lang="en-US" sz="4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5398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4832" y="1389688"/>
            <a:ext cx="8339818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เลือก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RTD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สมมติว่าเราต้องการวัดอุณหภูมิในระบบ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A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B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A: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Tolerance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0°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= ±0.06 </a:t>
            </a:r>
            <a:r>
              <a:rPr lang="el-GR" sz="2400" dirty="0">
                <a:cs typeface="Angsana New" panose="02020603050405020304" pitchFamily="18" charset="-34"/>
              </a:rPr>
              <a:t>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ค่าความต้านทานของ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Pt100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0°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 =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100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2400" dirty="0" smtClean="0">
                <a:cs typeface="Angsana New" panose="02020603050405020304" pitchFamily="18" charset="-34"/>
              </a:rPr>
              <a:t>Ω</a:t>
            </a:r>
            <a:endParaRPr lang="el-GR" sz="3200" dirty="0" smtClean="0"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พิจารณาช่วงความ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ดังนั้นค่าความต้านทานจริงจะอยู่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ในช่วง </a:t>
            </a:r>
            <a:r>
              <a:rPr lang="th-TH" sz="3200" b="1" i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99.94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โอห์ม ถึง 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100.06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โอห์ม</a:t>
            </a: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43262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ค่าความคลาดเคลื่อนตามมาตรฐาน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IEC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975" y="5281612"/>
            <a:ext cx="2095500" cy="352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0" y="4573012"/>
            <a:ext cx="2152650" cy="409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3766" y="5281612"/>
            <a:ext cx="1457325" cy="266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5666" y="4553962"/>
            <a:ext cx="138112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25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94832" y="1389688"/>
            <a:ext cx="8339818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เลือก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RTD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สมมติว่าเราต้องการวัดอุณหภูมิในระบบ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A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B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Class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B: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Tolerance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0°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= ±0.12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2400" dirty="0" smtClean="0">
                <a:cs typeface="Angsana New" panose="02020603050405020304" pitchFamily="18" charset="-34"/>
              </a:rPr>
              <a:t>Ω</a:t>
            </a:r>
            <a:endParaRPr lang="el-GR" sz="2400" dirty="0"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ค่าความต้านทานของ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Pt100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0°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 =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100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2400" dirty="0" smtClean="0">
                <a:cs typeface="Angsana New" panose="02020603050405020304" pitchFamily="18" charset="-34"/>
              </a:rPr>
              <a:t>Ω</a:t>
            </a:r>
            <a:endParaRPr lang="el-GR" sz="3200" dirty="0" smtClean="0"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พิจารณาช่วงความ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ดังนั้นค่าความต้านทานจริงจะอยู่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ในช่วง 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99.</a:t>
            </a:r>
            <a:r>
              <a:rPr lang="en-US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88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โอห์ม ถึง </a:t>
            </a:r>
            <a:r>
              <a:rPr lang="th-TH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100.</a:t>
            </a:r>
            <a:r>
              <a:rPr lang="en-US" sz="3200" b="1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โอห์ม</a:t>
            </a: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43262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ค่าความคลาดเคลื่อนตามมาตรฐาน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IEC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5479" y="4579071"/>
            <a:ext cx="2076450" cy="3333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1758" y="4560020"/>
            <a:ext cx="1314450" cy="3714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808" y="5163430"/>
            <a:ext cx="2171700" cy="4095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6508" y="5196768"/>
            <a:ext cx="14097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91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2974" y="1389688"/>
            <a:ext cx="10344150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ทำ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Oxides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ของโลหะกลุ่มทรานซิชัน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เช่น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Chromium, Manganese, Iron, Cobalt, Nickel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คุณสมบัติ: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 </a:t>
            </a:r>
            <a:r>
              <a:rPr lang="th-TH" sz="3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ลดลง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เมื่ออุณหภูมิเพิ่มขึ้น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เรียกว่า </a:t>
            </a:r>
            <a:r>
              <a:rPr lang="en-US" sz="3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Negative Temperature Coefficient (NTC)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ความสัมพันธ์เป็นแบบ </a:t>
            </a:r>
            <a:r>
              <a:rPr lang="th-TH" sz="3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ไม่เชิงเส้นสูงมาก (</a:t>
            </a:r>
            <a:r>
              <a:rPr lang="en-US" sz="32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Highly non-linear)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ความสัมพันธ์ระหว่าง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ความต้านทานและอุณหภูมิ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สามารถแสดงได้ดัง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𝑅</a:t>
            </a:r>
            <a:r>
              <a:rPr lang="th-TH" sz="2400" i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𝜃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ความต้านทานที่อุณหภูมิ </a:t>
            </a:r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𝜃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Kelvin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</a:p>
          <a:p>
            <a:pPr lvl="1"/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K 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𝛽</a:t>
            </a:r>
            <a:r>
              <a:rPr lang="el-GR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ค่าคงที่ของ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วัสดุ</a:t>
            </a:r>
            <a:endParaRPr lang="en-US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92634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เซ็นเซอร์แบบสารกึ่งตัวนำ (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Semiconductor)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7087" y="4430882"/>
            <a:ext cx="2109121" cy="84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1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2974" y="2542213"/>
            <a:ext cx="10344150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สรุป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โลหะเช่น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Platinum, Nickel, Copper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เพิ่มขึ้น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เมื่ออุณหภูมิสูงขึ้น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Semiconductor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(NTC)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ลดลง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เมื่ออุณหภูมิสูงขึ้น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ใช้ในงานที่ต้องการความแม่นยำสูงและช่วงอุณหภูมิกว้าง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Nickel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Copper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ใช้ในงานทั่วไปหรืองานที่ไม่ต้องการความแม่นยำสูงมาก</a:t>
            </a: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92634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เซ็นเซอร์แบบสารกึ่งตัวนำ (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Semiconductor)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020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2814" y="797569"/>
            <a:ext cx="10344150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จากรูปแสดงลักษณะ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ความสัมพันธ์ระหว่าง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กับ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ของเทอร์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มิสเตอร์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34" y="2075952"/>
            <a:ext cx="3466532" cy="361914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189863" y="1869590"/>
            <a:ext cx="7601802" cy="30469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กราฟแสดง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คุณสมบัติของ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NTC Thermistor (Negative Temperature Coefficient)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เมื่ออุณหภูมิเพิ่มขึ้น → ความต้านทาน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</a:t>
            </a:r>
            <a:r>
              <a:rPr lang="th-TH" sz="3200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ลดลง</a:t>
            </a:r>
            <a:r>
              <a:rPr lang="th-TH" sz="3200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อย่างมาก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25°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R=12 k</a:t>
            </a:r>
            <a:r>
              <a:rPr lang="el-GR" sz="2400" dirty="0">
                <a:cs typeface="Angsana New" panose="02020603050405020304" pitchFamily="18" charset="-34"/>
              </a:rPr>
              <a:t>Ω</a:t>
            </a:r>
            <a:r>
              <a:rPr lang="th-TH" sz="2400" dirty="0">
                <a:cs typeface="Angsana New" panose="02020603050405020304" pitchFamily="18" charset="-34"/>
              </a:rPr>
              <a:t> </a:t>
            </a:r>
            <a:r>
              <a:rPr lang="el-GR" sz="3200" dirty="0">
                <a:cs typeface="Angsana New" panose="02020603050405020304" pitchFamily="18" charset="-34"/>
              </a:rPr>
              <a:t>±</a:t>
            </a:r>
            <a:r>
              <a:rPr lang="th-TH" sz="3200" dirty="0"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%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100°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ความต้านทานลดลงเหลือ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R=0.95 k</a:t>
            </a:r>
            <a:r>
              <a:rPr lang="el-GR" sz="2400" dirty="0" smtClean="0">
                <a:cs typeface="Angsana New" panose="02020603050405020304" pitchFamily="18" charset="-34"/>
              </a:rPr>
              <a:t>Ω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cs typeface="Angsana New" panose="02020603050405020304" pitchFamily="18" charset="-34"/>
              </a:rPr>
              <a:t>±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% </a:t>
            </a:r>
            <a:endParaRPr lang="el-GR" sz="3200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4916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8599" y="934046"/>
            <a:ext cx="9976087" cy="45243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สมการความสัมพันธ์ระหว่างความต้านทานและอุณหภูมิความสัมพันธ์ของ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สามารถเขียนได้ดัง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สมการคือ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𝑅</a:t>
            </a:r>
            <a:r>
              <a:rPr lang="en-US" sz="2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𝜃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ค่าความต้านทานที่อุณหภูมิ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𝜃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Kelvin, K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𝑅</a:t>
            </a:r>
            <a:r>
              <a:rPr lang="en-US" sz="2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𝜃1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ความต้านทานที่ อุณหภูมิอ้างอิง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𝜃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ปกติใช้ 25°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= 298 K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𝛽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ค่าคงที่เฉพาะของ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ในตัวอย่างนี้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𝛽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=3750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K)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3104" y="2109928"/>
            <a:ext cx="3284697" cy="82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9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1600" y="2182789"/>
            <a:ext cx="5448300" cy="262890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89151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24509" y="1766560"/>
            <a:ext cx="8433891" cy="35394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ลักษณะทางกายภาพของ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</a:t>
            </a:r>
          </a:p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มักผลิตออกมาใน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 รูปแบบ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+mj-lt"/>
              <a:buAutoNum type="arabicPeriod"/>
            </a:pP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Bead (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ลูกปัด):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42950" lvl="1" indent="-285750">
              <a:buFont typeface="+mj-lt"/>
              <a:buAutoNum type="arabicPeriod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ขนาด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เล็กมากและบรรจุในซองแก้ว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Glass Envelope)</a:t>
            </a:r>
          </a:p>
          <a:p>
            <a:pPr marL="742950" lvl="1" indent="-285750">
              <a:buFont typeface="+mj-lt"/>
              <a:buAutoNum type="arabicPeriod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มีความไวสูงต่อการเปลี่ยนแปลงอุณหภูมิ</a:t>
            </a:r>
          </a:p>
          <a:p>
            <a:pPr>
              <a:buFont typeface="+mj-lt"/>
              <a:buAutoNum type="arabicPeriod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Rod (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แท่ง):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แข็งแรง เหมาะสำหรับงานอุตสาหกรรม</a:t>
            </a:r>
          </a:p>
          <a:p>
            <a:pPr>
              <a:buFont typeface="+mj-lt"/>
              <a:buAutoNum type="arabicPeriod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Disc (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แผ่นกลม):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ใช้ในวงจรอิเล็กทรอนิกส์ เช่น วงจรป้องกันกระแสเกิน</a:t>
            </a:r>
          </a:p>
        </p:txBody>
      </p:sp>
    </p:spTree>
    <p:extLst>
      <p:ext uri="{BB962C8B-B14F-4D97-AF65-F5344CB8AC3E}">
        <p14:creationId xmlns:p14="http://schemas.microsoft.com/office/powerpoint/2010/main" val="307722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8047" y="793516"/>
            <a:ext cx="10344150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ลักษณะทางกายภาพของ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</a:t>
            </a:r>
          </a:p>
        </p:txBody>
      </p:sp>
      <p:pic>
        <p:nvPicPr>
          <p:cNvPr id="6148" name="Picture 4" descr="https://blazeprobes.com/wp-content/uploads/2019/07/instrumentationtools.com_thermistor-typ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43" y="2510922"/>
            <a:ext cx="4619673" cy="2007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s://yourelectricalguide.com/wp-content/uploads/2019/05/2-mi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197" y="2443342"/>
            <a:ext cx="49530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05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29375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โจทย์ตัวอย่างที่ 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Resistance Thermometer (PRT)</a:t>
            </a: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สถานการณ์มีดังนี้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Resistance Thermometer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มีค่าความต้านทานที่ 0°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เท่ากับ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R0=100.00 </a:t>
            </a:r>
            <a:r>
              <a:rPr lang="el-GR" sz="2400" dirty="0" smtClean="0">
                <a:cs typeface="Angsana New" panose="02020603050405020304" pitchFamily="18" charset="-34"/>
              </a:rPr>
              <a:t>Ω</a:t>
            </a:r>
            <a:r>
              <a:rPr lang="th-TH" sz="3200" dirty="0" smtClean="0"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ค่าพารามิเตอร์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ของเซ็นเซอร์มี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จงหาค่าความต้านทาน </a:t>
            </a:r>
            <a:r>
              <a:rPr lang="en-US" altLang="en-US" sz="3200" dirty="0" smtClean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altLang="en-US" sz="3200" baseline="-25000" dirty="0" smtClean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</a:t>
            </a:r>
            <a:r>
              <a:rPr lang="th-TH" altLang="en-US" sz="3200" dirty="0" smtClean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เมื่อ</a:t>
            </a: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 </a:t>
            </a:r>
            <a:r>
              <a:rPr lang="en-US" altLang="en-US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50°C</a:t>
            </a:r>
            <a:endParaRPr lang="en-US" altLang="en-US" sz="32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</a:pP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ถ้าความต้านทานที่วัดได้จริง 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= 119.35 </a:t>
            </a:r>
            <a:r>
              <a:rPr lang="en-US" altLang="en-US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Ω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ให้คำนวณหาความคลาดเคลื่อน 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(Error) </a:t>
            </a: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เป็น </a:t>
            </a:r>
            <a:r>
              <a:rPr lang="th-TH" altLang="en-US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เปอร์เซ็นต์ของ </a:t>
            </a:r>
            <a:r>
              <a:rPr lang="en-US" altLang="en-US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Full Scale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โดย 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Full Scale = </a:t>
            </a: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การเปลี่ยนแปลงความต้านทานจาก 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0°C </a:t>
            </a:r>
            <a:r>
              <a:rPr lang="th-TH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ถึง </a:t>
            </a:r>
            <a:r>
              <a:rPr lang="en-US" altLang="en-US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100°C</a:t>
            </a:r>
          </a:p>
          <a:p>
            <a:endParaRPr lang="th-TH" sz="1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125" y="3218327"/>
            <a:ext cx="5013484" cy="403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860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22285" y="2103121"/>
            <a:ext cx="8287658" cy="261610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ระบบการวัดประกอบด้วย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 4 ประเภท 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ได้แก่ </a:t>
            </a:r>
            <a:endParaRPr lang="th-TH" sz="36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การตรวจจับ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sensing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ปรับสภาพสัญญาณ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signal conditioning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ประมวลผลสัญญาณ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signal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processing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นำเสนอข้อมูล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data presentation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0"/>
            <a:ext cx="5486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 องค์ประกอบ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ตรวจจับ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Sensing Elements)</a:t>
            </a:r>
          </a:p>
        </p:txBody>
      </p:sp>
    </p:spTree>
    <p:extLst>
      <p:ext uri="{BB962C8B-B14F-4D97-AF65-F5344CB8AC3E}">
        <p14:creationId xmlns:p14="http://schemas.microsoft.com/office/powerpoint/2010/main" val="26760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42456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altLang="en-US" sz="3200" b="1" i="1" u="sng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</a:t>
            </a:r>
            <a:r>
              <a:rPr lang="th-TH" altLang="en-US" sz="3200" b="1" i="1" u="sng" dirty="0" smtClean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ทำ</a:t>
            </a:r>
          </a:p>
          <a:p>
            <a:r>
              <a:rPr lang="th-TH" alt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</a:t>
            </a:r>
            <a:r>
              <a:rPr lang="th-TH" alt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alt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altLang="en-US" sz="3200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en-US" sz="3200" dirty="0" smtClean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ใช้สมการ</a:t>
            </a:r>
          </a:p>
          <a:p>
            <a:endParaRPr lang="th-TH" sz="32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alt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</a:t>
            </a:r>
            <a:r>
              <a:rPr lang="th-TH" alt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altLang="en-US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32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1600" dirty="0" smtClean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642" y="1526970"/>
            <a:ext cx="2388870" cy="3562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414" y="1942490"/>
            <a:ext cx="1543050" cy="285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0050" y="2339027"/>
            <a:ext cx="542925" cy="228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5716" y="2339027"/>
            <a:ext cx="2419350" cy="2571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58074" y="2319976"/>
            <a:ext cx="1866900" cy="2952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9391" y="3478873"/>
            <a:ext cx="3495675" cy="5429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47096" y="4133905"/>
            <a:ext cx="1685925" cy="285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66975" y="4289958"/>
            <a:ext cx="2924175" cy="7048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54909" y="4419655"/>
            <a:ext cx="609600" cy="2000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8463" y="4422640"/>
            <a:ext cx="571500" cy="20002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54909" y="4671566"/>
            <a:ext cx="609600" cy="20955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387279" y="4662771"/>
            <a:ext cx="590550" cy="21907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71512" y="5140453"/>
            <a:ext cx="1266825" cy="51435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371512" y="5796768"/>
            <a:ext cx="800100" cy="32385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358074" y="5006193"/>
            <a:ext cx="2457450" cy="952500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415922" y="2751787"/>
            <a:ext cx="1000125" cy="25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39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30469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โจทย์ตัวอย่างที่ 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(NTC)</a:t>
            </a: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สถานการณ์มีดังนี้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NTC Thermistor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มีค่าความต้านทานที่ 25°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เท่ากับ 𝑅25=12 𝑘</a:t>
            </a:r>
            <a:r>
              <a:rPr lang="el-GR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Ω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𝛽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3750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K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หาความต้านทานที่ 80°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อุณหภูมิเป็น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Kelvin: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T(K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)=T(°C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273)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026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1343" y="931940"/>
            <a:ext cx="6894350" cy="55092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altLang="en-US" sz="3200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Thermistor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คือ</a:t>
            </a:r>
          </a:p>
          <a:p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511" y="2111087"/>
            <a:ext cx="2895600" cy="723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1761" y="2705902"/>
            <a:ext cx="2676525" cy="952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992" y="3816798"/>
            <a:ext cx="3819525" cy="704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9586" y="4067744"/>
            <a:ext cx="476250" cy="2381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0700" y="3888967"/>
            <a:ext cx="361950" cy="5429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82331" y="3906551"/>
            <a:ext cx="333375" cy="4953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87404" y="4503260"/>
            <a:ext cx="3600450" cy="3619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60649" y="4550457"/>
            <a:ext cx="990600" cy="228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31435" y="4984298"/>
            <a:ext cx="1704975" cy="2190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3830" y="5404328"/>
            <a:ext cx="904875" cy="2571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087344" y="5884045"/>
            <a:ext cx="23431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99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0764" y="1015067"/>
            <a:ext cx="9767454" cy="433965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sz="36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Sensitivity</a:t>
            </a:r>
            <a:r>
              <a:rPr lang="th-TH" sz="36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600" b="1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ความไวของเซ็นเซอร์)</a:t>
            </a:r>
            <a:r>
              <a:rPr lang="th-TH" sz="3600" b="1" i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ความสามารถของเซ็นเซอร์ในการตอบสนองต่อการเปลี่ยนแปลงของตัวแปรที่ต้องการวัด 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กรณีนี้คือ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โดยเป็นการวัดว่าความต้านทานของเซ็นเซอร์เปลี่ยนแปลง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ไปเมื่อ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อุณหภูมิมีการ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เปลี่ยนแปลง มีสูตรดังนี้</a:t>
            </a:r>
          </a:p>
          <a:p>
            <a:pPr algn="thaiDist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Δ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 =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เปลี่ยนแปลงของค่าความต้านทาน (</a:t>
            </a:r>
            <a:r>
              <a:rPr lang="el-GR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Ω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 algn="thaiDist">
              <a:buFont typeface="Arial" panose="020B0604020202020204" pitchFamily="34" charset="0"/>
              <a:buChar char="•"/>
            </a:pP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Δ𝑇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=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เปลี่ยนแปลงของอุณหภูมิ (°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K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b="1" i="1" u="sng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6779" y="3329315"/>
            <a:ext cx="2235899" cy="71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38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0764" y="1015067"/>
            <a:ext cx="9767454" cy="55092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ตัวอย่างความไวของเซ็นเซอร์</a:t>
            </a:r>
            <a:endParaRPr lang="en-US" sz="3200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PRT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(Platinum Resistance Thermometer)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โจทย์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จากสูตร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929" y="2246128"/>
            <a:ext cx="1543050" cy="323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1" y="2241339"/>
            <a:ext cx="2038350" cy="3333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6261" y="2854123"/>
            <a:ext cx="2466975" cy="3238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8929" y="3688918"/>
            <a:ext cx="2543175" cy="3333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44491" y="3708673"/>
            <a:ext cx="1323975" cy="314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3302" y="5495009"/>
            <a:ext cx="1885950" cy="381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0149" y="5314034"/>
            <a:ext cx="723900" cy="7429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24946" y="5514059"/>
            <a:ext cx="1857375" cy="36195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20780" y="4355027"/>
            <a:ext cx="2235899" cy="71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6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โจทย์ตัวอย่างที่ 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เปรียบเทียบ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PRT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Thermistor</a:t>
            </a: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สถานการณ์มีดังนี้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มีเซ็นเซอร์สองตัวคือ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PRT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ใช้ในการวัดอุณหภูมิ 100°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PRT: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R0=100 </a:t>
            </a:r>
            <a:r>
              <a:rPr lang="el-GR" sz="2000" dirty="0">
                <a:cs typeface="Angsana New" panose="02020603050405020304" pitchFamily="18" charset="-34"/>
              </a:rPr>
              <a:t>Ω</a:t>
            </a:r>
            <a:r>
              <a:rPr lang="el-GR" sz="3200" dirty="0">
                <a:cs typeface="Angsana New" panose="02020603050405020304" pitchFamily="18" charset="-34"/>
              </a:rPr>
              <a:t>, 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R100=138.50 </a:t>
            </a:r>
            <a:r>
              <a:rPr lang="el-GR" sz="2000" dirty="0" smtClean="0">
                <a:cs typeface="Angsana New" panose="02020603050405020304" pitchFamily="18" charset="-34"/>
              </a:rPr>
              <a:t>Ω</a:t>
            </a:r>
            <a:endParaRPr lang="el-GR" sz="3200" dirty="0">
              <a:cs typeface="Angsana New" panose="02020603050405020304" pitchFamily="18" charset="-34"/>
            </a:endParaRPr>
          </a:p>
          <a:p>
            <a:pPr marL="514350" indent="-514350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Thermistor: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R25=12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k</a:t>
            </a:r>
            <a:r>
              <a:rPr lang="el-GR" sz="2000" dirty="0" smtClean="0">
                <a:cs typeface="Angsana New" panose="02020603050405020304" pitchFamily="18" charset="-34"/>
              </a:rPr>
              <a:t>Ω</a:t>
            </a:r>
            <a:r>
              <a:rPr lang="th-TH" sz="3200" dirty="0" smtClean="0"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 </a:t>
            </a:r>
            <a:r>
              <a:rPr lang="el-GR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β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=3750 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K</a:t>
            </a:r>
            <a:endParaRPr lang="th-TH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71550" lvl="1" indent="-514350">
              <a:buFont typeface="+mj-lt"/>
              <a:buAutoNum type="arabicParenR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จงหาความต้านทานของ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100°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th-TH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71550" lvl="1" indent="-514350">
              <a:buFont typeface="+mj-lt"/>
              <a:buAutoNum type="arabicParenR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หาค่า 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Sensitivity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ของแต่ละเซ็นเซอร์ที่ 100°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13327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69359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endParaRPr lang="th-TH" sz="11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Thermistor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PRT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638" y="1956763"/>
            <a:ext cx="2238375" cy="2762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0200" y="1956763"/>
            <a:ext cx="1133475" cy="304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7638" y="2533911"/>
            <a:ext cx="2895600" cy="723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7638" y="3863534"/>
            <a:ext cx="3819525" cy="704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92232" y="4114480"/>
            <a:ext cx="476250" cy="2381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03346" y="3935703"/>
            <a:ext cx="361950" cy="5429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94977" y="3953287"/>
            <a:ext cx="333375" cy="49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12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59873" y="2921168"/>
            <a:ext cx="1672253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dirty="0" smtClean="0"/>
              <a:t>Q&amp;A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2384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176839" y="1883985"/>
            <a:ext cx="9344025" cy="28956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83238" y="2301359"/>
            <a:ext cx="7531229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5400" dirty="0">
                <a:latin typeface="TH Krub" panose="02000506040000020004" pitchFamily="2" charset="-34"/>
                <a:cs typeface="TH Krub" panose="02000506040000020004" pitchFamily="2" charset="-34"/>
              </a:rPr>
              <a:t>องค์ประกอบการตรวจจับแบบความ</a:t>
            </a:r>
            <a:r>
              <a:rPr lang="th-TH" sz="5400" dirty="0" smtClean="0">
                <a:latin typeface="TH Krub" panose="02000506040000020004" pitchFamily="2" charset="-34"/>
                <a:cs typeface="TH Krub" panose="02000506040000020004" pitchFamily="2" charset="-34"/>
              </a:rPr>
              <a:t>จุ</a:t>
            </a:r>
          </a:p>
          <a:p>
            <a:pPr algn="ctr"/>
            <a:r>
              <a:rPr lang="th-TH" sz="5400" dirty="0" smtClean="0">
                <a:latin typeface="TH Krub" panose="02000506040000020004" pitchFamily="2" charset="-34"/>
                <a:cs typeface="TH Krub" panose="02000506040000020004" pitchFamily="2" charset="-34"/>
              </a:rPr>
              <a:t>(</a:t>
            </a:r>
            <a:r>
              <a:rPr lang="en-US" sz="5400" dirty="0">
                <a:latin typeface="TH Krub" panose="02000506040000020004" pitchFamily="2" charset="-34"/>
                <a:cs typeface="TH Krub" panose="02000506040000020004" pitchFamily="2" charset="-34"/>
              </a:rPr>
              <a:t>Capacitive sensing elements)</a:t>
            </a:r>
            <a:endParaRPr lang="th-TH" sz="5400" dirty="0">
              <a:latin typeface="TH Krub" panose="02000506040000020004" pitchFamily="2" charset="-34"/>
              <a:cs typeface="TH Krub" panose="02000506040000020004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8964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5092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ตัวเก็บประจุหรือคอนเดนเซอร์แบบง่ายที่สุดประกอบด้วยแผ่นโลหะขนานสองแผ่น คั่นด้วยวัสดุไดอิเล็กทริกหรือฉนวน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จุของตัวเก็บประจุแบบแผ่นขนานนี้กำหนด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 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32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permittivity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ว่าง (สุญญากาศ) ที่มีขนาด 8.85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pF·m</a:t>
            </a:r>
            <a:r>
              <a:rPr lang="en-US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-1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permittivity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สัมพัทธ์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หรือค่าคงที่ไดอิเล็กตริกของวัสดุ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ฉนวน 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A·m</a:t>
            </a:r>
            <a:r>
              <a:rPr lang="en-US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คือพื้นที่ทับซ้อนของแผ่นเพลท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d·m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คือระยะห่างของแผ่น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เพลท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5734" y="2483385"/>
            <a:ext cx="1060323" cy="6569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8572" y="2477554"/>
            <a:ext cx="31337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3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0800" y="1653178"/>
            <a:ext cx="6052457" cy="33085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ตรวจจับ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ที่เอาต์พุต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ทาง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ไฟฟ้า</a:t>
            </a:r>
          </a:p>
          <a:p>
            <a:pPr algn="thaiDist"/>
            <a:endParaRPr lang="en-US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แอคทีฟ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(มีแหล่งจ่ายไฟในตัว)</a:t>
            </a:r>
          </a:p>
          <a:p>
            <a:pPr algn="thaiDist"/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พาสซีฟ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ใช้แหล่งจ่ายไฟภายนอก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 </a:t>
            </a:r>
            <a:endParaRPr lang="en-US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คาปาซิทีฟ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endParaRPr lang="en-US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แบบเหนี่ยวนำ</a:t>
            </a:r>
            <a:endParaRPr lang="en-US" sz="3200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0"/>
            <a:ext cx="548640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 องค์ประกอบ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ตรวจจับ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Sensing Elements)</a:t>
            </a:r>
          </a:p>
        </p:txBody>
      </p:sp>
    </p:spTree>
    <p:extLst>
      <p:ext uri="{BB962C8B-B14F-4D97-AF65-F5344CB8AC3E}">
        <p14:creationId xmlns:p14="http://schemas.microsoft.com/office/powerpoint/2010/main" val="1135037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31854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1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: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แบบพื้นฐานสมมติว่าเรามี ตัวเก็บประจุแบบแผ่นขนาน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จงหาค่า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659" y="1809816"/>
            <a:ext cx="6580909" cy="1532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74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6628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ทำ</a:t>
            </a: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สมการ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แทน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ค่าใน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 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5482" y="1447600"/>
            <a:ext cx="1290205" cy="6754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1891" y="2501943"/>
            <a:ext cx="4251614" cy="10650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208" y="2664646"/>
            <a:ext cx="1662545" cy="32904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5627" y="2655553"/>
            <a:ext cx="528205" cy="33770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6324" y="2655553"/>
            <a:ext cx="1411432" cy="33770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8413" y="3095414"/>
            <a:ext cx="1220932" cy="3203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13784" y="3633045"/>
            <a:ext cx="2000250" cy="37234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09120" y="4274159"/>
            <a:ext cx="1203614" cy="35502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75720" y="4928760"/>
            <a:ext cx="1203614" cy="355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82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1703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3200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เปลี่ยนวัสดุ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ฉนวนเป็นน้ำมันมีค่า 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 สมการ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แทนค่าในสมการ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 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0275" y="1062037"/>
            <a:ext cx="2952750" cy="2952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7857" y="1904800"/>
            <a:ext cx="1290205" cy="6754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1891" y="2730543"/>
            <a:ext cx="4251614" cy="10650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956" y="2870820"/>
            <a:ext cx="493568" cy="3463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33208" y="2883721"/>
            <a:ext cx="1662545" cy="32904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6324" y="2874628"/>
            <a:ext cx="1411432" cy="33770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68413" y="3314489"/>
            <a:ext cx="1220932" cy="32038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33230" y="3845595"/>
            <a:ext cx="2996045" cy="31172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61730" y="4465294"/>
            <a:ext cx="1143000" cy="329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377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จากรูป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แสดงเซ็นเซอร์ระยะการ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เคลื่อนที่แบบ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คาปาซิ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ทีฟ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displacement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หากการระยะการ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เคลื่อนที่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x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ทำให้ระยะห่างของแผ่นเพลทเพิ่มขึ้นเป็น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 + x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ความจุของเซ็นเซอร์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	</a:t>
            </a:r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128" y="3986050"/>
            <a:ext cx="2051495" cy="23396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2578" y="2355196"/>
            <a:ext cx="1352550" cy="74295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979182" y="5802456"/>
            <a:ext cx="3748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รูปแสดง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ซ็น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เซอร์แบบการ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แยกตัวแปร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7620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30469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ใช้งานเช่น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Displacement Sensor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วัดการสั่นของ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เครื่องจักร</a:t>
            </a: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จงหาค่า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(C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626759"/>
            <a:ext cx="5524500" cy="1657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8378" y="4128925"/>
            <a:ext cx="2051495" cy="233962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2168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03214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</a:t>
            </a: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แทนค่าในสมการ</a:t>
            </a: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 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endParaRPr lang="en-US" sz="9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3317" y="3624461"/>
            <a:ext cx="2051495" cy="23396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2928" y="1383646"/>
            <a:ext cx="1352550" cy="7429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2928" y="2330451"/>
            <a:ext cx="4705350" cy="1152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33455" y="2577668"/>
            <a:ext cx="1662545" cy="3290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2569008"/>
            <a:ext cx="528205" cy="3377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5525" y="2560349"/>
            <a:ext cx="1411432" cy="34636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87178" y="3011054"/>
            <a:ext cx="1498023" cy="2857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60102" y="3011054"/>
            <a:ext cx="1255568" cy="2857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946199" y="3563857"/>
            <a:ext cx="1982932" cy="44161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46199" y="4193277"/>
            <a:ext cx="1194955" cy="33770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69772" y="5345802"/>
            <a:ext cx="1194955" cy="337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19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67078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</a:t>
            </a:r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พื้นที่ตัว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แปร (</a:t>
            </a:r>
            <a:r>
              <a:rPr lang="en-US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variable area </a:t>
            </a:r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การเคลื่อนตัว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x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จะทำให้พื้นที่ทับซ้อนลดลง ∆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A = </a:t>
            </a:r>
            <a:r>
              <a:rPr lang="en-US" sz="32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wx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w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คือความกว้างของแผ่น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เปลี่ยนพื้นที่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ซ้อนทับ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ของแผ่นโลหะ เพื่อให้ค่า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Capacitance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เปลี่ยนแปลง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ตามตำแหน่งการเคลื่อนที่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x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105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4912" y="2668108"/>
            <a:ext cx="1743075" cy="5810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516" y="3967043"/>
            <a:ext cx="7517665" cy="244816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8221" y="2508917"/>
            <a:ext cx="2362677" cy="191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0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33195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โรงงานผลิต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มีการใช้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เพื่อตรวจวัดตำแหน่งของแผ่นโลหะที่เลื่อนในแนวนอน โดยมีรายละเอียด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พื้นที่ซ้อนทับเริ่มต้นของ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แผ่น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กว้างของแผ่น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ระยะห่างระหว่างแผ่น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วัสดุ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เป็นอากาศ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𝜀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1.0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แผ่นเลื่อนไปทางขวาเป็นระยะ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𝑥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=0.010 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</a:p>
          <a:p>
            <a:pPr lvl="1"/>
            <a:endParaRPr lang="th-TH" sz="105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(C)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เกิดขึ้น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912" y="2209454"/>
            <a:ext cx="2130136" cy="2597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7726" y="2673517"/>
            <a:ext cx="1524000" cy="285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4370" y="3154032"/>
            <a:ext cx="21717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85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4627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 สมการ</a:t>
            </a:r>
          </a:p>
          <a:p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แทนค่าในสมการ</a:t>
            </a:r>
          </a:p>
          <a:p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298" y="1402833"/>
            <a:ext cx="1743075" cy="5810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397" y="2925719"/>
            <a:ext cx="7086600" cy="10572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16053" y="3053479"/>
            <a:ext cx="1790700" cy="381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6753" y="3053479"/>
            <a:ext cx="619125" cy="3619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7109" y="3499066"/>
            <a:ext cx="1343025" cy="314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8846" y="3243979"/>
            <a:ext cx="1343025" cy="3333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31434" y="3231554"/>
            <a:ext cx="762000" cy="3905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93434" y="3281139"/>
            <a:ext cx="876300" cy="3143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6145" y="4006803"/>
            <a:ext cx="1485900" cy="36195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07109" y="4935274"/>
            <a:ext cx="1485900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49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ไดอิเล็กทริกแบบแปรผัน (</a:t>
            </a:r>
            <a:r>
              <a:rPr lang="en-US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variable dielectric)</a:t>
            </a:r>
            <a:r>
              <a:rPr lang="en-US" sz="3200" b="1" i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การกระจัด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x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จะเปลี่ยนปริมาณของวัสดุไดอิเล็กทริก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(ε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&gt; 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ที่แทรกอยู่ระหว่างแผ่น ความจุรวมของเซ็นเซอร์คือผลรวมของความจุสอง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หนึ่งที่มีพื้นที่ </a:t>
            </a:r>
            <a:r>
              <a:rPr lang="en-US" sz="32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A1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และค่าคงที่ไดอิเล็กทริก 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ε1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อีก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ค่าหนึ่งที่มีพื้นที่ </a:t>
            </a:r>
            <a:r>
              <a:rPr lang="en-US" sz="3200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A2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และค่าคงที่ไดอิเล็กทริก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ε2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7838" y="3661499"/>
            <a:ext cx="3186545" cy="220806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2126" y="3922037"/>
            <a:ext cx="2658341" cy="710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3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801854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องค์ประกอบการตรวจจับแบบต้านทาน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Resistive sensing elements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0245" y="1041344"/>
            <a:ext cx="10049608" cy="55092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การตรวจจับแบบต้านทาน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มีลักการคือ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การเปลี่ยนแปลงค่าความ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ต้านทานของ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วัสดุเมื่อมีตัวแปรทางกายภาพเปลี่ยนไป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ตัวต้านทานเชิงตัวแปร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Potentiometer)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วัดตำแหน่ง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Thermistor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วัดอุณหภูมิ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Strain gauge →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วัดแรงดึงหรือแรงกด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พื้นฐาน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2400" dirty="0" smtClean="0">
                <a:cs typeface="Angsana New" panose="02020603050405020304" pitchFamily="18" charset="-34"/>
              </a:rPr>
              <a:t>ρ</a:t>
            </a:r>
            <a:r>
              <a:rPr lang="el-GR" sz="3200" dirty="0" smtClean="0">
                <a:cs typeface="Angsana New" panose="02020603050405020304" pitchFamily="18" charset="-34"/>
              </a:rPr>
              <a:t>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จำเพาะ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ยาว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พื้นที่หน้าตัด</a:t>
            </a: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3496" y="4445428"/>
            <a:ext cx="1411166" cy="97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45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62049" y="856357"/>
            <a:ext cx="10194877" cy="51398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เนื่องจาก </a:t>
            </a:r>
            <a:r>
              <a:rPr lang="en-US" sz="36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A1 =</a:t>
            </a:r>
            <a:r>
              <a:rPr lang="en-US" sz="3600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wx</a:t>
            </a:r>
            <a:r>
              <a:rPr lang="en-US" sz="36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, A2 =</a:t>
            </a:r>
            <a:r>
              <a:rPr lang="en-US" sz="36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w(l-x</a:t>
            </a:r>
            <a:r>
              <a:rPr lang="en-US" sz="36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w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คือความกว้างของ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แผ่น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จะได้ว่า</a:t>
            </a:r>
          </a:p>
          <a:p>
            <a:pPr lvl="1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(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ความจุไฟฟ้า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 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Farad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(F)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0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ค่าคงที่ของสุญญากาศ 8.85×10</a:t>
            </a:r>
            <a:r>
              <a:rPr lang="th-TH" sz="28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-12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F/m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	คือ ระยะห่างระหว่างแผ่น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โลหะ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 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ค่าสภาพยอม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ให้ไฟฟ้าของวัสดุชนิดที่ 1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dielectric constant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สภาพ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ยอม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ให้ไฟฟ้าของวัสดุชนิดที่ 2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dielectric constant)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พื้นที่ของแผ่นที่มีวัสดุชนิดที่ 1 อยู่ระหว่าง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แผ่น 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พื้นที่ของแผ่นที่มีวัสดุชนิดที่ 2 อยู่ระหว่าง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แผ่น 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7530" y="1713342"/>
            <a:ext cx="3667125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82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434734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โรงงาน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อุตสาหกรรมใช้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Level Sensor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ในการตรวจวัดระดับของเหลวภายในถังเชื้อเพลิง โดยเซ็นเซอร์มีรายละเอียด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</a:p>
          <a:p>
            <a:endParaRPr lang="th-TH" sz="1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พื้นที่ซ้อนทับของแผ่นโลหะรวมทั้งหมด </a:t>
            </a:r>
            <a:r>
              <a:rPr lang="th-TH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𝐴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=120 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cm</a:t>
            </a:r>
            <a:r>
              <a:rPr lang="en-US" sz="32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=0.012 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en-US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3200" baseline="300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ระยะห่าง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ระหว่างแผ่น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𝑑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2.5×10</a:t>
            </a:r>
            <a:r>
              <a:rPr lang="th-TH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-3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ค่าการยอมให้ไฟฟ้าของ อากาศ 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𝜀</a:t>
            </a:r>
            <a:r>
              <a:rPr lang="th-TH" sz="2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𝑎𝑖𝑟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=1.0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การยอมให้ไฟฟ้าของ น้ำมันเชื้อเพลิง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𝜀</a:t>
            </a:r>
            <a:r>
              <a:rPr lang="th-TH" sz="24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𝑜𝑖𝑙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4.5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ถัง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เชื้อเพลิงในปัจจุบันมีน้ำมันอยู่ 70% ของพื้นที่แผ่นทั้งหมด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endParaRPr lang="th-TH" sz="105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(C)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ที่เซ็นเซอร์วัด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</a:t>
            </a:r>
          </a:p>
        </p:txBody>
      </p:sp>
    </p:spTree>
    <p:extLst>
      <p:ext uri="{BB962C8B-B14F-4D97-AF65-F5344CB8AC3E}">
        <p14:creationId xmlns:p14="http://schemas.microsoft.com/office/powerpoint/2010/main" val="189777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13986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	 สมการ</a:t>
            </a:r>
          </a:p>
          <a:p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𝐴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0.012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 m</a:t>
            </a:r>
            <a:r>
              <a:rPr lang="en-US" sz="32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3200" baseline="30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𝑑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2.5×10</a:t>
            </a:r>
            <a:r>
              <a:rPr lang="th-TH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-3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l-GR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4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l-GR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8.85×10</a:t>
            </a:r>
            <a:r>
              <a:rPr lang="th-TH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el-GR" sz="32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F/m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พื้นที่น้ำมัน 70%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A2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​=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0.70×0.012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0.0084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m</a:t>
            </a:r>
            <a:r>
              <a:rPr lang="en-US" sz="28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800" baseline="300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พื้นที่อากาศ 30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%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A1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​=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0.30×0.012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0.0036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 m</a:t>
            </a:r>
            <a:r>
              <a:rPr lang="en-US" sz="28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2800" baseline="30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5388" y="1404205"/>
            <a:ext cx="23241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94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07831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		สูตร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แทนค่าในสมการ</a:t>
            </a: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ดังนั้นค่า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(C)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ที่เซ็นเซอร์วัด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ได้คือ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105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4288" y="1015763"/>
            <a:ext cx="2324100" cy="638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716" y="2137507"/>
            <a:ext cx="5248275" cy="895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2518" y="2241316"/>
            <a:ext cx="1323975" cy="304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8443" y="2602174"/>
            <a:ext cx="1143000" cy="266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6338" y="2401614"/>
            <a:ext cx="495300" cy="3048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1295" y="2405521"/>
            <a:ext cx="885825" cy="314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95374" y="2395996"/>
            <a:ext cx="485775" cy="3238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8002" y="2412988"/>
            <a:ext cx="876300" cy="2952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51200" y="3162091"/>
            <a:ext cx="2552700" cy="3429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15933" y="3700831"/>
            <a:ext cx="1857375" cy="32385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39305" y="4392344"/>
            <a:ext cx="1047750" cy="2952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48388" y="5286978"/>
            <a:ext cx="781050" cy="29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32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75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59873" y="2921168"/>
            <a:ext cx="1672253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dirty="0" smtClean="0"/>
              <a:t>Q&amp;A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7158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569386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</a:t>
            </a:r>
            <a:r>
              <a:rPr lang="th-TH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วัดแรงดันแบบคาปาซิ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ทีฟ (</a:t>
            </a:r>
            <a:r>
              <a:rPr lang="en-US" sz="3200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capacitive pressure sensor </a:t>
            </a:r>
            <a:r>
              <a:rPr lang="th-TH" sz="3200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แสดงดังรูปโดย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แผ่นหนึ่งเป็น</a:t>
            </a:r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แผ่นโลหะ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แบบยึดติด อีกแผ่นเป็น</a:t>
            </a:r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ไดอะแฟร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แบนยืดหยุ่น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วัสดุไดอิเล็กทริกคืออากาศ (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000" dirty="0">
                <a:latin typeface="Angsana New" panose="02020603050405020304" pitchFamily="18" charset="-34"/>
                <a:cs typeface="Angsana New" panose="02020603050405020304" pitchFamily="18" charset="-34"/>
              </a:rPr>
              <a:t>≈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el-GR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ไดอะแฟรมเป็นองค์ประกอบตรวจจับแบบ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ยืดหยุ่นโค้งงอได้โดยอาศัยแรงดัน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และเกิดค่า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การโก่งตัว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y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ที่รัศมี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ใดๆ คำนวณได้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โดยที่</a:t>
            </a:r>
          </a:p>
          <a:p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 =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รัศมีของไดอะแฟรม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diaphragm)</a:t>
            </a:r>
          </a:p>
          <a:p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t =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ความหนา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thickness)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ของไดอะแฟรม</a:t>
            </a:r>
          </a:p>
          <a:p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E =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โมดูลัสของยัง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Young’s modulus)</a:t>
            </a:r>
          </a:p>
          <a:p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ν =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อัตราส่วนปัวซอง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Poisson’s ratio</a:t>
            </a:r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6550" y="3778873"/>
            <a:ext cx="4114800" cy="2238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931" y="3185091"/>
            <a:ext cx="3437659" cy="89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35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8510" y="744884"/>
            <a:ext cx="10194877" cy="54476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การเสียรูปของไดอะแฟรมหมายความว่าการแยกของแผ่นลดลงด้วยค่าเฉลี่ย การเพิ่มขึ้นของความจุที่เกิดขึ้น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∆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ถูกกำหนด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</a:t>
            </a: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endParaRPr lang="th-TH" sz="2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l-GR" dirty="0">
                <a:latin typeface="Angsana New" panose="02020603050405020304" pitchFamily="18" charset="-34"/>
                <a:cs typeface="Angsana New" panose="02020603050405020304" pitchFamily="18" charset="-34"/>
              </a:rPr>
              <a:t>Δ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การเปลี่ยนแปลงของ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เมื่อมีแรงดันมากระทำ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Farad (F)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𝐶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เริ่มต้น (เมื่อยังไม่มีแรงดัน)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Farad (F)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𝑃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ความดัน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Pressure)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ที่กระทำต่อ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	Pascal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Pa)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𝑎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รัศมีของแผ่น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𝑡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ความหนาของแผ่น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𝐸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Young's modulus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ของวัสดุแผ่น (ความแข็งแรงทางกล)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Pa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𝜈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Poisson's ratio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ของวัสดุ ไม่มีหน่วย</a:t>
            </a:r>
          </a:p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𝑑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ระยะห่างระหว่างแผ่น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กับแผ่นอ้างอิง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Fixed plate)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2579" y="1769917"/>
            <a:ext cx="2493818" cy="82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97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2451" y="931940"/>
            <a:ext cx="11010900" cy="50167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l-GR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Δ</a:t>
            </a: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คือ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เปลี่ยนแปลงของ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เมื่อมีแรงดันมา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กระทำ 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Farad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(F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𝐶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Capacitance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เริ่มต้น (เมื่อยังไม่มีแรงดัน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Farad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(F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𝑃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ดัน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Pressure)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ที่กระทำต่อ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	Pascal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Pa)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𝑎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รัศมี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ของแผ่น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Diaphragm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หนาของแผ่น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Diaphragm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𝐸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Young's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modulus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ของวัสดุแผ่น (ความแข็งแรงทางกล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𝜈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Poisson's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ratio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วัสดุ ไม่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หน่วย</a:t>
            </a:r>
          </a:p>
          <a:p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𝑑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คือ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ระยะห่าง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ระหว่างแผ่น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Diaphragm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กับแผ่นอ้างอิง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Fixed plate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หน่วยเป็น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2360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967246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องค์ประกอบการตรวจจับแบบความจุ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Capacitive sensing elements)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09935" y="931940"/>
            <a:ext cx="10194877" cy="60631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3200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โรงงานผลิต แผ่นวงจรอิเล็กทรอนิกส์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PCB)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ต้องการตรวจสอบ </a:t>
            </a:r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ตำแหน่งการขยับของแท่นจับ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ชิ้นงาน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ใช้ในเครื่องจักร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CNC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เพื่อให้การตัดและเจาะรูมีความแม่นยำระดับไมโครเมตร จึงติดตั้ง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Differential Capacitive Sensor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สำหรับตรวจวัดการเคลื่อนที่ของแท่น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จับ</a:t>
            </a:r>
          </a:p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โดยมีรายละเอียด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เซ็นเซอร์ดังนี้</a:t>
            </a: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พื้นที่ของแผ่นเซ็นเซอร์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Plate Area) 𝐴=1.8×10−4 m2A=1.8×10−4 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m2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ระยะห่างเริ่มต้นระหว่างแผ่นคงที่ 𝑑=1.5 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mm=1.5×10−3 md=1.5 mm=1.5×10−3 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Capacitance (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ความจุไฟฟ้า)  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Farad (F)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0 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ค่าคงที่ของสุญญากาศ 8.85×10</a:t>
            </a:r>
            <a:r>
              <a:rPr lang="th-TH" sz="2800" baseline="30000" dirty="0">
                <a:latin typeface="Angsana New" panose="02020603050405020304" pitchFamily="18" charset="-34"/>
                <a:cs typeface="Angsana New" panose="02020603050405020304" pitchFamily="18" charset="-34"/>
              </a:rPr>
              <a:t>-12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F/m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  	คือ ระยะห่างระหว่างแผ่นโลหะ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	 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ค่าสภาพยอมให้ไฟฟ้าของวัสดุชนิดที่ 1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dielectric constant)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en-US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ε</a:t>
            </a:r>
            <a:r>
              <a:rPr lang="el-GR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l-GR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ค่าสภาพยอมให้ไฟฟ้าของวัสดุชนิดที่ 2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dielectric constant)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พื้นที่ของแผ่นที่มีวัสดุชนิดที่ 1 อยู่ระหว่างแผ่น 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m²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lvl="1"/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r>
              <a:rPr lang="en-US" sz="2800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 	คือ 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​</a:t>
            </a:r>
            <a:r>
              <a:rPr lang="th-TH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พื้นที่ของแผ่นที่มีวัสดุชนิดที่ 2 อยู่ระหว่างแผ่น    (</a:t>
            </a:r>
            <a:r>
              <a:rPr lang="en-US" sz="2800" dirty="0">
                <a:latin typeface="Angsana New" panose="02020603050405020304" pitchFamily="18" charset="-34"/>
                <a:cs typeface="Angsana New" panose="02020603050405020304" pitchFamily="18" charset="-34"/>
              </a:rPr>
              <a:t>m²</a:t>
            </a:r>
            <a:r>
              <a:rPr lang="th-TH" sz="28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9321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325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36913" y="1549345"/>
            <a:ext cx="9528767" cy="446276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ความต้านทาน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ของโลหะ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ใหญ่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metals)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เพิ่มขึ้นตาม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 ภายในช่วง –100 ถึง +800 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ทั่วไประหว่างความต้านทาน (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</a:t>
            </a:r>
            <a:r>
              <a:rPr lang="en-US" sz="32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ของโลหะและอุณหภูมิ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 (°C)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สามารถแสดงได้ในรูปแบบอนุกรมกำลังดัง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สมการ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11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</a:p>
          <a:p>
            <a:pPr lvl="1"/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R0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ค่าความต้านทานที่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0 °</a:t>
            </a: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el-GR" sz="2400" dirty="0" smtClean="0">
                <a:cs typeface="Angsana New" panose="02020603050405020304" pitchFamily="18" charset="-34"/>
              </a:rPr>
              <a:t>α,β,γ</a:t>
            </a:r>
            <a:r>
              <a:rPr lang="el-GR" sz="3200" dirty="0" smtClean="0"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el-GR" sz="3200" dirty="0" smtClean="0"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สัมประสิทธิ์ของอุณหภูมิที่มีผลต่อค่าความ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637546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</a:t>
            </a:r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การวัด</a:t>
            </a:r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/>
          <p:nvPr/>
        </p:nvPicPr>
        <p:blipFill>
          <a:blip r:embed="rId2"/>
          <a:stretch>
            <a:fillRect/>
          </a:stretch>
        </p:blipFill>
        <p:spPr>
          <a:xfrm>
            <a:off x="3493104" y="3811502"/>
            <a:ext cx="4418770" cy="365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74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048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6347" y="2158153"/>
            <a:ext cx="584395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GPS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จีพีเอส)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magnetometer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แมกนีโตมิเตอร์)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object presence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เซ็นเซอร์ตรวจจับวัตถุ)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passive infrared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เซ็นเซอร์อินฟราเรดแบบพาสซีฟ)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proximity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เซ็นเซอร์วัดระยะใกล้)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linear position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เซ็นเซอร์ตำแหน่งเชิงเส้น)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rotary position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เซ็นเซอร์ตำแหน่งแบบหมุน)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tilt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เซ็นเซอร์เอียง)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gyroscope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ไจโรสโคป)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accelerometer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เครื่องวัดความเร่ง)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vibration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เซ็นเซอร์วัดการสั่นสะเทือน)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force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เซ็นเซอร์แรง</a:t>
            </a:r>
            <a:r>
              <a:rPr lang="th-TH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10300" y="3266148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arenR" startAt="13"/>
            </a:pPr>
            <a:r>
              <a:rPr lang="en-US" sz="2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touch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screen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หน้าจอสัมผัส)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liquid level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เซ็นเซอร์ระดับของเหลว)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liquid flow rate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เซ็นเซอร์วัดอัตราการไหลของของเหลว)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gas/liquid pressure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เซ็นเซอร์วัดแรงดันก๊าซ/ของเหลว)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photoresistor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โฟโตเรซิสเตอร์)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thermocouple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เทอร์โมคัปเปิล)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infrared temperature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เซ็นเซอร์วัดอุณหภูมิอินฟราเรด)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microphone</a:t>
            </a:r>
          </a:p>
          <a:p>
            <a:pPr marL="514350" indent="-514350">
              <a:buFont typeface="+mj-lt"/>
              <a:buAutoNum type="arabicParenR" startAt="13"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voltage sensor (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เซ็นเซอร์แรงดันไฟฟ้า)</a:t>
            </a:r>
          </a:p>
        </p:txBody>
      </p:sp>
      <p:sp>
        <p:nvSpPr>
          <p:cNvPr id="4" name="Rectangle 3"/>
          <p:cNvSpPr/>
          <p:nvPr/>
        </p:nvSpPr>
        <p:spPr>
          <a:xfrm>
            <a:off x="4128697" y="157605"/>
            <a:ext cx="7046325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ให้นักศึกษาเลือก 1 หัวข้อและนำเสนอเป็นกลุ่ม กลุ่มละ 2 คน</a:t>
            </a:r>
          </a:p>
          <a:p>
            <a:pPr algn="thaiDist"/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หัวข้อการนำเสนอ คือ </a:t>
            </a:r>
          </a:p>
          <a:p>
            <a:pPr marL="971550" lvl="1" indent="-514350" algn="thaiDist">
              <a:buFont typeface="+mj-lt"/>
              <a:buAutoNum type="arabicPeriod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หลักการทำงาน </a:t>
            </a:r>
          </a:p>
          <a:p>
            <a:pPr marL="971550" lvl="1" indent="-514350" algn="thaiDist">
              <a:buFont typeface="+mj-lt"/>
              <a:buAutoNum type="arabicPeriod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การนำไปใช้งาน และ</a:t>
            </a:r>
          </a:p>
          <a:p>
            <a:pPr marL="971550" lvl="1" indent="-514350" algn="thaiDist">
              <a:buFont typeface="+mj-lt"/>
              <a:buAutoNum type="arabicPeriod"/>
            </a:pP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รูปหรือโมดูลของเซ็นเซอร์</a:t>
            </a:r>
            <a:endParaRPr lang="th-TH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28701" y="582567"/>
            <a:ext cx="2058866" cy="76944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4400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รายงานที่ 1</a:t>
            </a:r>
            <a:endParaRPr lang="th-TH" sz="4400" i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0390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38058" y="1279619"/>
            <a:ext cx="6749142" cy="452431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(Pt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มีความแม่นยำสูง, ความเป็นเชิงเส้นดี (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Linear), 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ทน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ต่อสารเคมี (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Chemically Inert)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ใช้ได้ในช่วงอุณหภูมิกว้าง –200°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C 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ถึง +800°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นิยมใช้ใน อุตสาหกรรมและงานมาตรฐาน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en-US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Nickel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Copper</a:t>
            </a:r>
            <a:endParaRPr lang="en-US" sz="3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ราคาถูกกว่า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เหมาะสำหรับงานทั่วไปที่ไม่ต้องการความแม่นยำสูง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180690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โลหะที่นิยมใช้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50" y="1808964"/>
            <a:ext cx="4114800" cy="442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24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31442" y="1758590"/>
            <a:ext cx="8932566" cy="403187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ตัวอย่างค่าจาก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Resistance Thermometer (PRT):		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การเปลี่ยนแปลงความต้านทานจาก 0°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 → 100°C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เรียกว่า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Fundamental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Interval</a:t>
            </a:r>
            <a:endParaRPr lang="en-US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507542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ค่าพารามิเตอร์ตัวอย่างของ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Element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370" y="2534774"/>
            <a:ext cx="30765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23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70857" y="1758590"/>
            <a:ext cx="10522857" cy="30469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มาตรฐาน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IEC 751:1983 (BS EN 60751:1996)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กำหนด ค่าความคลาดเคลื่อน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Tolerance Limits)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Platinum Element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ดังนี้</a:t>
            </a: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thaiDist"/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43262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ค่าความคลาดเคลื่อนตามมาตรฐาน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IEC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444541" y="3040978"/>
          <a:ext cx="7126515" cy="1371600"/>
        </p:xfrm>
        <a:graphic>
          <a:graphicData uri="http://schemas.openxmlformats.org/drawingml/2006/table">
            <a:tbl>
              <a:tblPr/>
              <a:tblGrid>
                <a:gridCol w="1901372">
                  <a:extLst>
                    <a:ext uri="{9D8B030D-6E8A-4147-A177-3AD203B41FA5}">
                      <a16:colId xmlns:a16="http://schemas.microsoft.com/office/drawing/2014/main" val="1436309601"/>
                    </a:ext>
                  </a:extLst>
                </a:gridCol>
                <a:gridCol w="2849638">
                  <a:extLst>
                    <a:ext uri="{9D8B030D-6E8A-4147-A177-3AD203B41FA5}">
                      <a16:colId xmlns:a16="http://schemas.microsoft.com/office/drawing/2014/main" val="1662590988"/>
                    </a:ext>
                  </a:extLst>
                </a:gridCol>
                <a:gridCol w="2375505">
                  <a:extLst>
                    <a:ext uri="{9D8B030D-6E8A-4147-A177-3AD203B41FA5}">
                      <a16:colId xmlns:a16="http://schemas.microsoft.com/office/drawing/2014/main" val="8326366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Class</a:t>
                      </a:r>
                      <a:endParaRPr lang="en-US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Tolerance </a:t>
                      </a:r>
                      <a:r>
                        <a:rPr lang="th-TH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 0°</a:t>
                      </a:r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  <a:endParaRPr lang="en-US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Tolerance </a:t>
                      </a:r>
                      <a:r>
                        <a:rPr lang="th-TH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ที่ 200°</a:t>
                      </a:r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</a:t>
                      </a:r>
                      <a:endParaRPr lang="en-US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46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Class A</a:t>
                      </a:r>
                      <a:endParaRPr lang="en-US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cs typeface="Angsana New" panose="02020603050405020304" pitchFamily="18" charset="-34"/>
                        </a:rPr>
                        <a:t>±0.06 Ω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cs typeface="Angsana New" panose="02020603050405020304" pitchFamily="18" charset="-34"/>
                        </a:rPr>
                        <a:t>±0.20 Ω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08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Class B</a:t>
                      </a:r>
                      <a:endParaRPr lang="en-US" sz="2400" dirty="0"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cs typeface="Angsana New" panose="02020603050405020304" pitchFamily="18" charset="-34"/>
                        </a:rPr>
                        <a:t>±0.12 Ω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2400" dirty="0">
                          <a:cs typeface="Angsana New" panose="02020603050405020304" pitchFamily="18" charset="-34"/>
                        </a:rPr>
                        <a:t>±0.48 Ω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476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57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6986208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.1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ต้านทานโลหะและสารกึ่งตัวนำสำหรับการวัด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อุณหภูมิ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0745" y="694844"/>
            <a:ext cx="443262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th-TH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ค่าความคลาดเคลื่อนตามมาตรฐาน </a:t>
            </a:r>
            <a:r>
              <a:rPr lang="en-US" sz="3200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IEC</a:t>
            </a:r>
            <a:endParaRPr lang="th-TH" sz="3200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395132" y="2490609"/>
            <a:ext cx="3557868" cy="3086755"/>
            <a:chOff x="1395132" y="2490609"/>
            <a:chExt cx="3557868" cy="3086755"/>
          </a:xfrm>
        </p:grpSpPr>
        <p:pic>
          <p:nvPicPr>
            <p:cNvPr id="3074" name="Picture 2" descr="RS PRO PT100 RTD Sensor, 6mm Dia, 250mm Long, 4 Wire, G1/2, Class B +450°C  Max | RS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5132" y="2490609"/>
              <a:ext cx="3302000" cy="2377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395132" y="5115699"/>
              <a:ext cx="355786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RTD Pt100 (3-Wire) </a:t>
              </a:r>
              <a:r>
                <a: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แบบ</a:t>
              </a:r>
              <a:r>
                <a:rPr lang="th-TH" sz="24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หัว</a:t>
              </a:r>
              <a:r>
                <a: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กระโหลก</a:t>
              </a:r>
              <a:endParaRPr lang="en-US" sz="24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562725" y="2351668"/>
            <a:ext cx="4486275" cy="3055020"/>
            <a:chOff x="6562725" y="2351668"/>
            <a:chExt cx="4486275" cy="305502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562725" y="2351668"/>
              <a:ext cx="4486275" cy="2316356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7483151" y="4945023"/>
              <a:ext cx="314674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RTD Pt100 (3-Wire) </a:t>
              </a:r>
              <a:r>
                <a:rPr lang="th-TH" sz="24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แบบหัวเกลียว</a:t>
              </a:r>
              <a:endParaRPr lang="en-US" sz="24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900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3236</Words>
  <Application>Microsoft Office PowerPoint</Application>
  <PresentationFormat>Widescreen</PresentationFormat>
  <Paragraphs>432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9" baseType="lpstr">
      <vt:lpstr>Angsana New</vt:lpstr>
      <vt:lpstr>Arial</vt:lpstr>
      <vt:lpstr>Calibri</vt:lpstr>
      <vt:lpstr>Calibri Light</vt:lpstr>
      <vt:lpstr>TH Krub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81</cp:revision>
  <dcterms:created xsi:type="dcterms:W3CDTF">2025-09-13T02:25:05Z</dcterms:created>
  <dcterms:modified xsi:type="dcterms:W3CDTF">2025-10-01T10:03:48Z</dcterms:modified>
</cp:coreProperties>
</file>