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Visual Communication</a:t>
            </a:r>
            <a:br>
              <a:rPr lang="en-US" dirty="0" smtClean="0"/>
            </a:br>
            <a:r>
              <a:rPr lang="en-ZW" dirty="0" smtClean="0"/>
              <a:t>for Advertising</a:t>
            </a:r>
            <a:br>
              <a:rPr lang="en-ZW" dirty="0" smtClean="0"/>
            </a:br>
            <a:r>
              <a:rPr lang="en-ZW" dirty="0" smtClean="0"/>
              <a:t>Week2-4 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Homework-</a:t>
            </a:r>
            <a:r>
              <a:rPr lang="en-ZW" dirty="0" smtClean="0"/>
              <a:t>Week2-4</a:t>
            </a:r>
            <a:endParaRPr lang="th-TH" dirty="0"/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5612" y="728663"/>
            <a:ext cx="7772400" cy="5688012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DilleniaUPC" pitchFamily="18" charset="-34"/>
              </a:rPr>
              <a:t>homework</a:t>
            </a:r>
            <a:r>
              <a:rPr lang="th-TH" dirty="0" smtClean="0"/>
              <a:t>2-4</a:t>
            </a:r>
          </a:p>
          <a:p>
            <a:r>
              <a:rPr lang="th-TH" dirty="0" smtClean="0"/>
              <a:t>   </a:t>
            </a:r>
            <a:r>
              <a:rPr lang="en-ZW" dirty="0" smtClean="0">
                <a:cs typeface="DilleniaUPC" pitchFamily="18" charset="-34"/>
              </a:rPr>
              <a:t>.</a:t>
            </a:r>
            <a:r>
              <a:rPr lang="th-TH" dirty="0" smtClean="0"/>
              <a:t>ให้นักศึกษาวาดวัตถุรูปทรงเลขาคณิตใสสุดแยกเป็น</a:t>
            </a:r>
          </a:p>
          <a:p>
            <a:r>
              <a:rPr lang="th-TH" dirty="0" smtClean="0"/>
              <a:t>คน</a:t>
            </a:r>
          </a:p>
          <a:p>
            <a:r>
              <a:rPr lang="th-TH" dirty="0" smtClean="0"/>
              <a:t>สัตว์</a:t>
            </a:r>
          </a:p>
          <a:p>
            <a:r>
              <a:rPr lang="th-TH" dirty="0" smtClean="0"/>
              <a:t>พืชผักผลไม้</a:t>
            </a:r>
          </a:p>
          <a:p>
            <a:r>
              <a:rPr lang="en-US" dirty="0" smtClean="0">
                <a:cs typeface="DilleniaUPC" pitchFamily="18" charset="-34"/>
              </a:rPr>
              <a:t>homework</a:t>
            </a:r>
            <a:r>
              <a:rPr lang="th-TH" dirty="0" smtClean="0"/>
              <a:t>3-4</a:t>
            </a:r>
          </a:p>
          <a:p>
            <a:r>
              <a:rPr lang="th-TH" dirty="0" smtClean="0"/>
              <a:t>ฝึกจัดองค์ประกอบศิลป์3ประเภทเพื่อผลิตงานโฆษณา</a:t>
            </a:r>
          </a:p>
          <a:p>
            <a:endParaRPr lang="th-TH" dirty="0" smtClean="0"/>
          </a:p>
          <a:p>
            <a:endParaRPr lang="th-TH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th-TH" dirty="0" smtClean="0"/>
              <a:t>1  การร่างภาพต้นแบบ   </a:t>
            </a:r>
            <a:r>
              <a:rPr lang="en-US" dirty="0" smtClean="0"/>
              <a:t> 3</a:t>
            </a:r>
            <a:endParaRPr lang="en-US" b="1" dirty="0" smtClean="0"/>
          </a:p>
          <a:p>
            <a:r>
              <a:rPr lang="en-US" dirty="0" smtClean="0"/>
              <a:t>        </a:t>
            </a:r>
            <a:r>
              <a:rPr lang="th-TH" dirty="0" smtClean="0"/>
              <a:t>การขึ้นเส้น</a:t>
            </a:r>
            <a:endParaRPr lang="en-US" dirty="0" smtClean="0"/>
          </a:p>
          <a:p>
            <a:r>
              <a:rPr lang="th-TH" dirty="0" smtClean="0"/>
              <a:t>   2.การใช้เส้นในการออกแบบ  จุดเส้น--รูปร่างรูปทรง</a:t>
            </a:r>
            <a:endParaRPr lang="en-US" dirty="0" smtClean="0"/>
          </a:p>
          <a:p>
            <a:r>
              <a:rPr lang="th-TH" dirty="0" smtClean="0"/>
              <a:t>   3.รูปแบบในการสร้างสรรค์งานออกแบบประเภท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th-TH" dirty="0" smtClean="0"/>
              <a:t>    เส้นในการคือพื้นฐานในงานด้านศิลปะและการออกแบบซึ่งการขึ้นโครงสร้างทางแนวคิดควรทำความเข้าใจการวาดเส้นการขึ้นรูปทรงเพื่อถ่ายทอดความคิดในการออกแบบ   จนสามารถนำมาใช้ในกระบวนการสร้างสรรค์ผลงานภาพประกอบในด้านต่างๆได้ทั้งงานด้านศิลปะ  ด้านงานออกแบบนิเทศศิลป์และงานออกแบบด้านโฆษณา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th-TH" dirty="0" smtClean="0"/>
              <a:t>  ภาพประกอบ หมายถึง ภาพที่วาดขึ้นหรือนำมาประกอบเรื่อง(ราชบัณฑิต</a:t>
            </a:r>
            <a:r>
              <a:rPr lang="en-US" dirty="0" smtClean="0"/>
              <a:t>. 2538:619</a:t>
            </a:r>
            <a:r>
              <a:rPr lang="th-TH" dirty="0" smtClean="0"/>
              <a:t>)</a:t>
            </a:r>
            <a:endParaRPr lang="en-US" dirty="0" smtClean="0"/>
          </a:p>
          <a:p>
            <a:r>
              <a:rPr lang="th-TH" dirty="0" smtClean="0"/>
              <a:t>จารุพรรณ ทรัพย์ปรุง  ได้ให้ความหมายภาพประกอบไว้ว่า ภาพลายเส้น ภาพเขียน ภาพถ่าย ภาพเทคนิคต่าง ที่นำมาใช้ประกอบ</a:t>
            </a:r>
            <a:r>
              <a:rPr lang="th-TH" dirty="0" err="1" smtClean="0"/>
              <a:t>ในนว</a:t>
            </a:r>
            <a:r>
              <a:rPr lang="th-TH" dirty="0" smtClean="0"/>
              <a:t>นิยาย (</a:t>
            </a:r>
            <a:r>
              <a:rPr lang="th-TH" dirty="0" err="1" smtClean="0"/>
              <a:t>ผศ</a:t>
            </a:r>
            <a:r>
              <a:rPr lang="en-US" dirty="0" smtClean="0"/>
              <a:t>.</a:t>
            </a:r>
            <a:r>
              <a:rPr lang="th-TH" dirty="0" smtClean="0"/>
              <a:t>จารุพรรณ ทรัพย์ปรุง. (</a:t>
            </a:r>
            <a:r>
              <a:rPr lang="en-US" dirty="0" smtClean="0"/>
              <a:t>2543</a:t>
            </a:r>
            <a:r>
              <a:rPr lang="th-TH" dirty="0" smtClean="0"/>
              <a:t>) การเขียนภาพประกอบ</a:t>
            </a:r>
            <a:r>
              <a:rPr lang="en-US" dirty="0" smtClean="0"/>
              <a:t>: </a:t>
            </a:r>
            <a:r>
              <a:rPr lang="th-TH" dirty="0" smtClean="0"/>
              <a:t>โอ</a:t>
            </a:r>
            <a:r>
              <a:rPr lang="th-TH" dirty="0" err="1" smtClean="0"/>
              <a:t>เอส</a:t>
            </a:r>
            <a:r>
              <a:rPr lang="th-TH" dirty="0" smtClean="0"/>
              <a:t> </a:t>
            </a:r>
            <a:r>
              <a:rPr lang="th-TH" dirty="0" err="1" smtClean="0"/>
              <a:t>พรินติ้ง</a:t>
            </a:r>
            <a:r>
              <a:rPr lang="th-TH" dirty="0" smtClean="0"/>
              <a:t>)</a:t>
            </a:r>
            <a:endParaRPr lang="en-US" dirty="0" smtClean="0"/>
          </a:p>
          <a:p>
            <a:r>
              <a:rPr lang="en-US" dirty="0" smtClean="0"/>
              <a:t>             </a:t>
            </a:r>
            <a:r>
              <a:rPr lang="th-TH" dirty="0" smtClean="0"/>
              <a:t>ภาพประกอบมีความสำคัญนับได้ว่าเป็นหัวใจของหนังสือและงานโฆษณาทุกประเภทเพราะเป็นสิ่งจูงใจเพื่อให้ผู้อ่านผู้บริโภคเกิดความสนใจและกระตุ้นในการความต้องการให้เกิดขึ้นได้เพราะภาพประกอบทำให้เกิดให้ความสนุกเพลิดเพลิน และสอดคล้องกับเนื้อเรื่องได้</a:t>
            </a:r>
            <a:endParaRPr lang="en-US" dirty="0" smtClean="0"/>
          </a:p>
          <a:p>
            <a:r>
              <a:rPr lang="th-TH" dirty="0" smtClean="0"/>
              <a:t>นิยาย (</a:t>
            </a:r>
            <a:r>
              <a:rPr lang="th-TH" dirty="0" err="1" smtClean="0"/>
              <a:t>ผศ</a:t>
            </a:r>
            <a:r>
              <a:rPr lang="en-US" dirty="0" smtClean="0"/>
              <a:t>.</a:t>
            </a:r>
            <a:r>
              <a:rPr lang="th-TH" dirty="0" smtClean="0"/>
              <a:t>จารุพรรณ ทรัพย์ปรุง</a:t>
            </a:r>
            <a:r>
              <a:rPr lang="en-US" dirty="0" smtClean="0"/>
              <a:t>. </a:t>
            </a:r>
            <a:r>
              <a:rPr lang="th-TH" dirty="0" smtClean="0"/>
              <a:t>(</a:t>
            </a:r>
            <a:r>
              <a:rPr lang="en-US" dirty="0" smtClean="0"/>
              <a:t>2543</a:t>
            </a:r>
            <a:r>
              <a:rPr lang="th-TH" dirty="0" smtClean="0"/>
              <a:t>). หน้า</a:t>
            </a:r>
            <a:r>
              <a:rPr lang="en-US" dirty="0" smtClean="0"/>
              <a:t> 2-3 </a:t>
            </a:r>
            <a:r>
              <a:rPr lang="th-TH" dirty="0" smtClean="0"/>
              <a:t>การเขียนภาพประกอบ โอ</a:t>
            </a:r>
            <a:r>
              <a:rPr lang="th-TH" dirty="0" err="1" smtClean="0"/>
              <a:t>เอส</a:t>
            </a:r>
            <a:r>
              <a:rPr lang="th-TH" dirty="0" smtClean="0"/>
              <a:t> </a:t>
            </a:r>
            <a:r>
              <a:rPr lang="th-TH" dirty="0" err="1" smtClean="0"/>
              <a:t>พรินติ้ง</a:t>
            </a:r>
            <a:r>
              <a:rPr lang="th-TH" dirty="0" smtClean="0"/>
              <a:t>)</a:t>
            </a:r>
            <a:endParaRPr lang="en-US" dirty="0" smtClean="0"/>
          </a:p>
          <a:p>
            <a:r>
              <a:rPr lang="th-TH" dirty="0" smtClean="0"/>
              <a:t>ดังนั้นจุดเริ่มต้นของการวาดภาพประกอบจะเริ่มต้นจากการเข้าใจพื้นฐานการวาดเส้นและพัฒนาโครงสร้างจนเป็นรูปร่างจนถึงการทำงานร่าง</a:t>
            </a:r>
            <a:r>
              <a:rPr lang="en-US" dirty="0" smtClean="0"/>
              <a:t> Layout </a:t>
            </a:r>
            <a:r>
              <a:rPr lang="th-TH" dirty="0" smtClean="0"/>
              <a:t>จนถึงการนำไปผลิตผลงานภาพในด้านงานโฆษณาได้โดยเริ่มต้นจากการวาดเส้น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th-TH" dirty="0"/>
          </a:p>
        </p:txBody>
      </p:sp>
      <p:pic>
        <p:nvPicPr>
          <p:cNvPr id="4" name="รูปภาพ 3"/>
          <p:cNvPicPr/>
          <p:nvPr/>
        </p:nvPicPr>
        <p:blipFill>
          <a:blip r:embed="rId2" cstate="print"/>
          <a:srcRect l="12482" t="9392" r="11235" b="7565"/>
          <a:stretch>
            <a:fillRect/>
          </a:stretch>
        </p:blipFill>
        <p:spPr bwMode="auto">
          <a:xfrm>
            <a:off x="990600" y="4038600"/>
            <a:ext cx="4329023" cy="264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/>
          <p:cNvPicPr/>
          <p:nvPr/>
        </p:nvPicPr>
        <p:blipFill>
          <a:blip r:embed="rId3" cstate="print"/>
          <a:srcRect l="21642" t="9399" r="20232" b="5814"/>
          <a:stretch>
            <a:fillRect/>
          </a:stretch>
        </p:blipFill>
        <p:spPr bwMode="auto">
          <a:xfrm>
            <a:off x="5486400" y="3886200"/>
            <a:ext cx="3398808" cy="278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1  การร่างภาพต้นแบบ   </a:t>
            </a:r>
            <a:r>
              <a:rPr lang="en-US" dirty="0" smtClean="0"/>
              <a:t> 3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3124200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 smtClean="0"/>
              <a:t>รูปแบบของเส้นที่ใช้ในออกแบบและวาดภาพ</a:t>
            </a:r>
            <a:endParaRPr lang="en-US" dirty="0" smtClean="0"/>
          </a:p>
          <a:p>
            <a:pPr>
              <a:buNone/>
            </a:pPr>
            <a:r>
              <a:rPr lang="th-TH" dirty="0" smtClean="0"/>
              <a:t>รูปแบบงานวาดเส้นมีความหลากหลายแต่สามารถแบ่งผลงานการวาดเส้นออกเป็น </a:t>
            </a:r>
            <a:r>
              <a:rPr lang="en-US" dirty="0" smtClean="0"/>
              <a:t>3 </a:t>
            </a:r>
            <a:r>
              <a:rPr lang="th-TH" dirty="0" smtClean="0"/>
              <a:t>รูปแบบใหญ่ๆประกอบไปด้วยงาน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Realistic Drawing</a:t>
            </a:r>
            <a:r>
              <a:rPr lang="th-TH" dirty="0" smtClean="0"/>
              <a:t> (เหมือนจริง)</a:t>
            </a:r>
            <a:r>
              <a:rPr lang="en-US" dirty="0" smtClean="0"/>
              <a:t>, Surrealistic Drawing</a:t>
            </a:r>
            <a:r>
              <a:rPr lang="th-TH" dirty="0" smtClean="0"/>
              <a:t> (เหนือจริง)</a:t>
            </a:r>
            <a:r>
              <a:rPr lang="en-US" dirty="0" smtClean="0"/>
              <a:t>,</a:t>
            </a:r>
            <a:r>
              <a:rPr lang="th-TH" dirty="0" smtClean="0"/>
              <a:t> </a:t>
            </a:r>
            <a:r>
              <a:rPr lang="en-US" dirty="0" smtClean="0"/>
              <a:t>Abstract Drawing</a:t>
            </a:r>
            <a:r>
              <a:rPr lang="th-TH" dirty="0" smtClean="0"/>
              <a:t> (นามธรรม)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 </a:t>
            </a:r>
          </a:p>
          <a:p>
            <a:pPr>
              <a:buNone/>
            </a:pPr>
            <a:r>
              <a:rPr lang="en-US" dirty="0" smtClean="0"/>
              <a:t> </a:t>
            </a:r>
          </a:p>
        </p:txBody>
      </p:sp>
      <p:pic>
        <p:nvPicPr>
          <p:cNvPr id="4" name="รูปภาพ 3" descr="b6eb5c90231c8aecb1cc75e4f11adba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1284605" cy="177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71d617c9487f05a3e627e4c17ff06c2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81400"/>
            <a:ext cx="13081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638d50db0b3744ceeed0da4d36e4466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505200"/>
            <a:ext cx="121539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9ce17a5a13faf55fcbee46633034d8bf (1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352800"/>
            <a:ext cx="1447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03fdd8489933c52787ed83f0a465ba5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200400"/>
            <a:ext cx="176593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ทักษะควรรู้เพื่อนำไปใช้การวาดเส้น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2400" y="1066800"/>
            <a:ext cx="4724400" cy="1676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th-TH" b="1" dirty="0" smtClean="0"/>
              <a:t>ทักษะความเข้าใจในเส้น</a:t>
            </a:r>
            <a:endParaRPr lang="en-US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th-TH" b="1" dirty="0" smtClean="0"/>
              <a:t>          </a:t>
            </a:r>
            <a:r>
              <a:rPr lang="th-TH" dirty="0" smtClean="0"/>
              <a:t>โดยกระบวนการวาดเส้นเป็นพื้นฐานในการออกแบบตามมาด้วยพัฒนาไปสู่รูปทรงในการออกแบบโดยรูปทรงเราสามามารแบบได้เป็นรูปทรงอิสระที่ธรรมชาติสร้างขึ้นและมนุษย์สร้างขึ้นส่วนที่นิยมใช้ คือรูปทรงเลขาคณิตที่มีทั้ง </a:t>
            </a:r>
            <a:r>
              <a:rPr lang="en-US" dirty="0" smtClean="0"/>
              <a:t>2</a:t>
            </a:r>
            <a:r>
              <a:rPr lang="th-TH" dirty="0" smtClean="0"/>
              <a:t> มิติ และ </a:t>
            </a:r>
            <a:r>
              <a:rPr lang="en-US" dirty="0" smtClean="0"/>
              <a:t>3</a:t>
            </a:r>
            <a:r>
              <a:rPr lang="th-TH" dirty="0" smtClean="0"/>
              <a:t> มิติ โดยการขึ้นโครงสร้างสำหรับ   นักออกแบบที่ยังไม่ชำนาญในการออกแบบอันดับแรกควรทำความเข้าใจและฝึกฝนการใช้เส้นโดยเริ่มจากการขีดเขียนเส้นในหลากหลายทิศทางจนชำนาญทั้งแนวตั้งแนวนอน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 descr="Untitled-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85800"/>
            <a:ext cx="243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953000" y="3810000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ภาพการขีดเส้นต่างๆในทิศทางที่หลากหลายที่นำมาใช้ในการวาดและพัฒนาไปสู่รูปแบบของการลงน้ำหนักภาพและแสงเงา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6" name="รูปภาพ 5" descr="9b1e7886c2c9d59476a7a1fd7484ec5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2797175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67b30b69f24c9518cf60b789e46810f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200400"/>
            <a:ext cx="9144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4d55a90bb0036c2d93c9eb38f6c3226d"/>
          <p:cNvPicPr/>
          <p:nvPr/>
        </p:nvPicPr>
        <p:blipFill>
          <a:blip r:embed="rId5" cstate="print"/>
          <a:srcRect t="26263" b="55278"/>
          <a:stretch>
            <a:fillRect/>
          </a:stretch>
        </p:blipFill>
        <p:spPr bwMode="auto">
          <a:xfrm>
            <a:off x="4876800" y="5334000"/>
            <a:ext cx="242411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 descr="i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19200"/>
            <a:ext cx="1243013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41052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m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733800"/>
            <a:ext cx="144081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daecd4fa33cc179223243ca10a8059f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05200"/>
            <a:ext cx="1585912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m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327150"/>
            <a:ext cx="1577196" cy="269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ขั้นตอนการวาดเส้นเพื่อใช้ในการผลิตภาพ 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0593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h-TH" dirty="0" smtClean="0"/>
              <a:t>       </a:t>
            </a:r>
            <a:endParaRPr lang="en-US" dirty="0" smtClean="0"/>
          </a:p>
          <a:p>
            <a:r>
              <a:rPr lang="th-TH" dirty="0" smtClean="0"/>
              <a:t>      โดยเริ่มต้นจากการทราบความต้องการของลูกค้าและแนวคิดต่างๆและประเภทของสื่อที่จะทำการผลิตและเมื่อได้ข้อมูลต่างๆแล้วนักออกแบบต้องทำการกำหนดแนวคิดว่าภาพควรมีอะไรที่สื่อสารบ้าง</a:t>
            </a:r>
            <a:endParaRPr lang="en-US" dirty="0" smtClean="0"/>
          </a:p>
          <a:p>
            <a:r>
              <a:rPr lang="th-TH" dirty="0" smtClean="0"/>
              <a:t>การร่างภาพจะมีอยู่ </a:t>
            </a:r>
            <a:r>
              <a:rPr lang="en-US" dirty="0" smtClean="0"/>
              <a:t>3 </a:t>
            </a:r>
            <a:r>
              <a:rPr lang="th-TH" dirty="0" smtClean="0"/>
              <a:t>ระดับได้แก่</a:t>
            </a:r>
            <a:endParaRPr lang="en-US" dirty="0" smtClean="0"/>
          </a:p>
          <a:p>
            <a:pPr lvl="0"/>
            <a:r>
              <a:rPr lang="th-TH" dirty="0" smtClean="0"/>
              <a:t>         ร่างแนวคิด คือการนำแนวคิดมาร่างเป็นภาพแนวคิดเพื่อให้เข้าใจว่าในแนวคิดมีอะไรบ้าง การร่างภาพในระดับนี้มีความยืดหยุ่นสูงและใช้เวลาเพียงไม่นานทังยังไม่ต้องกำกับในเรื่องรูปแบบตัวอักษรทีชัดเจนแต่ต้องกำหนดการจัดวางอย่างชัดเจนของพื้นที่</a:t>
            </a:r>
            <a:endParaRPr lang="en-US" dirty="0" smtClean="0"/>
          </a:p>
          <a:p>
            <a:r>
              <a:rPr lang="en-ZW" dirty="0" smtClean="0"/>
              <a:t>Robert </a:t>
            </a:r>
            <a:r>
              <a:rPr lang="en-ZW" dirty="0" err="1" smtClean="0"/>
              <a:t>Cullinane</a:t>
            </a:r>
            <a:r>
              <a:rPr lang="th-TH" dirty="0" smtClean="0"/>
              <a:t>. (1990).</a:t>
            </a:r>
            <a:r>
              <a:rPr lang="en-ZW" dirty="0" smtClean="0"/>
              <a:t> 6 The Complete Book of Comprehensives</a:t>
            </a:r>
            <a:r>
              <a:rPr lang="th-TH" dirty="0" smtClean="0"/>
              <a:t>.</a:t>
            </a:r>
            <a:r>
              <a:rPr lang="en-ZW" dirty="0" smtClean="0"/>
              <a:t> Van </a:t>
            </a:r>
            <a:r>
              <a:rPr lang="en-ZW" dirty="0" err="1" smtClean="0"/>
              <a:t>Nostrand</a:t>
            </a:r>
            <a:r>
              <a:rPr lang="en-ZW" dirty="0" smtClean="0"/>
              <a:t> Reinhold New York</a:t>
            </a:r>
            <a:r>
              <a:rPr lang="th-TH" dirty="0" smtClean="0"/>
              <a:t>.</a:t>
            </a:r>
            <a:endParaRPr lang="en-US" dirty="0" smtClean="0"/>
          </a:p>
          <a:p>
            <a:pPr lvl="0"/>
            <a:r>
              <a:rPr lang="th-TH" dirty="0" smtClean="0"/>
              <a:t>           ร่างรายละเอียดแบบหยาบ คือการร่างขยายภาพต้นฉบับที่เราต้องการมาขยายทั้งกำหนดข้อความและรายละเอียดเทคนิคงานผลิต </a:t>
            </a:r>
            <a:r>
              <a:rPr lang="en-US" dirty="0" smtClean="0"/>
              <a:t>  </a:t>
            </a:r>
            <a:r>
              <a:rPr lang="th-TH" dirty="0" smtClean="0"/>
              <a:t>สำหรับการร่างภาพหยาบ เป็นขั้นตอนที่ขนาดใหญ่กว่าการร่างภาพแบบไอ</a:t>
            </a:r>
            <a:r>
              <a:rPr lang="th-TH" dirty="0" err="1" smtClean="0"/>
              <a:t>เดีย</a:t>
            </a:r>
            <a:r>
              <a:rPr lang="th-TH" dirty="0" smtClean="0"/>
              <a:t> (แบบย่อ) เพราะสามารถให้รายละเอียดและสร้างความกลมกลืนโดยที่คุณแทบจะกำจัดแนวคิดออกไปแล้วด้วยซ้ำเพราะมันคือกระบวนการจัดภาพ และส่วนประกอบเท่านั้น </a:t>
            </a:r>
            <a:r>
              <a:rPr lang="en-ZW" dirty="0" smtClean="0"/>
              <a:t>Robin </a:t>
            </a:r>
            <a:r>
              <a:rPr lang="en-ZW" dirty="0" err="1" smtClean="0"/>
              <a:t>Landia</a:t>
            </a:r>
            <a:r>
              <a:rPr lang="th-TH" dirty="0" smtClean="0"/>
              <a:t>. (2010).  </a:t>
            </a:r>
            <a:r>
              <a:rPr lang="en-ZW" dirty="0" smtClean="0"/>
              <a:t>Advertising by Design  Jon Wiley &amp; Sons, </a:t>
            </a:r>
            <a:r>
              <a:rPr lang="en-ZW" dirty="0" err="1" smtClean="0"/>
              <a:t>Lnc</a:t>
            </a:r>
            <a:r>
              <a:rPr lang="th-TH" dirty="0" smtClean="0"/>
              <a:t>. </a:t>
            </a:r>
            <a:r>
              <a:rPr lang="en-US" dirty="0" smtClean="0"/>
              <a:t>P.</a:t>
            </a:r>
            <a:r>
              <a:rPr lang="en-ZW" dirty="0" smtClean="0"/>
              <a:t>21</a:t>
            </a:r>
            <a:endParaRPr lang="en-US" dirty="0" smtClean="0"/>
          </a:p>
          <a:p>
            <a:pPr lvl="0"/>
            <a:r>
              <a:rPr lang="th-TH" dirty="0" smtClean="0"/>
              <a:t>           ร่างแบบสมบูรณ์และขยาย คือการนำงานร่างหยาบมาพัฒนาให้มีความเหมือน</a:t>
            </a:r>
            <a:r>
              <a:rPr lang="th-TH" dirty="0" err="1" smtClean="0"/>
              <a:t>ที่สุดน</a:t>
            </a:r>
            <a:r>
              <a:rPr lang="th-TH" dirty="0" smtClean="0"/>
              <a:t>รูปแบบอาจมีการลงสีและอาจตัดปะหรืออาจใช้คอมพิวเตอร์ในการออกแบบ</a:t>
            </a:r>
            <a:endParaRPr lang="en-US" dirty="0" smtClean="0"/>
          </a:p>
          <a:p>
            <a:r>
              <a:rPr lang="th-TH" dirty="0" smtClean="0"/>
              <a:t>งานร่างภาพเพื่อนำไปใช้ในการออกแบบเรา</a:t>
            </a:r>
            <a:r>
              <a:rPr lang="th-TH" dirty="0" err="1" smtClean="0"/>
              <a:t>เรียกว่าเลเอาท์</a:t>
            </a:r>
            <a:r>
              <a:rPr lang="th-TH" dirty="0" smtClean="0"/>
              <a:t>  เมื่อ</a:t>
            </a:r>
            <a:r>
              <a:rPr lang="th-TH" dirty="0" err="1" smtClean="0"/>
              <a:t>ได้เลเอาท์</a:t>
            </a:r>
            <a:r>
              <a:rPr lang="th-TH" dirty="0" smtClean="0"/>
              <a:t> ตัวสมบูรณ์จากการร่างและขยายใส่สีแล้วเราก็นำส่วนนั้นไปทำการผลิตตั้งงานกราฟิก จนถึงกระบวนการผลิตต่างๆออกไป 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 descr="93a3cc3005128f4fb1bcb536f1ae6422"/>
          <p:cNvPicPr/>
          <p:nvPr/>
        </p:nvPicPr>
        <p:blipFill>
          <a:blip r:embed="rId2" cstate="print"/>
          <a:srcRect t="49673"/>
          <a:stretch>
            <a:fillRect/>
          </a:stretch>
        </p:blipFill>
        <p:spPr bwMode="auto">
          <a:xfrm>
            <a:off x="1066800" y="2286000"/>
            <a:ext cx="2226310" cy="162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93a3cc3005128f4fb1bcb536f1ae6422"/>
          <p:cNvPicPr/>
          <p:nvPr/>
        </p:nvPicPr>
        <p:blipFill>
          <a:blip r:embed="rId2" cstate="print"/>
          <a:srcRect b="48425"/>
          <a:stretch>
            <a:fillRect/>
          </a:stretch>
        </p:blipFill>
        <p:spPr bwMode="auto">
          <a:xfrm>
            <a:off x="1066800" y="533400"/>
            <a:ext cx="2338070" cy="174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Untitled-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"/>
            <a:ext cx="4632960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a3c6c9a5184573e34e95e10e99d970a6"/>
          <p:cNvPicPr/>
          <p:nvPr/>
        </p:nvPicPr>
        <p:blipFill>
          <a:blip r:embed="rId4" cstate="print"/>
          <a:srcRect b="74884"/>
          <a:stretch>
            <a:fillRect/>
          </a:stretch>
        </p:blipFill>
        <p:spPr bwMode="auto">
          <a:xfrm>
            <a:off x="3124200" y="4191000"/>
            <a:ext cx="16002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a3c6c9a5184573e34e95e10e99d970a6"/>
          <p:cNvPicPr/>
          <p:nvPr/>
        </p:nvPicPr>
        <p:blipFill>
          <a:blip r:embed="rId4" cstate="print"/>
          <a:srcRect t="74805"/>
          <a:stretch>
            <a:fillRect/>
          </a:stretch>
        </p:blipFill>
        <p:spPr bwMode="auto">
          <a:xfrm>
            <a:off x="1295400" y="4267200"/>
            <a:ext cx="16002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r>
              <a:rPr lang="en-ZW" dirty="0" smtClean="0"/>
              <a:t> </a:t>
            </a:r>
            <a:r>
              <a:rPr lang="en-ZW" dirty="0" smtClean="0"/>
              <a:t>Week2-4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1.</a:t>
            </a:r>
            <a:r>
              <a:rPr lang="th-TH" dirty="0" smtClean="0"/>
              <a:t>การหัดวาดวัตถุเลขาคณิต</a:t>
            </a:r>
          </a:p>
          <a:p>
            <a:r>
              <a:rPr lang="th-TH" dirty="0" smtClean="0"/>
              <a:t>2.การพัฒนารูปทรงเลขาเป็นวัตถุแบบ2มิติ</a:t>
            </a:r>
          </a:p>
          <a:p>
            <a:r>
              <a:rPr lang="th-TH" dirty="0" smtClean="0"/>
              <a:t>3.การวาดคน</a:t>
            </a:r>
          </a:p>
          <a:p>
            <a:r>
              <a:rPr lang="th-TH" dirty="0" smtClean="0"/>
              <a:t>4.การพัฒนารูปทรงปริมาตร</a:t>
            </a:r>
          </a:p>
          <a:p>
            <a:r>
              <a:rPr lang="th-TH" dirty="0" smtClean="0"/>
              <a:t>5. หัด</a:t>
            </a:r>
            <a:r>
              <a:rPr lang="th-TH" dirty="0" err="1" smtClean="0"/>
              <a:t>ทำเลเอาท์</a:t>
            </a:r>
            <a:r>
              <a:rPr lang="th-TH" dirty="0" smtClean="0"/>
              <a:t>3ขนาด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736</Words>
  <Application>Microsoft Office PowerPoint</Application>
  <PresentationFormat>นำเสนอทางหน้าจอ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ชุดรูปแบบของ Office</vt:lpstr>
      <vt:lpstr>Visual Communication for Advertising Week2-4 </vt:lpstr>
      <vt:lpstr>ภาพนิ่ง 2</vt:lpstr>
      <vt:lpstr>ภาพนิ่ง 3</vt:lpstr>
      <vt:lpstr>1  การร่างภาพต้นแบบ    3 </vt:lpstr>
      <vt:lpstr>ทักษะควรรู้เพื่อนำไปใช้การวาดเส้น </vt:lpstr>
      <vt:lpstr>ภาพนิ่ง 6</vt:lpstr>
      <vt:lpstr>ขั้นตอนการวาดเส้นเพื่อใช้ในการผลิตภาพ  </vt:lpstr>
      <vt:lpstr>ภาพนิ่ง 8</vt:lpstr>
      <vt:lpstr>Exercise Week2-4</vt:lpstr>
      <vt:lpstr>Homework-Week2-4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Communicationfor Advertising Week2-4 </dc:title>
  <dc:creator>tum-Imac</dc:creator>
  <cp:lastModifiedBy>tum-Imac</cp:lastModifiedBy>
  <cp:revision>10</cp:revision>
  <dcterms:created xsi:type="dcterms:W3CDTF">2017-07-22T06:48:08Z</dcterms:created>
  <dcterms:modified xsi:type="dcterms:W3CDTF">2017-08-08T06:16:09Z</dcterms:modified>
</cp:coreProperties>
</file>