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616" r:id="rId2"/>
    <p:sldId id="640" r:id="rId3"/>
    <p:sldId id="641" r:id="rId4"/>
    <p:sldId id="619" r:id="rId5"/>
    <p:sldId id="642" r:id="rId6"/>
    <p:sldId id="648" r:id="rId7"/>
    <p:sldId id="618" r:id="rId8"/>
    <p:sldId id="644" r:id="rId9"/>
    <p:sldId id="649" r:id="rId10"/>
    <p:sldId id="646" r:id="rId11"/>
    <p:sldId id="647" r:id="rId12"/>
    <p:sldId id="650" r:id="rId13"/>
    <p:sldId id="645" r:id="rId14"/>
    <p:sldId id="620" r:id="rId15"/>
    <p:sldId id="621" r:id="rId16"/>
    <p:sldId id="622" r:id="rId17"/>
    <p:sldId id="623" r:id="rId18"/>
    <p:sldId id="629" r:id="rId19"/>
    <p:sldId id="630" r:id="rId20"/>
    <p:sldId id="631" r:id="rId21"/>
    <p:sldId id="633" r:id="rId22"/>
    <p:sldId id="624" r:id="rId23"/>
    <p:sldId id="625" r:id="rId24"/>
    <p:sldId id="632" r:id="rId25"/>
    <p:sldId id="316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>
      <p:cViewPr varScale="1">
        <p:scale>
          <a:sx n="78" d="100"/>
          <a:sy n="78" d="100"/>
        </p:scale>
        <p:origin x="159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8F4E9-C850-FD4C-867E-59BA5F69EE4E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DEA80-24DB-3248-836D-9D3B5287C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8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E6F5D-5D4F-40EF-B9C2-BDDE6F7798E4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8EDD9-6238-426A-992D-99F06BAF565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0622-1AAB-476B-AB7D-227F995A1B25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07752-5868-41E8-B45B-AC23EF69423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4DBCF-D17B-453F-9DCF-57D1612C2CE6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6E762-AD2D-48D7-8446-148BFBFEC73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2B91B-19B4-4B85-B7F3-10EE8328B30C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3D484-6B5A-4586-8643-2CB45128015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DA355-C948-4000-A707-80D64BA3FF8C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9152F-EFFC-44D0-9AFA-6B88E39BB55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6A4DF-615D-49EA-B22F-6E1D0EB8B291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644F7-9A78-4380-87D0-5F99A9FC540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480CE-70C8-4E4E-937B-FB2D74229E2F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5BD0C-9EF5-46BD-994A-CA9011FB0E3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B2DE-8BCB-42EE-A3E2-E0970718F26B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1A3BA-9FCA-4ED6-B718-CB9FDEE68ED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EF7E8-278B-4C55-A59E-B8D2226BA2DE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8C7B7-3BB0-4CD7-BE2E-74BB2B90F0E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E768-2AB6-4B65-AC12-4155DAA543EC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F9726-CF39-4497-9EC1-0B1EDD4D778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551A0-4F41-4614-8FA0-CA8BFADC129E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94F39-059F-4CE6-B04F-0DDB51909A3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EBCD4A-FBF3-4DD8-9A58-8E4173EB6C68}" type="datetimeFigureOut">
              <a:rPr lang="en-MY"/>
              <a:pPr>
                <a:defRPr/>
              </a:pPr>
              <a:t>31/7/2024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B11AF1-E895-417D-B59D-2D3825517EB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72" y="32998"/>
            <a:ext cx="8924528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969114"/>
            <a:ext cx="8863880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6000">
                <a:latin typeface="TH Sarabun New" panose="020B0500040200020003" pitchFamily="34" charset="-34"/>
                <a:cs typeface="TH Sarabun New" panose="020B0500040200020003" pitchFamily="34" charset="-34"/>
              </a:rPr>
              <a:t>Lesson 3</a:t>
            </a:r>
            <a:endParaRPr sz="6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48072" y="2108319"/>
            <a:ext cx="8424936" cy="326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lvl="1" indent="-742950" eaLnBrk="1" hangingPunct="1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None/>
            </a:pPr>
            <a:r>
              <a:rPr lang="en-US" altLang="en-US" sz="2400" b="1" dirty="0"/>
              <a:t>After this session participants will be able to:</a:t>
            </a:r>
          </a:p>
          <a:p>
            <a:pPr lvl="2" indent="-742950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Explain the key components of the balance of payment</a:t>
            </a:r>
          </a:p>
          <a:p>
            <a:pPr lvl="2" indent="-742950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Explain how international trade flows are influenced by economic factors and other factors</a:t>
            </a:r>
          </a:p>
          <a:p>
            <a:pPr lvl="2" indent="-742950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Explain how international capital flows are influenced by country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107568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0" y="710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27344" y="2319270"/>
            <a:ext cx="8074497" cy="4350090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267931" y="267279"/>
            <a:ext cx="7981755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2800" b="0" i="0" dirty="0">
                <a:solidFill>
                  <a:srgbClr val="323232"/>
                </a:solidFill>
                <a:effectLst/>
                <a:latin typeface="Roboto" panose="02000000000000000000" pitchFamily="2" charset="0"/>
              </a:rPr>
              <a:t>Over 71% Bangladesh's exports limited to only 10 countries (As of 2019)</a:t>
            </a:r>
          </a:p>
        </p:txBody>
      </p:sp>
      <p:pic>
        <p:nvPicPr>
          <p:cNvPr id="4098" name="Picture 2" descr="Over 71% Bangladesh's exports limited to only 10 countries | Dhaka Tribune">
            <a:extLst>
              <a:ext uri="{FF2B5EF4-FFF2-40B4-BE49-F238E27FC236}">
                <a16:creationId xmlns:a16="http://schemas.microsoft.com/office/drawing/2014/main" id="{02BD655B-9576-3501-9A2E-2C6063A4D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57" y="1407840"/>
            <a:ext cx="8313191" cy="545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431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1195591"/>
            <a:ext cx="8846417" cy="5473769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982557" y="476672"/>
            <a:ext cx="4307013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2800" dirty="0"/>
              <a:t>Bangladesh’s Trade with India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pic>
        <p:nvPicPr>
          <p:cNvPr id="5124" name="Picture 4" descr="India's new customs rules to take toll on Bangladesh's exports | The Daily  Star">
            <a:extLst>
              <a:ext uri="{FF2B5EF4-FFF2-40B4-BE49-F238E27FC236}">
                <a16:creationId xmlns:a16="http://schemas.microsoft.com/office/drawing/2014/main" id="{28780313-A699-5B62-75F2-3B752718E6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290298"/>
            <a:ext cx="8208912" cy="471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9662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1195591"/>
            <a:ext cx="8846417" cy="5473769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982557" y="476672"/>
            <a:ext cx="4307013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Bangladesh’s Trade with India</a:t>
            </a:r>
            <a:endParaRPr kumimoji="0" lang="en-US" sz="2800" b="1" i="0" u="none" strike="noStrike" kern="1200" cap="none" spc="0" normalizeH="0" baseline="0" noProof="0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pic>
        <p:nvPicPr>
          <p:cNvPr id="6146" name="Picture 2" descr="Bangladesh exports to India cross $1bn mark | Dhaka Tribune">
            <a:extLst>
              <a:ext uri="{FF2B5EF4-FFF2-40B4-BE49-F238E27FC236}">
                <a16:creationId xmlns:a16="http://schemas.microsoft.com/office/drawing/2014/main" id="{190B1AB9-1090-482B-E8C2-784F7AC9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87" y="1255498"/>
            <a:ext cx="8044779" cy="526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629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6874" y="1166169"/>
            <a:ext cx="8778143" cy="550319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758806" y="476672"/>
            <a:ext cx="4754507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Exports and Imports </a:t>
            </a:r>
            <a:r>
              <a:rPr lang="en-US" altLang="en-US" sz="2800" dirty="0">
                <a:solidFill>
                  <a:prstClr val="black"/>
                </a:solidFill>
              </a:rPr>
              <a:t>With China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endParaRPr kumimoji="0" lang="en-US" sz="2800" b="1" i="0" u="none" strike="noStrike" kern="1200" cap="none" spc="0" normalizeH="0" baseline="0" noProof="0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pic>
        <p:nvPicPr>
          <p:cNvPr id="7170" name="Picture 2" descr="Analysis of Bilateral Trade Between Bangladesh and China | Semantic Scholar">
            <a:extLst>
              <a:ext uri="{FF2B5EF4-FFF2-40B4-BE49-F238E27FC236}">
                <a16:creationId xmlns:a16="http://schemas.microsoft.com/office/drawing/2014/main" id="{56F9E109-702D-05F4-26EE-A5F2B20C2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56" y="1684247"/>
            <a:ext cx="8238591" cy="448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421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111558" y="1252198"/>
            <a:ext cx="8627603" cy="5629410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8" name="text 1">
            <a:extLst>
              <a:ext uri="{FF2B5EF4-FFF2-40B4-BE49-F238E27FC236}">
                <a16:creationId xmlns:a16="http://schemas.microsoft.com/office/drawing/2014/main" id="{11DCBB3D-0DA9-D243-A9D6-4F10A2CFAC05}"/>
              </a:ext>
            </a:extLst>
          </p:cNvPr>
          <p:cNvSpPr txBox="1"/>
          <p:nvPr/>
        </p:nvSpPr>
        <p:spPr>
          <a:xfrm>
            <a:off x="2004063" y="476672"/>
            <a:ext cx="4263988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Exports and Imports (USA)</a:t>
            </a:r>
          </a:p>
        </p:txBody>
      </p:sp>
      <p:pic>
        <p:nvPicPr>
          <p:cNvPr id="10" name="Picture 5" descr="C:\Documents and Settings\csem\Desktop\2.4.JPG">
            <a:extLst>
              <a:ext uri="{FF2B5EF4-FFF2-40B4-BE49-F238E27FC236}">
                <a16:creationId xmlns:a16="http://schemas.microsoft.com/office/drawing/2014/main" id="{24518B34-778D-4AD3-B1CD-C7407AED0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58640"/>
            <a:ext cx="7888560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670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363017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51521" y="1855606"/>
            <a:ext cx="8486213" cy="36933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95300" indent="-495300">
              <a:buFont typeface="Wingdings" panose="05000000000000000000" pitchFamily="2" charset="2"/>
              <a:buAutoNum type="arabicPeriod"/>
            </a:pPr>
            <a:r>
              <a:rPr lang="en-US" altLang="en-US" sz="2400" b="1" dirty="0"/>
              <a:t>Distribution of U.S. Exports and Imports</a:t>
            </a:r>
            <a:r>
              <a:rPr lang="en-US" altLang="en-US" sz="2400" dirty="0"/>
              <a:t>: Canada, China, Mexico, and Japan are the key exporters to the United States.</a:t>
            </a:r>
          </a:p>
          <a:p>
            <a:endParaRPr lang="en-US" altLang="en-US" sz="2400" dirty="0"/>
          </a:p>
          <a:p>
            <a:pPr marL="495300" indent="-495300">
              <a:buFont typeface="Wingdings" panose="05000000000000000000" pitchFamily="2" charset="2"/>
              <a:buAutoNum type="arabicPeriod"/>
            </a:pPr>
            <a:r>
              <a:rPr lang="en-US" altLang="en-US" sz="2400" b="1" dirty="0"/>
              <a:t>U.S. Balance-of-Trade Trend</a:t>
            </a:r>
            <a:r>
              <a:rPr lang="en-US" altLang="en-US" sz="2400" dirty="0"/>
              <a:t>: value has grown substantially over time.</a:t>
            </a:r>
          </a:p>
          <a:p>
            <a:pPr marL="495300" indent="-495300">
              <a:buFont typeface="Wingdings" panose="05000000000000000000" pitchFamily="2" charset="2"/>
              <a:buAutoNum type="arabicPeriod"/>
            </a:pPr>
            <a:endParaRPr lang="en-US" altLang="en-US" sz="2400" dirty="0"/>
          </a:p>
          <a:p>
            <a:pPr marL="495300" indent="-495300">
              <a:buFont typeface="Wingdings" panose="05000000000000000000" pitchFamily="2" charset="2"/>
              <a:buAutoNum type="arabicPeriod"/>
            </a:pPr>
            <a:r>
              <a:rPr lang="en-US" altLang="en-US" sz="2400" b="1" dirty="0"/>
              <a:t>Impact of Huge Balance-of-Trade Deficit</a:t>
            </a:r>
            <a:r>
              <a:rPr lang="en-US" altLang="en-US" sz="2400" dirty="0"/>
              <a:t>: could lead to higher U.S. unemployment but increases competition leading to more efficient production.</a:t>
            </a:r>
          </a:p>
          <a:p>
            <a:pPr lvl="1" algn="just"/>
            <a:endParaRPr lang="en-MY" sz="2400" dirty="0"/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A47B1569-E6BB-D94B-8E18-FE06F134664B}"/>
              </a:ext>
            </a:extLst>
          </p:cNvPr>
          <p:cNvSpPr txBox="1"/>
          <p:nvPr/>
        </p:nvSpPr>
        <p:spPr>
          <a:xfrm>
            <a:off x="1841771" y="476672"/>
            <a:ext cx="4588564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2800" dirty="0"/>
              <a:t>International Trade Flows (USA)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84720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81576" y="1301541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62069" y="1547908"/>
            <a:ext cx="8486213" cy="4616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Removal of the Berlin Wall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Single European Act of 1987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North American Free Trade Agreement (NAFTA)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General Agreement on Tariffs and Trade (GATT)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Inception of the Euro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Expansion of the European Union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+mn-lt"/>
              </a:rPr>
              <a:t>Other Trade Agreements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b="0" i="0" dirty="0" err="1">
                <a:solidFill>
                  <a:srgbClr val="202124"/>
                </a:solidFill>
                <a:effectLst/>
                <a:latin typeface="+mn-lt"/>
              </a:rPr>
              <a:t>Containerisation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. The costs of ocean shipping have come down, due to</a:t>
            </a:r>
          </a:p>
          <a:p>
            <a:pPr lvl="1"/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     </a:t>
            </a:r>
            <a:r>
              <a:rPr lang="en-US" sz="2000" b="0" i="0" dirty="0" err="1">
                <a:solidFill>
                  <a:srgbClr val="202124"/>
                </a:solidFill>
                <a:effectLst/>
                <a:latin typeface="+mn-lt"/>
              </a:rPr>
              <a:t>containerisation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, bulk shipping, and other efficiencies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Technological change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Economies of scale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Differences in tax systems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Less protectionism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202124"/>
                </a:solidFill>
                <a:effectLst/>
                <a:latin typeface="+mn-lt"/>
              </a:rPr>
              <a:t>Growth Strategies of Transnational and Multinational Companies.</a:t>
            </a:r>
            <a:endParaRPr lang="en-US" altLang="en-US" sz="2000" dirty="0">
              <a:latin typeface="+mn-lt"/>
            </a:endParaRPr>
          </a:p>
          <a:p>
            <a:pPr lvl="1" algn="just"/>
            <a:endParaRPr lang="en-MY" sz="2000" dirty="0"/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EE094A00-EC8B-A849-BDD1-777DAF528355}"/>
              </a:ext>
            </a:extLst>
          </p:cNvPr>
          <p:cNvSpPr txBox="1"/>
          <p:nvPr/>
        </p:nvSpPr>
        <p:spPr>
          <a:xfrm>
            <a:off x="1119681" y="476672"/>
            <a:ext cx="6032742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2800" dirty="0"/>
              <a:t>Events That Increased International Trade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3601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99126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755576" y="469025"/>
            <a:ext cx="613606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en-US" altLang="en-US" sz="2800" dirty="0"/>
              <a:t>Trade Frictions - </a:t>
            </a:r>
            <a:r>
              <a:rPr lang="en-US" altLang="en-US" sz="2800" b="0" dirty="0"/>
              <a:t>Examples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51521" y="2132856"/>
            <a:ext cx="8486213" cy="22159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Environmental restrictions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Labor laws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Bribes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Government subsidies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Tax breaks</a:t>
            </a:r>
          </a:p>
          <a:p>
            <a:pPr lvl="1" algn="just"/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099195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0845" y="521221"/>
            <a:ext cx="1974964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en-US" sz="2800" dirty="0"/>
              <a:t>Trade Policies</a:t>
            </a:r>
            <a:endParaRPr lang="en-MY" sz="2800" b="1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64651" y="1844824"/>
            <a:ext cx="8391762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Using the exchange rate as a policy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Outsourcing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Managerial decisions about outsourcing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Using trade policies for security reasons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Using trade policies for political reasons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9950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0845" y="521221"/>
            <a:ext cx="6199326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en-US" sz="2800" dirty="0"/>
              <a:t>Factors Affecting International Trade Flows</a:t>
            </a:r>
            <a:endParaRPr lang="en-MY" sz="2800" b="1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51521" y="1502688"/>
            <a:ext cx="8391762" cy="3877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u="sng" dirty="0"/>
              <a:t>Inflation</a:t>
            </a:r>
            <a:r>
              <a:rPr lang="en-US" altLang="en-US" sz="2400" dirty="0"/>
              <a:t>: current account decreases if inflation increases relative to trade partners.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u="sng" dirty="0"/>
              <a:t>National Income</a:t>
            </a:r>
            <a:r>
              <a:rPr lang="en-US" altLang="en-US" sz="2400" dirty="0"/>
              <a:t>: current account decreases if national income increases relative to other countries.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u="sng" dirty="0"/>
              <a:t>Government Policies</a:t>
            </a:r>
            <a:endParaRPr lang="en-US" altLang="en-US" sz="2400" dirty="0"/>
          </a:p>
          <a:p>
            <a:pPr marL="1327150" lvl="2" indent="-412750">
              <a:buFont typeface="Wingdings" panose="05000000000000000000" pitchFamily="2" charset="2"/>
              <a:buAutoNum type="alphaLcPeriod"/>
            </a:pPr>
            <a:r>
              <a:rPr lang="en-US" altLang="en-US" sz="2000" dirty="0"/>
              <a:t>Subsidies for exporters</a:t>
            </a:r>
          </a:p>
          <a:p>
            <a:pPr marL="1327150" lvl="2" indent="-412750">
              <a:buFont typeface="Wingdings" panose="05000000000000000000" pitchFamily="2" charset="2"/>
              <a:buAutoNum type="alphaLcPeriod"/>
            </a:pPr>
            <a:r>
              <a:rPr lang="en-US" altLang="en-US" sz="2000" dirty="0"/>
              <a:t>Restrictions on imports</a:t>
            </a:r>
          </a:p>
          <a:p>
            <a:pPr marL="1327150" lvl="2" indent="-412750">
              <a:buFont typeface="Wingdings" panose="05000000000000000000" pitchFamily="2" charset="2"/>
              <a:buAutoNum type="alphaLcPeriod"/>
            </a:pPr>
            <a:r>
              <a:rPr lang="en-US" altLang="en-US" sz="2000" dirty="0"/>
              <a:t>Lack of restriction on piracy</a:t>
            </a:r>
          </a:p>
          <a:p>
            <a:pPr marL="952500" lvl="1" indent="-495300">
              <a:buFont typeface="Wingdings" panose="05000000000000000000" pitchFamily="2" charset="2"/>
              <a:buAutoNum type="alphaLcPeriod"/>
            </a:pPr>
            <a:r>
              <a:rPr lang="en-US" altLang="en-US" sz="2400" u="sng" dirty="0"/>
              <a:t>Exchange Rates</a:t>
            </a:r>
            <a:r>
              <a:rPr lang="en-US" altLang="en-US" sz="2400" dirty="0"/>
              <a:t>: current account decreases if currency appreciates relative to other currencies</a:t>
            </a:r>
            <a:endParaRPr lang="en-US" altLang="en-US" sz="2400" u="sng" dirty="0"/>
          </a:p>
          <a:p>
            <a:pPr algn="just"/>
            <a:endParaRPr lang="en-MY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95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72" y="32998"/>
            <a:ext cx="8924528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969114"/>
            <a:ext cx="8863880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187709" y="1709695"/>
            <a:ext cx="8424936" cy="43747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42950" lvl="2" indent="-285750" algn="just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 tendencies and movements in the world are great challenges and also important opportunities for individual economies. </a:t>
            </a:r>
          </a:p>
          <a:p>
            <a:pPr marL="742950" lvl="2" indent="-285750" algn="just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Globalization of the markets and the internationalization of the production present the most significant features of the world economic development during the last decades. </a:t>
            </a:r>
          </a:p>
          <a:p>
            <a:pPr marL="742950" lvl="2" indent="-285750" algn="just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Globalization impacts have changed the rules of the world competition. </a:t>
            </a:r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A48DDCE3-8E57-4F0F-91C2-C8BAD611C56C}"/>
              </a:ext>
            </a:extLst>
          </p:cNvPr>
          <p:cNvSpPr txBox="1"/>
          <p:nvPr/>
        </p:nvSpPr>
        <p:spPr>
          <a:xfrm>
            <a:off x="3096884" y="476672"/>
            <a:ext cx="2078326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3200" dirty="0"/>
              <a:t>Introduction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1982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0845" y="521221"/>
            <a:ext cx="6775958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en-US" sz="2800" dirty="0"/>
              <a:t>Limitations of a Weak Home Currency Solution</a:t>
            </a:r>
            <a:endParaRPr lang="en-MY" sz="2800" b="1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64651" y="1844824"/>
            <a:ext cx="8391762" cy="16619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/>
              <a:t>Counter pricing </a:t>
            </a:r>
            <a:r>
              <a:rPr lang="en-US" altLang="en-US" sz="2400" dirty="0"/>
              <a:t>by competitors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Impact of other weak currencies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Prearranged international transactions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Intracompany trade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24625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0845" y="521221"/>
            <a:ext cx="8125622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en-US" sz="2800" b="0" dirty="0">
                <a:latin typeface="Times New Roman" panose="02020603050405020304" pitchFamily="18" charset="0"/>
              </a:rPr>
              <a:t>Distribution of Global DFI across Regions in 2007-2008</a:t>
            </a:r>
            <a:endParaRPr lang="en-MY" sz="2800" b="1" dirty="0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DABF61CA-EFAE-4E56-9147-6E31061F7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175" y="2438400"/>
            <a:ext cx="6480175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8086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331640" y="504976"/>
            <a:ext cx="7455439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en-US" sz="2800" dirty="0"/>
              <a:t>Factors Affecting International Portfolio Investment</a:t>
            </a:r>
            <a:endParaRPr lang="en-MY" sz="2800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51521" y="1772816"/>
            <a:ext cx="8391762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95300" indent="-495300">
              <a:buFont typeface="Wingdings" panose="05000000000000000000" pitchFamily="2" charset="2"/>
              <a:buAutoNum type="arabicPeriod"/>
            </a:pPr>
            <a:r>
              <a:rPr lang="en-US" altLang="en-US" sz="2400"/>
              <a:t>Tax rates on Interest or Dividends</a:t>
            </a:r>
          </a:p>
          <a:p>
            <a:pPr marL="495300" indent="-495300">
              <a:buFont typeface="Wingdings" panose="05000000000000000000" pitchFamily="2" charset="2"/>
              <a:buAutoNum type="arabicPeriod"/>
            </a:pPr>
            <a:r>
              <a:rPr lang="en-US" altLang="en-US" sz="2400"/>
              <a:t>Interest Rates</a:t>
            </a:r>
          </a:p>
          <a:p>
            <a:pPr marL="495300" indent="-495300">
              <a:buFont typeface="Wingdings" panose="05000000000000000000" pitchFamily="2" charset="2"/>
              <a:buAutoNum type="arabicPeriod"/>
            </a:pPr>
            <a:r>
              <a:rPr lang="en-US" altLang="en-US" sz="2400"/>
              <a:t>Exchange Rates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700074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2124" y="140784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331640" y="504976"/>
            <a:ext cx="6236451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r>
              <a:rPr lang="en-US" altLang="en-US" sz="2800" dirty="0"/>
              <a:t>Agencies that Facilitate International Flows</a:t>
            </a:r>
            <a:endParaRPr lang="en-MY" sz="2800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47847" y="1976307"/>
            <a:ext cx="8391762" cy="33239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International Monetary Fund (IMF)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World Bank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World Trade Organization (WTO)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International Financial Corporation (IFC)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International Development Association (IDA)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Bank for International Settlements (BIS)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Organization for Economic Cooperation and Development (OECD)</a:t>
            </a:r>
          </a:p>
          <a:p>
            <a:pPr marL="952500" lvl="1" indent="-495300">
              <a:buFont typeface="Wingdings" panose="05000000000000000000" pitchFamily="2" charset="2"/>
              <a:buAutoNum type="arabicPeriod"/>
            </a:pPr>
            <a:r>
              <a:rPr lang="en-US" altLang="en-US" sz="2400" dirty="0"/>
              <a:t>Regional development agencies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352691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54361" y="1219200"/>
            <a:ext cx="8800355" cy="541716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0845" y="521221"/>
            <a:ext cx="2988319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Factors Affecting FDI</a:t>
            </a:r>
            <a:endParaRPr kumimoji="0" lang="en-MY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56221" y="1948185"/>
            <a:ext cx="8486483" cy="40010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Changes in Restrictions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Privatization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Size of the Economy and potential for Growth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Tax Rates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Exchange Rates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Political Stability and Copyrights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Size of the Total Local Market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Access to Free Trade Areas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A3A3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Infrastructure and access to raw materials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A3A3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Communication and transport links.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A3A3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Labor Skills 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A3A3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Wage Rates</a:t>
            </a:r>
          </a:p>
          <a:p>
            <a:pPr marL="952500" marR="0" lvl="1" indent="-495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AutoNum type="arabicPeriod"/>
              <a:tabLst/>
              <a:defRPr/>
            </a:pPr>
            <a:endParaRPr kumimoji="0" lang="en-MY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34591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2" y="2722991"/>
            <a:ext cx="7659480" cy="20447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384593"/>
            <a:ext cx="9144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Knowledge  			Sincerity  			Excellence                       		</a:t>
            </a:r>
            <a:r>
              <a:rPr lang="en-US" dirty="0" err="1">
                <a:solidFill>
                  <a:schemeClr val="bg1"/>
                </a:solidFill>
              </a:rPr>
              <a:t>UniMAP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30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72" y="32998"/>
            <a:ext cx="8924528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969114"/>
            <a:ext cx="8863880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48072" y="1749589"/>
            <a:ext cx="8424936" cy="38207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42950" lvl="2" indent="-285750" algn="just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 strategy is based on the search of the balance between the local adaptation and global standardization.</a:t>
            </a:r>
          </a:p>
          <a:p>
            <a:pPr marL="742950" lvl="2" indent="-285750" algn="just">
              <a:lnSpc>
                <a:spcPct val="150000"/>
              </a:lnSpc>
              <a:buClr>
                <a:srgbClr val="0D0D0D"/>
              </a:buClr>
              <a:buFont typeface="Wingdings" panose="05000000000000000000" pitchFamily="2" charset="2"/>
              <a:buChar char="§"/>
            </a:pPr>
            <a:r>
              <a:rPr lang="en-MY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Growth of the international trade has been influenced by many factors followed-up on globalization, such as the development of the technology, governments decisions, institutions activities, consumers behaviour, increasing competition, new trade agreements, etc. </a:t>
            </a:r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A48DDCE3-8E57-4F0F-91C2-C8BAD611C56C}"/>
              </a:ext>
            </a:extLst>
          </p:cNvPr>
          <p:cNvSpPr txBox="1"/>
          <p:nvPr/>
        </p:nvSpPr>
        <p:spPr>
          <a:xfrm>
            <a:off x="3096884" y="476672"/>
            <a:ext cx="2078326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3200" dirty="0"/>
              <a:t>Introduction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98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969114"/>
            <a:ext cx="8863880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2756756" y="476672"/>
            <a:ext cx="2758576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3200" dirty="0"/>
              <a:t>Balance of Trade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48072" y="1275532"/>
            <a:ext cx="8424936" cy="49859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400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111111"/>
                </a:solidFill>
                <a:effectLst/>
                <a:latin typeface="SourceSansPro"/>
              </a:rPr>
              <a:t>Balance of trade is defined as a nation's net exports, or its exports minus imports.</a:t>
            </a:r>
          </a:p>
          <a:p>
            <a:pPr lvl="1" algn="just"/>
            <a:endParaRPr lang="en-US" sz="2000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111111"/>
                </a:solidFill>
                <a:effectLst/>
                <a:latin typeface="SourceSansPro"/>
              </a:rPr>
              <a:t>When exports exceed imports, the nation has a trade surplus, and when imports exceed exports, the nation has a trade deficit.</a:t>
            </a:r>
          </a:p>
          <a:p>
            <a:pPr lvl="1" algn="just"/>
            <a:endParaRPr lang="en-US" sz="2000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US" sz="2000" b="0" i="0" dirty="0">
                <a:solidFill>
                  <a:srgbClr val="111111"/>
                </a:solidFill>
                <a:effectLst/>
                <a:latin typeface="SourceSansPro"/>
              </a:rPr>
              <a:t>International trade is largely affected by the demand for a nation's goods and services.</a:t>
            </a:r>
          </a:p>
          <a:p>
            <a:pPr lvl="1" algn="just"/>
            <a:endParaRPr lang="en-US" sz="2000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lvl="1" algn="just"/>
            <a:r>
              <a:rPr lang="en-US" sz="2000" b="0" i="0" dirty="0">
                <a:solidFill>
                  <a:srgbClr val="202124"/>
                </a:solidFill>
                <a:effectLst/>
                <a:latin typeface="Google Sans Text"/>
              </a:rPr>
              <a:t>Exporting is defined as 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Google Sans Text"/>
              </a:rPr>
              <a:t>the sale of products and services in foreign countries that are sourced or made in the home country.</a:t>
            </a:r>
          </a:p>
          <a:p>
            <a:pPr lvl="1" algn="just"/>
            <a:endParaRPr lang="en-US" sz="2000" dirty="0">
              <a:solidFill>
                <a:srgbClr val="202124"/>
              </a:solidFill>
              <a:latin typeface="Google Sans Text"/>
            </a:endParaRPr>
          </a:p>
          <a:p>
            <a:pPr lvl="1" algn="just"/>
            <a:r>
              <a:rPr lang="en-US" sz="2000" b="0" i="0" dirty="0">
                <a:solidFill>
                  <a:srgbClr val="202124"/>
                </a:solidFill>
                <a:effectLst/>
                <a:latin typeface="Google Sans Text"/>
              </a:rPr>
              <a:t>Importing refers to 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Google Sans Text"/>
              </a:rPr>
              <a:t>buying goods and services from foreign sources and bringing them back into the home country.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Google Sans Text"/>
              </a:rPr>
              <a:t>Importing is also known as global sourcing.</a:t>
            </a:r>
            <a:endParaRPr lang="en-US" sz="2000" b="0" i="0" dirty="0">
              <a:solidFill>
                <a:srgbClr val="111111"/>
              </a:solidFill>
              <a:effectLst/>
              <a:latin typeface="SourceSansPro"/>
            </a:endParaRPr>
          </a:p>
        </p:txBody>
      </p:sp>
    </p:spTree>
    <p:extLst>
      <p:ext uri="{BB962C8B-B14F-4D97-AF65-F5344CB8AC3E}">
        <p14:creationId xmlns:p14="http://schemas.microsoft.com/office/powerpoint/2010/main" val="1796558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969114"/>
            <a:ext cx="8863880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2409321" y="476672"/>
            <a:ext cx="3453446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3200" dirty="0"/>
              <a:t>Balance of Payments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81743" y="1749589"/>
            <a:ext cx="8424936" cy="40626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lvl="1" algn="just"/>
            <a:r>
              <a:rPr lang="en-US" altLang="en-US" sz="2400" dirty="0"/>
              <a:t>BOP is the Summary of transactions between domestic and foreign residents for a specific country over a specified period of time.</a:t>
            </a:r>
          </a:p>
          <a:p>
            <a:pPr lvl="1" algn="just"/>
            <a:endParaRPr lang="en-US" altLang="en-US" sz="2400" u="sng" dirty="0"/>
          </a:p>
          <a:p>
            <a:pPr lvl="1" algn="just"/>
            <a:r>
              <a:rPr lang="en-US" altLang="en-US" sz="2400" b="1" u="sng" dirty="0"/>
              <a:t>Current Account</a:t>
            </a:r>
            <a:r>
              <a:rPr lang="en-US" altLang="en-US" sz="2400" b="1" dirty="0"/>
              <a:t>: </a:t>
            </a:r>
          </a:p>
          <a:p>
            <a:pPr lvl="1" algn="just"/>
            <a:r>
              <a:rPr lang="en-US" altLang="en-US" sz="2400" b="1" dirty="0"/>
              <a:t>S</a:t>
            </a:r>
            <a:r>
              <a:rPr lang="en-US" altLang="en-US" sz="2400" dirty="0"/>
              <a:t>ummary of flow of funds due to purchases of goods or services or the provision of income on financial assets.</a:t>
            </a:r>
          </a:p>
          <a:p>
            <a:pPr lvl="1" algn="just"/>
            <a:endParaRPr lang="en-US" altLang="en-US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Payments for merchandise and services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Factor income payments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Transfer payments</a:t>
            </a:r>
          </a:p>
        </p:txBody>
      </p:sp>
    </p:spTree>
    <p:extLst>
      <p:ext uri="{BB962C8B-B14F-4D97-AF65-F5344CB8AC3E}">
        <p14:creationId xmlns:p14="http://schemas.microsoft.com/office/powerpoint/2010/main" val="349184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179512" y="969114"/>
            <a:ext cx="8712968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2409321" y="476672"/>
            <a:ext cx="3453446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3200" dirty="0"/>
              <a:t>Balance of Payments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pic>
        <p:nvPicPr>
          <p:cNvPr id="9218" name="Picture 2" descr="Factors affecting Current Account Deficit - Economics Help">
            <a:extLst>
              <a:ext uri="{FF2B5EF4-FFF2-40B4-BE49-F238E27FC236}">
                <a16:creationId xmlns:a16="http://schemas.microsoft.com/office/drawing/2014/main" id="{B505D65E-18F6-457B-8DCB-7164F8F66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05230"/>
            <a:ext cx="7340674" cy="398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351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28600" y="1029497"/>
            <a:ext cx="8863880" cy="5855887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927627" y="476672"/>
            <a:ext cx="441685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2800" dirty="0"/>
              <a:t>Capital and Financial Accounts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661DACF4-DCAB-2D43-A2B0-7097B732C5BE}"/>
              </a:ext>
            </a:extLst>
          </p:cNvPr>
          <p:cNvSpPr txBox="1"/>
          <p:nvPr/>
        </p:nvSpPr>
        <p:spPr>
          <a:xfrm>
            <a:off x="201353" y="1540230"/>
            <a:ext cx="8560755" cy="29546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lvl="1" algn="just"/>
            <a:r>
              <a:rPr lang="en-US" altLang="en-US" sz="2400" b="1" u="sng" dirty="0"/>
              <a:t>Capital Account</a:t>
            </a:r>
            <a:r>
              <a:rPr lang="en-US" altLang="en-US" sz="2400" b="1" dirty="0"/>
              <a:t>: </a:t>
            </a:r>
          </a:p>
          <a:p>
            <a:pPr lvl="1" algn="just"/>
            <a:r>
              <a:rPr lang="en-US" altLang="en-US" sz="2400" b="1" dirty="0"/>
              <a:t>S</a:t>
            </a:r>
            <a:r>
              <a:rPr lang="en-US" altLang="en-US" sz="2400" dirty="0"/>
              <a:t>ummary of flow of funds resulting from the sale of assets between one specified country and all other countries over a specified period of time.</a:t>
            </a:r>
          </a:p>
          <a:p>
            <a:pPr marL="495300" indent="-495300">
              <a:buFont typeface="Wingdings" panose="05000000000000000000" pitchFamily="2" charset="2"/>
              <a:buAutoNum type="arabicPeriod"/>
            </a:pPr>
            <a:endParaRPr lang="en-US" altLang="en-US" sz="24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Direct foreign investment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Portfolio investment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altLang="en-US" sz="2400" dirty="0"/>
              <a:t>Other capital investment</a:t>
            </a:r>
          </a:p>
        </p:txBody>
      </p:sp>
    </p:spTree>
    <p:extLst>
      <p:ext uri="{BB962C8B-B14F-4D97-AF65-F5344CB8AC3E}">
        <p14:creationId xmlns:p14="http://schemas.microsoft.com/office/powerpoint/2010/main" val="3683624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6874" y="1166169"/>
            <a:ext cx="8778143" cy="550319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212261" y="476672"/>
            <a:ext cx="7847598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en-US" altLang="en-US" sz="2800" dirty="0"/>
              <a:t>FOREIGN TRADE STATISTICS OF BANGLADESH 2019-20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Picture 2" descr="FOREIGN TRADE STATISTICS OF BANGLADESH 2019-20">
            <a:extLst>
              <a:ext uri="{FF2B5EF4-FFF2-40B4-BE49-F238E27FC236}">
                <a16:creationId xmlns:a16="http://schemas.microsoft.com/office/drawing/2014/main" id="{E982CD9D-2514-9AAE-7583-618455F68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7344817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234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0" y="32998"/>
            <a:ext cx="9144000" cy="6857999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96874" y="1166169"/>
            <a:ext cx="8778143" cy="5503191"/>
          </a:xfrm>
          <a:custGeom>
            <a:avLst/>
            <a:gdLst/>
            <a:ahLst/>
            <a:cxnLst/>
            <a:rect l="l" t="t" r="r" b="b"/>
            <a:pathLst>
              <a:path w="8356854" h="5766054">
                <a:moveTo>
                  <a:pt x="25527" y="810006"/>
                </a:moveTo>
                <a:cubicBezTo>
                  <a:pt x="25527" y="376809"/>
                  <a:pt x="376758" y="25527"/>
                  <a:pt x="810031" y="25527"/>
                </a:cubicBezTo>
                <a:lnTo>
                  <a:pt x="7546848" y="25527"/>
                </a:lnTo>
                <a:cubicBezTo>
                  <a:pt x="7980045" y="25527"/>
                  <a:pt x="8331327" y="376809"/>
                  <a:pt x="8331327" y="810006"/>
                </a:cubicBezTo>
                <a:lnTo>
                  <a:pt x="8331327" y="4956048"/>
                </a:lnTo>
                <a:cubicBezTo>
                  <a:pt x="8331327" y="5389296"/>
                  <a:pt x="7980045" y="5740527"/>
                  <a:pt x="7546848" y="5740527"/>
                </a:cubicBezTo>
                <a:lnTo>
                  <a:pt x="810031" y="5740527"/>
                </a:lnTo>
                <a:cubicBezTo>
                  <a:pt x="376758" y="5740527"/>
                  <a:pt x="25527" y="5389296"/>
                  <a:pt x="25527" y="495604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0" y="188640"/>
            <a:ext cx="8800355" cy="1063558"/>
          </a:xfrm>
          <a:custGeom>
            <a:avLst/>
            <a:gdLst/>
            <a:ahLst/>
            <a:cxnLst/>
            <a:rect l="l" t="t" r="r" b="b"/>
            <a:pathLst>
              <a:path w="8534400" h="1219200">
                <a:moveTo>
                  <a:pt x="0" y="0"/>
                </a:moveTo>
                <a:lnTo>
                  <a:pt x="7923530" y="0"/>
                </a:lnTo>
                <a:cubicBezTo>
                  <a:pt x="8261350" y="0"/>
                  <a:pt x="8534400" y="271907"/>
                  <a:pt x="8534400" y="609600"/>
                </a:cubicBezTo>
                <a:cubicBezTo>
                  <a:pt x="8534400" y="946150"/>
                  <a:pt x="8261350" y="1217930"/>
                  <a:pt x="7924800" y="1219200"/>
                </a:cubicBezTo>
                <a:lnTo>
                  <a:pt x="0" y="12192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9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8096250" cy="381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212261" y="476672"/>
            <a:ext cx="7847598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FOREIGN TRADE STATISTICS OF BANGLADESH 2018-19</a:t>
            </a:r>
            <a:endParaRPr kumimoji="0" lang="en-US" sz="2800" b="1" i="0" u="none" strike="noStrike" kern="1200" cap="none" spc="0" normalizeH="0" baseline="0" noProof="0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pic>
        <p:nvPicPr>
          <p:cNvPr id="2050" name="Picture 2" descr="FOREIGN TRADE STATISTICS OF BANGLADESH 2018-19 Volume-ll">
            <a:extLst>
              <a:ext uri="{FF2B5EF4-FFF2-40B4-BE49-F238E27FC236}">
                <a16:creationId xmlns:a16="http://schemas.microsoft.com/office/drawing/2014/main" id="{0D4D372B-D15B-800E-EBD8-10B4C5269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85088"/>
            <a:ext cx="6336704" cy="3920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774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7498</TotalTime>
  <Words>827</Words>
  <Application>Microsoft Office PowerPoint</Application>
  <PresentationFormat>นำเสนอทางหน้าจอ (4:3)</PresentationFormat>
  <Paragraphs>121</Paragraphs>
  <Slides>25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25</vt:i4>
      </vt:variant>
    </vt:vector>
  </HeadingPairs>
  <TitlesOfParts>
    <vt:vector size="34" baseType="lpstr">
      <vt:lpstr>Arial</vt:lpstr>
      <vt:lpstr>Calibri</vt:lpstr>
      <vt:lpstr>Google Sans Text</vt:lpstr>
      <vt:lpstr>Roboto</vt:lpstr>
      <vt:lpstr>SourceSansPro</vt:lpstr>
      <vt:lpstr>TH Sarabun New</vt:lpstr>
      <vt:lpstr>Times New Roman</vt:lpstr>
      <vt:lpstr>Wingdings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Tengku Hizam</dc:creator>
  <cp:lastModifiedBy>wcom</cp:lastModifiedBy>
  <cp:revision>620</cp:revision>
  <cp:lastPrinted>2020-05-19T08:58:37Z</cp:lastPrinted>
  <dcterms:created xsi:type="dcterms:W3CDTF">2014-04-22T13:43:09Z</dcterms:created>
  <dcterms:modified xsi:type="dcterms:W3CDTF">2024-07-31T05:31:08Z</dcterms:modified>
</cp:coreProperties>
</file>