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94" r:id="rId3"/>
    <p:sldId id="295" r:id="rId4"/>
    <p:sldId id="296" r:id="rId5"/>
    <p:sldId id="258" r:id="rId6"/>
    <p:sldId id="260" r:id="rId7"/>
    <p:sldId id="285" r:id="rId8"/>
    <p:sldId id="293" r:id="rId9"/>
    <p:sldId id="261" r:id="rId10"/>
    <p:sldId id="279" r:id="rId11"/>
    <p:sldId id="280" r:id="rId12"/>
    <p:sldId id="262" r:id="rId13"/>
    <p:sldId id="283" r:id="rId14"/>
    <p:sldId id="263" r:id="rId15"/>
    <p:sldId id="282" r:id="rId16"/>
    <p:sldId id="264" r:id="rId17"/>
    <p:sldId id="281" r:id="rId18"/>
    <p:sldId id="307" r:id="rId19"/>
    <p:sldId id="265" r:id="rId20"/>
    <p:sldId id="266" r:id="rId21"/>
    <p:sldId id="259" r:id="rId22"/>
    <p:sldId id="286" r:id="rId23"/>
    <p:sldId id="309" r:id="rId24"/>
    <p:sldId id="287" r:id="rId25"/>
    <p:sldId id="288" r:id="rId26"/>
    <p:sldId id="289" r:id="rId27"/>
    <p:sldId id="290" r:id="rId28"/>
    <p:sldId id="292" r:id="rId29"/>
    <p:sldId id="308" r:id="rId30"/>
    <p:sldId id="291" r:id="rId31"/>
    <p:sldId id="267" r:id="rId32"/>
    <p:sldId id="310" r:id="rId33"/>
    <p:sldId id="268" r:id="rId34"/>
    <p:sldId id="269" r:id="rId35"/>
    <p:sldId id="301" r:id="rId36"/>
    <p:sldId id="300" r:id="rId37"/>
    <p:sldId id="302" r:id="rId38"/>
    <p:sldId id="297" r:id="rId39"/>
    <p:sldId id="298" r:id="rId40"/>
    <p:sldId id="299" r:id="rId41"/>
    <p:sldId id="303" r:id="rId42"/>
    <p:sldId id="305" r:id="rId43"/>
    <p:sldId id="306" r:id="rId44"/>
    <p:sldId id="274" r:id="rId45"/>
    <p:sldId id="273" r:id="rId46"/>
    <p:sldId id="275" r:id="rId47"/>
    <p:sldId id="270" r:id="rId48"/>
    <p:sldId id="277" r:id="rId49"/>
    <p:sldId id="271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6F5-BF2C-4E74-AEA8-C5BF261E13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7F73-CABF-48C6-BE56-A0D135DA18A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6F5-BF2C-4E74-AEA8-C5BF261E13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7F73-CABF-48C6-BE56-A0D135DA1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6F5-BF2C-4E74-AEA8-C5BF261E13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7F73-CABF-48C6-BE56-A0D135DA1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6F5-BF2C-4E74-AEA8-C5BF261E13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7F73-CABF-48C6-BE56-A0D135DA1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6F5-BF2C-4E74-AEA8-C5BF261E13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7F73-CABF-48C6-BE56-A0D135DA18A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6F5-BF2C-4E74-AEA8-C5BF261E13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7F73-CABF-48C6-BE56-A0D135DA1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6F5-BF2C-4E74-AEA8-C5BF261E13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7F73-CABF-48C6-BE56-A0D135DA1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6F5-BF2C-4E74-AEA8-C5BF261E13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5D7F73-CABF-48C6-BE56-A0D135DA18A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6F5-BF2C-4E74-AEA8-C5BF261E13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7F73-CABF-48C6-BE56-A0D135DA1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6F5-BF2C-4E74-AEA8-C5BF261E13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5B5D7F73-CABF-48C6-BE56-A0D135DA1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FC126F5-BF2C-4E74-AEA8-C5BF261E13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7F73-CABF-48C6-BE56-A0D135DA1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FC126F5-BF2C-4E74-AEA8-C5BF261E135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5D7F73-CABF-48C6-BE56-A0D135DA18AE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orakay.co.th/blog/owner/structure/what-is-ground-bea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wazzadu.com/image/article_f8226df0-a982-11ea-8207-996c384d903d?viewmode=gallery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wazzadu.com/image/article_95e588c0-a905-11ea-bc0f-29f2d8966673?viewmode=gallery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467600" cy="1143000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th-TH" dirty="0" smtClean="0">
                <a:cs typeface="+mn-cs"/>
              </a:rPr>
              <a:t>ฐานราก</a:t>
            </a:r>
            <a:r>
              <a:rPr lang="en-US" dirty="0" smtClean="0">
                <a:cs typeface="+mn-cs"/>
              </a:rPr>
              <a:t> (Footing)</a:t>
            </a:r>
            <a:endParaRPr lang="en-US" dirty="0"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81200"/>
            <a:ext cx="7467600" cy="3733800"/>
          </a:xfrm>
        </p:spPr>
        <p:txBody>
          <a:bodyPr>
            <a:noAutofit/>
          </a:bodyPr>
          <a:lstStyle/>
          <a:p>
            <a:r>
              <a:rPr lang="th-TH" sz="3200" b="1" dirty="0" smtClean="0"/>
              <a:t>งานฐานราก </a:t>
            </a:r>
            <a:r>
              <a:rPr lang="th-TH" sz="3200" dirty="0" smtClean="0"/>
              <a:t>เป็นส่วนประกอบส่วนล่างสุดของบ้านอาคารหรือสิ่งปลูกสร้าง ซึ่งช่วยรองรับน้ำหนักวัสดุก่อสร้างทั้งหมด โดยถ่ายเทน้ำหนักลงมาจากคาน เสา</a:t>
            </a:r>
            <a:r>
              <a:rPr lang="en-US" sz="3200" dirty="0" smtClean="0"/>
              <a:t> </a:t>
            </a:r>
            <a:r>
              <a:rPr lang="th-TH" sz="3200" u="sng" dirty="0" smtClean="0">
                <a:hlinkClick r:id="rId2"/>
              </a:rPr>
              <a:t>คานคอดิน</a:t>
            </a:r>
            <a:r>
              <a:rPr lang="en-US" sz="3200" dirty="0" smtClean="0"/>
              <a:t> </a:t>
            </a:r>
            <a:r>
              <a:rPr lang="th-TH" sz="3200" dirty="0" smtClean="0"/>
              <a:t>และตอม่อ</a:t>
            </a:r>
            <a:endParaRPr lang="en-US" sz="3200" dirty="0" smtClean="0"/>
          </a:p>
          <a:p>
            <a:r>
              <a:rPr lang="th-TH" sz="3200" dirty="0" smtClean="0"/>
              <a:t>ซึ่งโครงสร้างส่วนนี้ก็มีอยู่หลายประเภท ขึ้นอยู่กับพื้นที่ที่จะก่อสร้าง เพื่อให้อาคารหรือที่อยู่อาศัยนั้นแข็งแรง มั่นคง ไม่เสี่ยงต่อปัญหาทรุดตัว หรือความเสียหายที่ยากต่อการซ่อมแซม อีกทั้งยังอาจเป็นอันตรายต่อผู้อยู่อาศัยอีก</a:t>
            </a:r>
            <a:endParaRPr lang="en-US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35" descr="ใช้ลูกปูนหนุนระหว่างเหล็กกับไม้แบบเสมอ&#10;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45" y="1108075"/>
            <a:ext cx="6188710" cy="464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2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08" y="1639956"/>
            <a:ext cx="4770783" cy="35780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1"/>
            <a:ext cx="7467600" cy="1905000"/>
          </a:xfrm>
        </p:spPr>
        <p:txBody>
          <a:bodyPr/>
          <a:lstStyle/>
          <a:p>
            <a:pPr lvl="0">
              <a:buNone/>
            </a:pPr>
            <a:r>
              <a:rPr lang="th-TH" b="1" dirty="0" smtClean="0"/>
              <a:t>ฐานรากแผ่เดี่ยว (</a:t>
            </a:r>
            <a:r>
              <a:rPr lang="en-US" b="1" dirty="0" smtClean="0"/>
              <a:t>Isolated Footing)</a:t>
            </a:r>
            <a:r>
              <a:rPr lang="en-US" dirty="0" smtClean="0"/>
              <a:t> </a:t>
            </a:r>
            <a:endParaRPr lang="th-TH" dirty="0" smtClean="0"/>
          </a:p>
          <a:p>
            <a:pPr lvl="0">
              <a:buNone/>
            </a:pPr>
            <a:r>
              <a:rPr lang="th-TH" dirty="0" smtClean="0"/>
              <a:t>มีลักษณะเป็นสี่เหลี่ยมจัตุรัสหรือสี่เหลี่ยมผืนผ้า โดยจะต้องมีความหนาเพียงพอต่อ</a:t>
            </a:r>
          </a:p>
          <a:p>
            <a:pPr lvl="0">
              <a:buNone/>
            </a:pPr>
            <a:r>
              <a:rPr lang="th-TH" dirty="0" smtClean="0"/>
              <a:t>การรับน้ำหนักจากเสาและตอม่อ โดยตอม่อจะตั้งอยู่ตรงกลางฐานราก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2819400"/>
            <a:ext cx="24003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36" descr="Isolated Foot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270" y="1153160"/>
            <a:ext cx="3807460" cy="4551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1"/>
            <a:ext cx="7467600" cy="1905000"/>
          </a:xfrm>
        </p:spPr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th-TH" b="1" dirty="0" smtClean="0"/>
              <a:t>ฐานรากแผ่ร่วม (</a:t>
            </a:r>
            <a:r>
              <a:rPr lang="en-US" b="1" dirty="0" smtClean="0"/>
              <a:t>Combined Footing)</a:t>
            </a:r>
            <a:endParaRPr lang="th-TH" b="1" dirty="0" smtClean="0"/>
          </a:p>
          <a:p>
            <a:pPr lvl="0">
              <a:buNone/>
            </a:pPr>
            <a:r>
              <a:rPr lang="th-TH" dirty="0" smtClean="0"/>
              <a:t>ใช้สำหรับรองรับเสาและตอม่อสองต้นขึ้นไป มักใช้กับการสร้างเสาใกล้กันมาก ๆ</a:t>
            </a:r>
          </a:p>
          <a:p>
            <a:pPr lvl="0">
              <a:buNone/>
            </a:pPr>
            <a:r>
              <a:rPr lang="th-TH" dirty="0" smtClean="0"/>
              <a:t>ประมาณ </a:t>
            </a:r>
            <a:r>
              <a:rPr lang="en-US" dirty="0" smtClean="0"/>
              <a:t>1.5-2 </a:t>
            </a:r>
            <a:r>
              <a:rPr lang="th-TH" dirty="0" smtClean="0"/>
              <a:t>เมตร ใช้สำหรับพื้นที่ที่ไม่สามารถสร้างฐานรากให้สมมาตรกันได้ </a:t>
            </a:r>
          </a:p>
          <a:p>
            <a:pPr lvl="0">
              <a:buNone/>
            </a:pPr>
            <a:r>
              <a:rPr lang="th-TH" dirty="0" smtClean="0"/>
              <a:t>ซึ่งอาจส่งผลให้อาคารทรุดตัวในอนาคต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3276600"/>
            <a:ext cx="26384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38" descr="Cantilever Strap Foot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3807460" cy="509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://www.spun-micropile.com/wp-content/uploads/2020/06/57238888_2222710381108408_6261816477934944256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t="18647" r="10154" b="17952"/>
          <a:stretch/>
        </p:blipFill>
        <p:spPr bwMode="auto">
          <a:xfrm>
            <a:off x="3581400" y="2438400"/>
            <a:ext cx="5334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57200"/>
            <a:ext cx="8077200" cy="3048000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th-TH" sz="2800" b="1" dirty="0" smtClean="0"/>
              <a:t>ฐานรากแผ่ปูพรม (</a:t>
            </a:r>
            <a:r>
              <a:rPr lang="en-US" sz="2800" b="1" dirty="0" smtClean="0"/>
              <a:t>Mat or Raft Foundation)</a:t>
            </a:r>
            <a:r>
              <a:rPr lang="en-US" sz="2800" dirty="0" smtClean="0"/>
              <a:t> </a:t>
            </a:r>
            <a:endParaRPr lang="th-TH" sz="2800" dirty="0" smtClean="0"/>
          </a:p>
          <a:p>
            <a:pPr lvl="0">
              <a:buNone/>
            </a:pPr>
            <a:r>
              <a:rPr lang="th-TH" sz="2800" dirty="0" smtClean="0"/>
              <a:t>หรือฐานรากแพ มีลักษณะเป็นฐานแผ่ร่วมขนาดใหญ่แผ่นเดียวกันทั้งหมด </a:t>
            </a:r>
          </a:p>
          <a:p>
            <a:pPr lvl="0">
              <a:buNone/>
            </a:pPr>
            <a:r>
              <a:rPr lang="th-TH" sz="2800" dirty="0" smtClean="0"/>
              <a:t>ใช้รับน้ำหนักเสาหลายต้นได้ นิยมใช้กับอาคารสูงขนาดใหญ่ที่สร้างบนพื้นที่แคบ </a:t>
            </a:r>
            <a:endParaRPr lang="en-US" sz="2800" dirty="0" smtClean="0"/>
          </a:p>
          <a:p>
            <a:pPr lvl="0">
              <a:buNone/>
            </a:pPr>
            <a:r>
              <a:rPr lang="th-TH" sz="2800" dirty="0" smtClean="0"/>
              <a:t>ข้อดี</a:t>
            </a:r>
            <a:r>
              <a:rPr lang="th-TH" sz="2800" dirty="0"/>
              <a:t>ของฐานรากชนิดนี้เมื่อเทียบกับ</a:t>
            </a:r>
            <a:r>
              <a:rPr lang="th-TH" sz="2800" dirty="0" smtClean="0"/>
              <a:t>ฐานราก</a:t>
            </a:r>
            <a:r>
              <a:rPr lang="th-TH" sz="2800" dirty="0"/>
              <a:t>เดี่ยวคือ กระจายน้ำหนักสู่ดิน หรือหินเบื้อง</a:t>
            </a:r>
            <a:r>
              <a:rPr lang="th-TH" sz="2800" dirty="0" smtClean="0"/>
              <a:t>ล่าง</a:t>
            </a:r>
            <a:endParaRPr lang="en-US" sz="2800" dirty="0" smtClean="0"/>
          </a:p>
          <a:p>
            <a:pPr lvl="0">
              <a:buNone/>
            </a:pPr>
            <a:r>
              <a:rPr lang="th-TH" sz="2800" dirty="0" smtClean="0"/>
              <a:t>ได้ดีกว่า </a:t>
            </a:r>
            <a:r>
              <a:rPr lang="th-TH" sz="2800" dirty="0"/>
              <a:t>และปัญหาการทรุดตัวต่างระดับแทบหมดไป เพราะฐาน</a:t>
            </a:r>
            <a:r>
              <a:rPr lang="th-TH" sz="2800" dirty="0" smtClean="0"/>
              <a:t>รากชนิด</a:t>
            </a:r>
            <a:r>
              <a:rPr lang="th-TH" sz="2800" dirty="0"/>
              <a:t>นี้มี</a:t>
            </a:r>
            <a:r>
              <a:rPr lang="th-TH" sz="2800" dirty="0" smtClean="0"/>
              <a:t>ความ</a:t>
            </a:r>
            <a:endParaRPr lang="en-US" sz="2800" dirty="0" smtClean="0"/>
          </a:p>
          <a:p>
            <a:pPr lvl="0">
              <a:buNone/>
            </a:pPr>
            <a:r>
              <a:rPr lang="th-TH" sz="2800" dirty="0" smtClean="0"/>
              <a:t>ต่อเนื่องกัน</a:t>
            </a:r>
            <a:r>
              <a:rPr lang="th-TH" sz="2800" dirty="0"/>
              <a:t>ตลอดโยงยึดกันเป็น</a:t>
            </a:r>
            <a:r>
              <a:rPr lang="th-TH" sz="2800" dirty="0" smtClean="0"/>
              <a:t>แพ</a:t>
            </a:r>
            <a:r>
              <a:rPr lang="en-US" sz="2800" dirty="0"/>
              <a:t> </a:t>
            </a:r>
            <a:r>
              <a:rPr lang="th-TH" sz="2800" dirty="0" smtClean="0"/>
              <a:t>แต่</a:t>
            </a:r>
            <a:r>
              <a:rPr lang="th-TH" sz="2800" dirty="0"/>
              <a:t>การก่อสร้างจะยุ่งยาก และสิ้นเปลือง</a:t>
            </a:r>
            <a:endParaRPr lang="en-US" sz="2800" dirty="0" smtClean="0"/>
          </a:p>
          <a:p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0472" y="3505200"/>
            <a:ext cx="398847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37" descr="Mat Raft Foundatio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7315200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2" descr="File:The Torch Under Construction on 18 May 200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45" y="1570170"/>
            <a:ext cx="6188710" cy="3717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675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1"/>
            <a:ext cx="7467600" cy="1905000"/>
          </a:xfrm>
        </p:spPr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th-TH" dirty="0" smtClean="0"/>
              <a:t>ฐานรากรับผนัง (</a:t>
            </a:r>
            <a:r>
              <a:rPr lang="en-US" dirty="0" smtClean="0"/>
              <a:t>Wall footing) </a:t>
            </a:r>
            <a:endParaRPr lang="th-TH" dirty="0" smtClean="0"/>
          </a:p>
          <a:p>
            <a:pPr lvl="0">
              <a:buNone/>
            </a:pPr>
            <a:r>
              <a:rPr lang="th-TH" dirty="0" smtClean="0"/>
              <a:t>คือฐานรากที่รองรับผนังมีความยาวต่อเนื่องไปตามผนัง ความ กว้างฐานรากจะขึน</a:t>
            </a:r>
          </a:p>
          <a:p>
            <a:pPr lvl="0">
              <a:buNone/>
            </a:pPr>
            <a:r>
              <a:rPr lang="th-TH" dirty="0" smtClean="0"/>
              <a:t>กับแรงดันดินที่ยอมให้ ฐานรากส่วนที่ยื่นออกจากผนังทั งสองข้างจะถูกคิดเหมือน</a:t>
            </a:r>
          </a:p>
          <a:p>
            <a:pPr lvl="0">
              <a:buNone/>
            </a:pPr>
            <a:r>
              <a:rPr lang="th-TH" dirty="0" smtClean="0"/>
              <a:t>เป็นคานยื่น 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667000"/>
            <a:ext cx="2819400" cy="277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โมดูลักซ์ ฐานรากแผ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3733800" cy="340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Petronas </a:t>
            </a:r>
            <a:r>
              <a:rPr lang="en-US" b="1" dirty="0"/>
              <a:t>Twin </a:t>
            </a:r>
            <a:r>
              <a:rPr lang="en-US" b="1" dirty="0" smtClean="0"/>
              <a:t>Towers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8892626" cy="446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90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1"/>
            <a:ext cx="7467600" cy="1905000"/>
          </a:xfrm>
        </p:spPr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th-TH" b="1" dirty="0" smtClean="0"/>
              <a:t>ฐานรากชิตเขต (</a:t>
            </a:r>
            <a:r>
              <a:rPr lang="en-US" b="1" dirty="0" smtClean="0"/>
              <a:t>Strap Footing)</a:t>
            </a:r>
            <a:r>
              <a:rPr lang="en-US" dirty="0" smtClean="0"/>
              <a:t> </a:t>
            </a:r>
            <a:endParaRPr lang="th-TH" dirty="0" smtClean="0"/>
          </a:p>
          <a:p>
            <a:pPr lvl="0">
              <a:buNone/>
            </a:pPr>
            <a:r>
              <a:rPr lang="th-TH" dirty="0" smtClean="0"/>
              <a:t>เป็นฐานรากร่วมชนิดหนึ่งรับน้า หนกั บรรทุกของเสา ตอม่อ หรือกา แพงที่อยรู่ ิมขอบฐานทา ให้น้า หนกัที่ถ่ายลงสู่ฐานเย้อืงกบัศูนยถ์ ่วงของ ฐาน เช่น ฐานรากที่อยใู่ กลแ้นวเขตที่ดิน ฐานรากชนิดน้ีไม่เสถียร คือมีแนวโนม้ ที่จะพลิกลม้ (</a:t>
            </a:r>
            <a:r>
              <a:rPr lang="en-US" dirty="0" smtClean="0"/>
              <a:t>Overturn)</a:t>
            </a:r>
            <a:r>
              <a:rPr lang="th-TH" dirty="0" smtClean="0"/>
              <a:t>ไดง้่าย จึงจา ตอ้งยึดไวก้บัฐานรากอื่นที่อยใู่ กลเ้คียงกนัโดยมีคานยดึ (</a:t>
            </a:r>
            <a:r>
              <a:rPr lang="en-US" dirty="0" smtClean="0"/>
              <a:t>Strap beam) </a:t>
            </a:r>
            <a:r>
              <a:rPr lang="th-TH" dirty="0" smtClean="0"/>
              <a:t>คานยดึน้ี อาจยกระดบัข้ึนเหนือระดบัฐานราก ซ่อน หรือซอ้ นเกย(</a:t>
            </a:r>
            <a:r>
              <a:rPr lang="en-US" dirty="0" smtClean="0"/>
              <a:t>Common) </a:t>
            </a:r>
            <a:r>
              <a:rPr lang="th-TH" dirty="0" smtClean="0"/>
              <a:t>เป็นส่วนหน่ึงของฐานรากได้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8900" y="2247900"/>
            <a:ext cx="3886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spun micro pile micro spu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9" t="2397" r="37535" b="60212"/>
          <a:stretch/>
        </p:blipFill>
        <p:spPr bwMode="auto">
          <a:xfrm>
            <a:off x="5257800" y="4610100"/>
            <a:ext cx="349054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4572000" cy="4525963"/>
          </a:xfrm>
        </p:spPr>
        <p:txBody>
          <a:bodyPr>
            <a:normAutofit/>
          </a:bodyPr>
          <a:lstStyle/>
          <a:p>
            <a:pPr lvl="0"/>
            <a:r>
              <a:rPr lang="th-TH" b="1" dirty="0" smtClean="0"/>
              <a:t>ฐานรากลึก (</a:t>
            </a:r>
            <a:r>
              <a:rPr lang="en-US" b="1" dirty="0" smtClean="0"/>
              <a:t>Deep Foundation)</a:t>
            </a:r>
            <a:r>
              <a:rPr lang="en-US" dirty="0" smtClean="0"/>
              <a:t> </a:t>
            </a:r>
          </a:p>
          <a:p>
            <a:pPr marL="36576" lvl="0" indent="0">
              <a:buNone/>
            </a:pPr>
            <a:r>
              <a:rPr lang="th-TH" dirty="0" smtClean="0"/>
              <a:t>หรือแบบมีเสาเข็มรองรับ หมายถึงฐานรากที่ถ่ายน้ำหนักโครงสร้างลงสู่ดินด้วยเสาเข็ม เนื่องจากชั้นดินที่รับน้ำหนักปลอดภัยอยู่ในระดับลึก เหมาะกับการก่อสร้างบนดินอ่อน มีการออกแบบฐานรากให้มีขนาดเสาเข็มและความลึกให้มีลักษณะ แตกต่างกันเพื่อเพิ่มความสามารถในการรับน้ำหนัก และความเหมาะสมในแต่ละพื้นที่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 descr="โมดูลักซ์ ฐานเข็มตอ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62000"/>
            <a:ext cx="380159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1.</a:t>
            </a:r>
            <a:r>
              <a:rPr lang="th-TH" b="1" dirty="0" smtClean="0"/>
              <a:t>ฐานรากเสาเข็มสั้น</a:t>
            </a:r>
            <a:r>
              <a:rPr lang="en-US" dirty="0" smtClean="0"/>
              <a:t> </a:t>
            </a:r>
            <a:r>
              <a:rPr lang="en-US" i="1" dirty="0" smtClean="0"/>
              <a:t>(Friction Pile)</a:t>
            </a:r>
            <a:r>
              <a:rPr lang="en-US" dirty="0" smtClean="0"/>
              <a:t> </a:t>
            </a:r>
            <a:r>
              <a:rPr lang="th-TH" dirty="0" smtClean="0"/>
              <a:t>เป็นฐานรากที่แบกรับน้ำหนักไม่มากนัก และก่อสร้างอยู่บนชั้นดินอ่อน โดยอาศัยแรงต้านทานจากความฝืด(</a:t>
            </a:r>
            <a:r>
              <a:rPr lang="en-US" dirty="0" smtClean="0"/>
              <a:t>Friction Force) </a:t>
            </a:r>
            <a:r>
              <a:rPr lang="th-TH" dirty="0" smtClean="0"/>
              <a:t>ของดินเหนี่ยวรอบๆเสาเข็มที่ต้านทานการกดเอาไว้ ไม่ให้เสาเข็มทรุดตัว โดยมากตามท้องตลาดจะมีความยาวไม่เกิน </a:t>
            </a:r>
            <a:r>
              <a:rPr lang="en-US" dirty="0" smtClean="0"/>
              <a:t>6 </a:t>
            </a:r>
            <a:r>
              <a:rPr lang="th-TH" dirty="0" smtClean="0"/>
              <a:t>เมตร การตอกจะใช้แรงงานคนช่วยกันขย่อม หรือใช้เครื่องจักรเบา เช่นรถแบ็คโฮว์ขนาดเล็กกดให้เสาเข็มจมลง ประเภทโครงสร้างที่นิยมใช้เสาเข็มประเภทนี้ ได้แก่ ฐานรับถังเก็บน้ำขนาดไม่เกิน </a:t>
            </a:r>
            <a:r>
              <a:rPr lang="en-US" dirty="0" smtClean="0"/>
              <a:t>6,000 </a:t>
            </a:r>
            <a:r>
              <a:rPr lang="th-TH" dirty="0" smtClean="0"/>
              <a:t>ลิตร ลานจอดรถ เป็นต้น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เสาเข็มสั้น เสาเข็มยาว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0"/>
          <a:stretch/>
        </p:blipFill>
        <p:spPr bwMode="auto">
          <a:xfrm>
            <a:off x="914400" y="1524000"/>
            <a:ext cx="70866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751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423640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i="1" dirty="0" smtClean="0"/>
              <a:t>วิธีความสามารถในการรับน้ำหนักของเสาเข็มแบบต้านทานด้วยแรงฝืด (</a:t>
            </a:r>
            <a:r>
              <a:rPr lang="en-US" i="1" dirty="0" smtClean="0"/>
              <a:t>Friction</a:t>
            </a:r>
          </a:p>
          <a:p>
            <a:pPr>
              <a:buNone/>
            </a:pPr>
            <a:r>
              <a:rPr lang="en-US" i="1" dirty="0" smtClean="0"/>
              <a:t> Pile) </a:t>
            </a:r>
            <a:r>
              <a:rPr lang="th-TH" i="1" dirty="0" smtClean="0"/>
              <a:t>ยกตัวอย่างเช่น เสาเข็ม ขนาด </a:t>
            </a:r>
            <a:r>
              <a:rPr lang="en-US" i="1" dirty="0" smtClean="0"/>
              <a:t>6</a:t>
            </a:r>
            <a:r>
              <a:rPr lang="th-TH" i="1" dirty="0" smtClean="0"/>
              <a:t>นิ้ว ยาว </a:t>
            </a:r>
            <a:r>
              <a:rPr lang="en-US" i="1" dirty="0" smtClean="0"/>
              <a:t>6 </a:t>
            </a:r>
            <a:r>
              <a:rPr lang="th-TH" i="1" dirty="0" smtClean="0"/>
              <a:t>เมตร จะคำนวณได้โดยการ</a:t>
            </a:r>
            <a:endParaRPr lang="en-US" i="1" dirty="0" smtClean="0"/>
          </a:p>
          <a:p>
            <a:pPr>
              <a:buNone/>
            </a:pPr>
            <a:r>
              <a:rPr lang="th-TH" i="1" dirty="0" smtClean="0"/>
              <a:t>คำนวณเส้นรอบรูปเสาเข็ม คูณความยาวเสาเข็ม แล้วคูณกับค่าแรงฝืดที่กำหนด เช่น</a:t>
            </a:r>
            <a:endParaRPr lang="en-US" dirty="0" smtClean="0"/>
          </a:p>
          <a:p>
            <a:pPr lvl="0"/>
            <a:r>
              <a:rPr lang="th-TH" i="1" dirty="0" smtClean="0"/>
              <a:t>เสาเข็มขนาด </a:t>
            </a:r>
            <a:r>
              <a:rPr lang="en-US" i="1" dirty="0" smtClean="0"/>
              <a:t>6 </a:t>
            </a:r>
            <a:r>
              <a:rPr lang="th-TH" i="1" dirty="0" smtClean="0"/>
              <a:t>นิ้ว ยาว </a:t>
            </a:r>
            <a:r>
              <a:rPr lang="en-US" i="1" dirty="0" smtClean="0"/>
              <a:t>6 </a:t>
            </a:r>
            <a:r>
              <a:rPr lang="th-TH" i="1" dirty="0" smtClean="0"/>
              <a:t>เมตร จะรับน้ำหนักปลอดภัยได้ </a:t>
            </a:r>
            <a:r>
              <a:rPr lang="en-US" i="1" dirty="0" smtClean="0"/>
              <a:t>1,700 </a:t>
            </a:r>
            <a:r>
              <a:rPr lang="th-TH" i="1" dirty="0" smtClean="0"/>
              <a:t>กิโลกรัม/ตัน</a:t>
            </a:r>
            <a:endParaRPr lang="en-US" dirty="0" smtClean="0"/>
          </a:p>
          <a:p>
            <a:pPr lvl="0"/>
            <a:r>
              <a:rPr lang="th-TH" i="1" dirty="0" smtClean="0"/>
              <a:t>เสาเข็มขนาด </a:t>
            </a:r>
            <a:r>
              <a:rPr lang="en-US" i="1" dirty="0" smtClean="0"/>
              <a:t>5 </a:t>
            </a:r>
            <a:r>
              <a:rPr lang="th-TH" i="1" dirty="0" smtClean="0"/>
              <a:t>นิ้ว ยาว </a:t>
            </a:r>
            <a:r>
              <a:rPr lang="en-US" i="1" dirty="0" smtClean="0"/>
              <a:t>5 </a:t>
            </a:r>
            <a:r>
              <a:rPr lang="th-TH" i="1" dirty="0" smtClean="0"/>
              <a:t>เมตร จะรับน้ำหนักปลอดภัยได้ </a:t>
            </a:r>
            <a:r>
              <a:rPr lang="en-US" i="1" dirty="0" smtClean="0"/>
              <a:t>1,200 </a:t>
            </a:r>
            <a:r>
              <a:rPr lang="th-TH" i="1" dirty="0" smtClean="0"/>
              <a:t>กิโลกรัม/ตัน</a:t>
            </a:r>
            <a:endParaRPr lang="en-US" dirty="0" smtClean="0"/>
          </a:p>
          <a:p>
            <a:pPr lvl="0"/>
            <a:r>
              <a:rPr lang="th-TH" i="1" dirty="0" smtClean="0"/>
              <a:t>เสาเข็มขนาด </a:t>
            </a:r>
            <a:r>
              <a:rPr lang="en-US" i="1" dirty="0" smtClean="0"/>
              <a:t>4 </a:t>
            </a:r>
            <a:r>
              <a:rPr lang="th-TH" i="1" dirty="0" smtClean="0"/>
              <a:t>นิ้ว ยาว </a:t>
            </a:r>
            <a:r>
              <a:rPr lang="en-US" i="1" dirty="0" smtClean="0"/>
              <a:t>4 </a:t>
            </a:r>
            <a:r>
              <a:rPr lang="th-TH" i="1" dirty="0" smtClean="0"/>
              <a:t>เมตร จะรับน้ำหนักปลอดภัยได้ </a:t>
            </a:r>
            <a:r>
              <a:rPr lang="en-US" i="1" dirty="0" smtClean="0"/>
              <a:t>750 </a:t>
            </a:r>
            <a:r>
              <a:rPr lang="th-TH" i="1" dirty="0" smtClean="0"/>
              <a:t>กิโลกรัม/ตัน</a:t>
            </a:r>
            <a:endParaRPr lang="en-US" dirty="0" smtClean="0"/>
          </a:p>
          <a:p>
            <a:pPr lvl="0"/>
            <a:r>
              <a:rPr lang="th-TH" i="1" dirty="0" smtClean="0"/>
              <a:t>เสาเข็มขนาด </a:t>
            </a:r>
            <a:r>
              <a:rPr lang="en-US" i="1" dirty="0" smtClean="0"/>
              <a:t>3 </a:t>
            </a:r>
            <a:r>
              <a:rPr lang="th-TH" i="1" dirty="0" smtClean="0"/>
              <a:t>นิ้ว ยาว </a:t>
            </a:r>
            <a:r>
              <a:rPr lang="en-US" i="1" dirty="0" smtClean="0"/>
              <a:t>3 </a:t>
            </a:r>
            <a:r>
              <a:rPr lang="th-TH" i="1" dirty="0" smtClean="0"/>
              <a:t>เมตร จะรับน้ำหนักปลอดภัยได้ </a:t>
            </a:r>
            <a:r>
              <a:rPr lang="en-US" i="1" dirty="0" smtClean="0"/>
              <a:t>400 </a:t>
            </a:r>
            <a:r>
              <a:rPr lang="th-TH" i="1" dirty="0" smtClean="0"/>
              <a:t>กิโลกรัม/ตัน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 smtClean="0"/>
              <a:t>ฐานรากเสาเข็มยาว</a:t>
            </a:r>
            <a:r>
              <a:rPr lang="en-US" dirty="0" smtClean="0"/>
              <a:t> </a:t>
            </a:r>
            <a:r>
              <a:rPr lang="en-US" i="1" dirty="0" smtClean="0"/>
              <a:t>(Bearing Pile)</a:t>
            </a:r>
            <a:r>
              <a:rPr lang="en-US" dirty="0" smtClean="0"/>
              <a:t> </a:t>
            </a:r>
            <a:r>
              <a:rPr lang="th-TH" dirty="0" smtClean="0"/>
              <a:t>เป็นฐานรากที่ต้องแบกรับน้ำหนักมาก และนิยมก่อสร้างในพื้นที่ที่อยู่บนชั้นดินอ่อน โดยเสาเข็มจะมีพฤติกรรมในการรับแรงร่วมกัน </a:t>
            </a:r>
            <a:r>
              <a:rPr lang="en-US" dirty="0" smtClean="0"/>
              <a:t>2 </a:t>
            </a:r>
            <a:r>
              <a:rPr lang="th-TH" dirty="0" smtClean="0"/>
              <a:t>แบบ ได้แก่ การต้านทานจากความฝืด(</a:t>
            </a:r>
            <a:r>
              <a:rPr lang="en-US" dirty="0" smtClean="0"/>
              <a:t>Friction Force) </a:t>
            </a:r>
            <a:r>
              <a:rPr lang="th-TH" dirty="0" smtClean="0"/>
              <a:t>ของดินเหนี่ยวรอบๆเสาเข็ม ร่วมกับ การแบกรับน้ำหนักที่ปลายเสาเข็ม (</a:t>
            </a:r>
            <a:r>
              <a:rPr lang="en-US" dirty="0" smtClean="0"/>
              <a:t>End Bearing) </a:t>
            </a:r>
            <a:r>
              <a:rPr lang="th-TH" dirty="0" smtClean="0"/>
              <a:t>ซึ่งหยั่งถึงชั้นดินดาน หรือดินแข็ง จึงทำให้ฐานรากประเภทนี้มีการทรุดตัวที่ต่ำกว่าฐานรากเสาเข็มสั้นอยู่มาก ฐานรากประเภทนี้นิยมก่อสร้างสำหรับโครงสร้างดังนี้ อาคารสำนักงาน โรงงานอุตสาหกรรม โรงแรม ห้างสรรพสินค้า</a:t>
            </a:r>
            <a:r>
              <a:rPr lang="en-US" dirty="0" smtClean="0"/>
              <a:t> </a:t>
            </a:r>
            <a:r>
              <a:rPr lang="th-TH" dirty="0" smtClean="0"/>
              <a:t>ระบบขนส่ง เป็นต้น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พฤติกรรมเสาเข็มสั้นกับยาว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8153400" cy="437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cap="all" dirty="0" smtClean="0"/>
              <a:t>ประเภทของเสาเข็ม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1. </a:t>
            </a:r>
            <a:r>
              <a:rPr lang="th-TH" dirty="0" smtClean="0"/>
              <a:t>เข็มตอกคอนกรีตอัดแรง </a:t>
            </a:r>
            <a:r>
              <a:rPr lang="en-US" dirty="0" smtClean="0"/>
              <a:t>Pre-stress Concrete Pile</a:t>
            </a:r>
          </a:p>
          <a:p>
            <a:r>
              <a:rPr lang="th-TH" dirty="0" smtClean="0"/>
              <a:t>เสาเข็มคอนกรีตหล่อสำเร็จรูป </a:t>
            </a:r>
            <a:r>
              <a:rPr lang="en-US" dirty="0" smtClean="0"/>
              <a:t>Precast Concrete Pile </a:t>
            </a:r>
            <a:r>
              <a:rPr lang="th-TH" dirty="0" smtClean="0"/>
              <a:t>เป็นเสาเข็มคอนกรีตอัดแรงที่หล่อจากโรงงาน ผลิตโดยอาศัยเทคนิคการดึงลวดรับแรงดึง </a:t>
            </a:r>
            <a:r>
              <a:rPr lang="en-US" dirty="0" smtClean="0"/>
              <a:t>Pre-tension Method </a:t>
            </a:r>
            <a:r>
              <a:rPr lang="th-TH" dirty="0" smtClean="0"/>
              <a:t>แล้วเทคอนกรีตลงในแบบหล่อ ในขณะที่แรงดึงในเส้นลวด </a:t>
            </a:r>
            <a:r>
              <a:rPr lang="en-US" dirty="0" smtClean="0"/>
              <a:t>Tendon </a:t>
            </a:r>
            <a:r>
              <a:rPr lang="th-TH" dirty="0" smtClean="0"/>
              <a:t>ยังคงค้างอยู่ เมื่อคอนกรีตแข็งตัวจนได้กำลังอัดตามเกณฑ์แล้ว จึงตัดลวดรับแรงดึงออก โดยปกติการถ่ายกำลังจากลวดรับแรงดึงสู่คอนกรีต</a:t>
            </a:r>
            <a:endParaRPr lang="en-US" dirty="0" smtClean="0"/>
          </a:p>
          <a:p>
            <a:r>
              <a:rPr lang="th-TH" dirty="0" smtClean="0"/>
              <a:t>เสาเข็มชนิดนี้ เป็นเสาเข็มที่ราคาประหยัด ทำงานได้รวดเร็ว เป็นที่นิยม และมีผู้ผลิตแพร่หลาย มีหน้าตัดหลายแบบเช่น สี่เหลี่ยมตัน รูปตัวไอ รูปวงกลม</a:t>
            </a:r>
            <a:r>
              <a:rPr lang="en-US" dirty="0" smtClean="0"/>
              <a:t> </a:t>
            </a:r>
            <a:r>
              <a:rPr lang="th-TH" b="1" dirty="0" smtClean="0"/>
              <a:t>ข้อเสียหลักของการใช้เข็มตอกก็คือ ระหว่างการตอก จะเกิดการสั่นสะเทือนมากกว่าเข็มอื่นๆ</a:t>
            </a:r>
            <a:endParaRPr lang="en-US" dirty="0" smtClean="0"/>
          </a:p>
          <a:p>
            <a:r>
              <a:rPr lang="th-TH" dirty="0" smtClean="0"/>
              <a:t>ความยาวของตัวเสาเข็ม ขึ้นอยู่กับประเภทดินของเขตนั้นๆ พื้นที่ที่ใกล้แม่น้ำหรือเป็นแอ่งมาก่อน จะมีความจำเป็นต้องตอกให้ลึกกว่าพื้นที่อื่น กรณีที่ไม่มีความแน่ใจ นอกจากจะสามารถสอบถามเทศบาลแล้ว ยังสามารถเลือกสอบถามข้างบ้านว่ามีการเลือกวางเข็มที่ความลึกเท่าไร หรือใช้วิธีเจาะสำรวจดินสำหรับโครงสร้างที่รับน้ำหนักมากเป็นพิเศษ เพื่อความแม่นยำยิ่งขึ้น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5" descr="ฐานรากเสาเข็ม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13" y="1545609"/>
            <a:ext cx="5650173" cy="3766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90600"/>
            <a:ext cx="6636679" cy="497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64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67" y="66205"/>
            <a:ext cx="8888065" cy="67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87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746760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2. </a:t>
            </a:r>
            <a:r>
              <a:rPr lang="th-TH" dirty="0" smtClean="0"/>
              <a:t>เสาเข็มเจาะ </a:t>
            </a:r>
            <a:r>
              <a:rPr lang="en-US" dirty="0" smtClean="0"/>
              <a:t>Boring Pile</a:t>
            </a:r>
          </a:p>
          <a:p>
            <a:r>
              <a:rPr lang="th-TH" dirty="0" smtClean="0"/>
              <a:t>ปัจจุบันเป็นที่นิยม วิธีการไม่ยุ่งยาก เนื่องจากการก่อสร้างในเขตชุมชนอาคารจะสร้างติดกัน การตอกเสาเข็มคอนกรีตอัดแรงอาจเกิดการสั่นสะเทือน สร้างความเสียหายต่ออาคารข้างเคียงได้ จึงเหมาะกับบ้านที่ก่อสร้างติดกัน หรือกรณีที่พื้นที่ทางเข้าแคบมาก รถใหญ่ไม่สามารถเข้าได้</a:t>
            </a:r>
            <a:endParaRPr lang="en-US" dirty="0" smtClean="0"/>
          </a:p>
          <a:p>
            <a:r>
              <a:rPr lang="th-TH" dirty="0" smtClean="0"/>
              <a:t>การใช้เสาเข็มเจาะเหมาะกับสถานการณ์ที่หลากหลายกว่า เสาเข็มเจาะที่มีขนาดเส้นผ่าศูนย์กลางระหว่าง </a:t>
            </a:r>
            <a:r>
              <a:rPr lang="en-US" dirty="0" smtClean="0"/>
              <a:t>35-60 </a:t>
            </a:r>
            <a:r>
              <a:rPr lang="th-TH" dirty="0" smtClean="0"/>
              <a:t>เซนติเมตร. สามารถเจาะได้ลึกประมาณ </a:t>
            </a:r>
            <a:r>
              <a:rPr lang="en-US" dirty="0" smtClean="0"/>
              <a:t>20-30 </a:t>
            </a:r>
            <a:r>
              <a:rPr lang="th-TH" dirty="0" smtClean="0"/>
              <a:t>เมตร ซึ่งเป็นชั้นทรายชั้นแรกที่มีน้ำใต้ดินอยู่ ทำให้เจาะลึกกว่านี้ไม่ได้ เราจึงเรียกเสาเข็มเจาะขนาดเล็กนี้ว่าเป็น ระบบเจาะแห้ง </a:t>
            </a:r>
            <a:r>
              <a:rPr lang="en-US" dirty="0" smtClean="0"/>
              <a:t>Dry Process</a:t>
            </a:r>
          </a:p>
          <a:p>
            <a:r>
              <a:rPr lang="th-TH" dirty="0" smtClean="0"/>
              <a:t>เสาเข็มเจาะที่มีขนาดเส้นผ่าศูนย์กลางมากกว่า </a:t>
            </a:r>
            <a:r>
              <a:rPr lang="en-US" dirty="0" smtClean="0"/>
              <a:t>60 </a:t>
            </a:r>
            <a:r>
              <a:rPr lang="th-TH" dirty="0" smtClean="0"/>
              <a:t>เซนติเมตร ขึ้นไป สำหรับความลึกตั้งแต่ </a:t>
            </a:r>
            <a:r>
              <a:rPr lang="en-US" dirty="0" smtClean="0"/>
              <a:t>25-60 </a:t>
            </a:r>
            <a:r>
              <a:rPr lang="th-TH" dirty="0" smtClean="0"/>
              <a:t>เมตร เป็นระบบเจาะเปียก </a:t>
            </a:r>
            <a:r>
              <a:rPr lang="en-US" dirty="0" smtClean="0"/>
              <a:t>Wet Process </a:t>
            </a:r>
            <a:r>
              <a:rPr lang="th-TH" dirty="0" smtClean="0"/>
              <a:t>ส่วนมากเป็นเสาเข็มที่ใช้สำหรับงานก่อสร้างขนาดใหญ่มาก เช่น สะพานลอยฟ้า สะพานทางหลวง อาคารสูงมาก เป็นต้น</a:t>
            </a:r>
            <a:endParaRPr lang="en-US" dirty="0" smtClean="0"/>
          </a:p>
          <a:p>
            <a:r>
              <a:rPr lang="th-TH" dirty="0" smtClean="0"/>
              <a:t>สำหรับระบบแบบเปียกนั้น ใช้ในกรณีที่ชั้นดินมีน้ำใต้ดิน ซึ่งน้ำใต้ดินจะดันให้หลุมที่เจาะพังทลายได้ จึงต้องใส่น้ำผสสารละลายเบนโทไนต์</a:t>
            </a:r>
            <a:r>
              <a:rPr lang="en-US" dirty="0" err="1" smtClean="0"/>
              <a:t>Bentonite</a:t>
            </a:r>
            <a:r>
              <a:rPr lang="en-US" dirty="0" smtClean="0"/>
              <a:t> </a:t>
            </a:r>
            <a:r>
              <a:rPr lang="th-TH" dirty="0" smtClean="0"/>
              <a:t>ลงไปในหลุมเจาะด้วย เพื่อทำหน้าที่ต้านทานน้ำใต้ดินและเคลือบผิวหลุมเจาะไม่ให้พัง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2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90800"/>
            <a:ext cx="6188710" cy="3328035"/>
          </a:xfrm>
          <a:prstGeom prst="rect">
            <a:avLst/>
          </a:prstGeom>
        </p:spPr>
      </p:pic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omniamachinery.com/wp-content/uploads/2021/04/Rotary-Bored-Piling-pic-1-1024x709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04" y="1600200"/>
            <a:ext cx="653679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445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2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90800"/>
            <a:ext cx="6188710" cy="3331210"/>
          </a:xfrm>
          <a:prstGeom prst="rect">
            <a:avLst/>
          </a:prstGeom>
        </p:spPr>
      </p:pic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14" descr="http://www.bhumisiammicropile.com/wp-content/uploads/2020/02/46395261_2003433016369480_8214131632274145280_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45" y="1552234"/>
            <a:ext cx="6188710" cy="3753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cs typeface="+mn-cs"/>
              </a:rPr>
              <a:t>เสาเข็ม</a:t>
            </a:r>
            <a:r>
              <a:rPr lang="th-TH" dirty="0" smtClean="0">
                <a:cs typeface="+mn-cs"/>
              </a:rPr>
              <a:t>เจาะแห้ง</a:t>
            </a:r>
            <a:endParaRPr lang="en-US" dirty="0">
              <a:cs typeface="+mn-cs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155" y="1403461"/>
            <a:ext cx="3867690" cy="51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96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47" y="937865"/>
            <a:ext cx="7563906" cy="498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01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84" y="613969"/>
            <a:ext cx="6849431" cy="56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47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17638"/>
            <a:ext cx="8927488" cy="40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07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21" y="523469"/>
            <a:ext cx="7763958" cy="58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4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7" y="381000"/>
            <a:ext cx="8946033" cy="597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358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00200"/>
            <a:ext cx="8956934" cy="35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85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048" y="637785"/>
            <a:ext cx="5753903" cy="55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12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58" y="604443"/>
            <a:ext cx="7411484" cy="56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73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26" y="633022"/>
            <a:ext cx="7868748" cy="55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268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1"/>
            <a:ext cx="7467600" cy="1905000"/>
          </a:xfrm>
        </p:spPr>
        <p:txBody>
          <a:bodyPr/>
          <a:lstStyle/>
          <a:p>
            <a:pPr lvl="0">
              <a:buNone/>
            </a:pPr>
            <a:r>
              <a:rPr lang="th-TH" b="1" dirty="0" smtClean="0"/>
              <a:t>ฐานรากแผ่เดี่ยว (</a:t>
            </a:r>
            <a:r>
              <a:rPr lang="en-US" b="1" dirty="0" smtClean="0"/>
              <a:t>Isolated Footing)</a:t>
            </a:r>
            <a:r>
              <a:rPr lang="en-US" dirty="0" smtClean="0"/>
              <a:t> </a:t>
            </a:r>
            <a:endParaRPr lang="th-TH" dirty="0" smtClean="0"/>
          </a:p>
          <a:p>
            <a:pPr lvl="0">
              <a:buNone/>
            </a:pPr>
            <a:r>
              <a:rPr lang="th-TH" dirty="0" smtClean="0"/>
              <a:t>มีลักษณะเป็นสี่เหลี่ยมจัตุรัสหรือสี่เหลี่ยมผืนผ้า โดยจะต้องมีความหนาเพียงพอต่อ</a:t>
            </a:r>
          </a:p>
          <a:p>
            <a:pPr lvl="0">
              <a:buNone/>
            </a:pPr>
            <a:r>
              <a:rPr lang="th-TH" dirty="0" smtClean="0"/>
              <a:t>การรับน้ำหนักจากเสาและตอม่อ โดยตอม่อจะตั้งอยู่ตรงกลางฐานราก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รูปภาพ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45" y="334645"/>
            <a:ext cx="6188710" cy="618871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45" y="334645"/>
            <a:ext cx="6188710" cy="6188710"/>
          </a:xfrm>
          <a:prstGeom prst="rect">
            <a:avLst/>
          </a:prstGeom>
        </p:spPr>
      </p:pic>
      <p:sp>
        <p:nvSpPr>
          <p:cNvPr id="6" name="ตัวแทนเนื้อหา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2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45" y="334645"/>
            <a:ext cx="6188710" cy="6188710"/>
          </a:xfrm>
          <a:prstGeom prst="rect">
            <a:avLst/>
          </a:prstGeom>
        </p:spPr>
      </p:pic>
      <p:sp>
        <p:nvSpPr>
          <p:cNvPr id="5" name="ตัวแทนเนื้อหา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0" descr="https://upload.wikimedia.org/wikipedia/commons/8/8b/PileDrivin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4608512" cy="60972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457201"/>
            <a:ext cx="3048000" cy="1905000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th-TH" sz="4400" b="1" dirty="0" smtClean="0"/>
              <a:t>เสาเข็มตอก</a:t>
            </a:r>
            <a:endParaRPr lang="en-US" sz="44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27" descr="im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0"/>
            <a:ext cx="4084954" cy="6232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1" descr="File:Pile Driving 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45" y="1229389"/>
            <a:ext cx="6188710" cy="43992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>
                <a:cs typeface="+mn-cs"/>
              </a:rPr>
              <a:t>ฐานราก ถูกแบ่งออกตามลักษณะได้ </a:t>
            </a:r>
            <a:r>
              <a:rPr lang="en-US" b="1" dirty="0" smtClean="0">
                <a:cs typeface="+mn-cs"/>
              </a:rPr>
              <a:t>2 </a:t>
            </a:r>
            <a:r>
              <a:rPr lang="th-TH" b="1" dirty="0" smtClean="0">
                <a:cs typeface="+mn-cs"/>
              </a:rPr>
              <a:t>ชนิด คือ</a:t>
            </a:r>
            <a:endParaRPr lang="en-US" dirty="0"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7467600" cy="1447800"/>
          </a:xfrm>
        </p:spPr>
        <p:txBody>
          <a:bodyPr>
            <a:normAutofit/>
          </a:bodyPr>
          <a:lstStyle/>
          <a:p>
            <a:r>
              <a:rPr lang="th-TH" sz="3600" b="1" dirty="0" smtClean="0"/>
              <a:t>ฐานรากตื้น (</a:t>
            </a:r>
            <a:r>
              <a:rPr lang="en-US" sz="3600" b="1" dirty="0" smtClean="0"/>
              <a:t>Shallow Foundation)</a:t>
            </a:r>
            <a:r>
              <a:rPr lang="en-US" sz="3600" dirty="0" smtClean="0"/>
              <a:t> </a:t>
            </a:r>
            <a:endParaRPr lang="th-TH" sz="3600" dirty="0" smtClean="0"/>
          </a:p>
          <a:p>
            <a:r>
              <a:rPr lang="th-TH" sz="3600" b="1" dirty="0" smtClean="0"/>
              <a:t>ฐานรากลึก (</a:t>
            </a:r>
            <a:r>
              <a:rPr lang="en-US" sz="3600" b="1" dirty="0" smtClean="0"/>
              <a:t>Deep Foundation)</a:t>
            </a:r>
            <a:r>
              <a:rPr lang="en-US" sz="3600" dirty="0" smtClean="0"/>
              <a:t> </a:t>
            </a:r>
            <a:endParaRPr lang="en-US" sz="3600" dirty="0"/>
          </a:p>
        </p:txBody>
      </p:sp>
      <p:pic>
        <p:nvPicPr>
          <p:cNvPr id="2050" name="Picture 2" descr="spun micro pile micro sp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4343400" cy="334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7467600" cy="452596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th-TH" b="1" dirty="0" smtClean="0"/>
              <a:t>ฐานรากตื้น (</a:t>
            </a:r>
            <a:r>
              <a:rPr lang="en-US" b="1" dirty="0" smtClean="0"/>
              <a:t>Shallow Foundation)</a:t>
            </a:r>
            <a:r>
              <a:rPr lang="en-US" dirty="0" smtClean="0"/>
              <a:t> </a:t>
            </a:r>
            <a:r>
              <a:rPr lang="th-TH" dirty="0" smtClean="0"/>
              <a:t>หรือแบบไม่มีเสาเข็มรองรับ หมายถึงฐานรากซึ่งลึกจากระดับผิวดินน้อยกว่า หรือเท่ากับด้านที่สั้นที่สุดของฐานราก โดยฐานรากวางอยู่บนชั้นดินโดยตรง และไม่มีการตอกเสาเข็มเพื่อรองรับฐานราก เหมาะกับสภาพพื้นดินที่มีความสามารถแบกรับน้ำหนักบรรทุกได้สูง และกับสภาพพื้นดินที่ตอกเสาเข็มไม่ลงหรืออย่างยากลำบาก เช่น พื้นที่ดินลูกรัง พื้นที่ภูเขาทะเลทราย</a:t>
            </a:r>
            <a:endParaRPr lang="en-US" dirty="0" smtClean="0"/>
          </a:p>
          <a:p>
            <a:r>
              <a:rPr lang="th-TH" dirty="0" smtClean="0"/>
              <a:t>พื้นที่ที่นิยมก่อสร้างฐานรากชนิดนี้ได้แก่ ภาคเหนือและภาคอีสานของประเทศไทย ที่มีดินเป็นดินภูเขา หิน และดินทราย เป็นต้น หากเจ้าของอาคารต้องการทราบว่าดินในพื้นที่ สามารถก่อสร้างฐานรากแบบฐานแผ่ได้หรือไม่ ให้ปรึกษาวิศวกรคุมงาน หรือวิศวกรผู้ออกแบบอาคาร</a:t>
            </a:r>
            <a:r>
              <a:rPr lang="en-US" dirty="0" smtClean="0"/>
              <a:t>  </a:t>
            </a:r>
            <a:r>
              <a:rPr lang="th-TH" dirty="0" smtClean="0"/>
              <a:t>หากอยากทราบค่ากำลังในการรับน้ำหนักบรรทุกของดิน มีวิธีคร่าวๆ ที่ทำให้เราทราบค่าได้ โดยระบุไว้ใน พ.ร.บ.ควบคุมอาคาร พ.ศ.</a:t>
            </a:r>
            <a:r>
              <a:rPr lang="en-US" dirty="0" smtClean="0"/>
              <a:t>2522 </a:t>
            </a:r>
            <a:r>
              <a:rPr lang="th-TH" dirty="0" smtClean="0"/>
              <a:t>ดังนี้</a:t>
            </a:r>
            <a:endParaRPr lang="en-US" dirty="0" smtClean="0"/>
          </a:p>
          <a:p>
            <a:pPr lvl="0"/>
            <a:endParaRPr lang="en-US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 descr="กำลังรับน้ำหนักบรรทุกแบกทานของดิน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624440" cy="58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17457877_1334809116565210_4645109618065364191_n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5" y="1219200"/>
            <a:ext cx="8143875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749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33" descr="เทลีนตามแนว แล้วผูกเหล็กคานตามที่กำหนด&#10;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45" y="1108075"/>
            <a:ext cx="6188710" cy="464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15016</TotalTime>
  <Words>632</Words>
  <Application>Microsoft Office PowerPoint</Application>
  <PresentationFormat>นำเสนอทางหน้าจอ (4:3)</PresentationFormat>
  <Paragraphs>54</Paragraphs>
  <Slides>49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49</vt:i4>
      </vt:variant>
    </vt:vector>
  </HeadingPairs>
  <TitlesOfParts>
    <vt:vector size="55" baseType="lpstr">
      <vt:lpstr>Arial</vt:lpstr>
      <vt:lpstr>Cordia New</vt:lpstr>
      <vt:lpstr>Franklin Gothic Book</vt:lpstr>
      <vt:lpstr>LilyUPC</vt:lpstr>
      <vt:lpstr>Wingdings 2</vt:lpstr>
      <vt:lpstr>Technic</vt:lpstr>
      <vt:lpstr>ฐานราก (Footing)</vt:lpstr>
      <vt:lpstr>Petronas Twin Towers </vt:lpstr>
      <vt:lpstr>งานนำเสนอ PowerPoint</vt:lpstr>
      <vt:lpstr>งานนำเสนอ PowerPoint</vt:lpstr>
      <vt:lpstr>ฐานราก ถูกแบ่งออกตามลักษณะได้ 2 ชนิด คือ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ประเภทของเสาเข็ม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เสาเข็มเจาะแห้ง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ฐานราก (Footing)</dc:title>
  <dc:creator>aran kwanpan</dc:creator>
  <cp:lastModifiedBy>aran tum</cp:lastModifiedBy>
  <cp:revision>16</cp:revision>
  <dcterms:created xsi:type="dcterms:W3CDTF">2024-01-07T08:22:31Z</dcterms:created>
  <dcterms:modified xsi:type="dcterms:W3CDTF">2025-02-20T01:59:23Z</dcterms:modified>
</cp:coreProperties>
</file>