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2/13/2024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2/13/2024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xmlns:a="http://schemas.openxmlformats.org/drawingml/2006/main">
              <a:rPr lang="en" dirty="0" smtClean="0"/>
              <a:t>Teamwork</a:t>
            </a:r>
            <a:endParaRPr xmlns:a="http://schemas.openxmlformats.org/drawingml/2006/main" lang="th-TH" dirty="0"/>
          </a:p>
        </p:txBody>
      </p:sp>
      <p:sp>
        <p:nvSpPr>
          <p:cNvPr id="3" name="Subtitle 2"/>
          <p:cNvSpPr>
            <a:spLocks noGrp="1"/>
          </p:cNvSpPr>
          <p:nvPr>
            <p:ph type="subTitle" idx="1"/>
          </p:nvPr>
        </p:nvSpPr>
        <p:spPr/>
        <p:txBody>
          <a:bodyPr/>
          <a:lstStyle/>
          <a:p>
            <a:r xmlns:a="http://schemas.openxmlformats.org/drawingml/2006/main">
              <a:rPr lang="en" dirty="0" smtClean="0"/>
              <a:t>Dr.</a:t>
            </a:r>
            <a:r xmlns:a="http://schemas.openxmlformats.org/drawingml/2006/main">
              <a:rPr lang="en" dirty="0" smtClean="0"/>
              <a:t>​</a:t>
            </a:r>
            <a:r xmlns:a="http://schemas.openxmlformats.org/drawingml/2006/main">
              <a:rPr lang="en" dirty="0" smtClean="0"/>
              <a:t> </a:t>
            </a:r>
            <a:r xmlns:a="http://schemas.openxmlformats.org/drawingml/2006/main">
              <a:rPr lang="en" dirty="0" err="1" smtClean="0"/>
              <a:t>Natha </a:t>
            </a:r>
            <a:r xmlns:a="http://schemas.openxmlformats.org/drawingml/2006/main">
              <a:rPr lang="en" dirty="0" smtClean="0"/>
              <a:t>Yuwanthayakun</a:t>
            </a:r>
            <a:r xmlns:a="http://schemas.openxmlformats.org/drawingml/2006/main">
              <a:rPr lang="en" dirty="0" err="1" smtClean="0"/>
              <a:t>​</a:t>
            </a:r>
            <a:r xmlns:a="http://schemas.openxmlformats.org/drawingml/2006/main">
              <a:rPr lang="en" dirty="0" smtClean="0"/>
              <a:t>​</a:t>
            </a:r>
            <a:endParaRPr xmlns:a="http://schemas.openxmlformats.org/drawingml/2006/main" lang="th-TH" dirty="0"/>
          </a:p>
        </p:txBody>
      </p:sp>
    </p:spTree>
    <p:extLst>
      <p:ext uri="{BB962C8B-B14F-4D97-AF65-F5344CB8AC3E}">
        <p14:creationId xmlns:p14="http://schemas.microsoft.com/office/powerpoint/2010/main" val="476541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57578"/>
            <a:ext cx="10394707" cy="5117008"/>
          </a:xfrm>
        </p:spPr>
        <p:txBody>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smtClean="0"/>
              <a:t>Furthermore, </a:t>
            </a:r>
            <a:r xmlns:a="http://schemas.openxmlformats.org/drawingml/2006/main">
              <a:rPr lang="en" sz="2400" dirty="0"/>
              <a:t>Moran </a:t>
            </a:r>
            <a:r xmlns:a="http://schemas.openxmlformats.org/drawingml/2006/main">
              <a:rPr lang="en" sz="2400" dirty="0"/>
              <a:t>mentioned the work of another group of renowned psychologists, </a:t>
            </a:r>
            <a:r xmlns:a="http://schemas.openxmlformats.org/drawingml/2006/main">
              <a:rPr lang="en" sz="2400" dirty="0" err="1"/>
              <a:t>Hodge </a:t>
            </a:r>
            <a:r xmlns:a="http://schemas.openxmlformats.org/drawingml/2006/main">
              <a:rPr lang="en" sz="2400" dirty="0"/>
              <a:t>( </a:t>
            </a:r>
            <a:r xmlns:a="http://schemas.openxmlformats.org/drawingml/2006/main">
              <a:rPr lang="en" sz="2400" dirty="0"/>
              <a:t>in 1995 </a:t>
            </a:r>
            <a:r xmlns:a="http://schemas.openxmlformats.org/drawingml/2006/main">
              <a:rPr lang="en" sz="2400" dirty="0"/>
              <a:t>) and </a:t>
            </a:r>
            <a:r xmlns:a="http://schemas.openxmlformats.org/drawingml/2006/main">
              <a:rPr lang="en" sz="2400" dirty="0" err="1"/>
              <a:t>Hodge </a:t>
            </a:r>
            <a:r xmlns:a="http://schemas.openxmlformats.org/drawingml/2006/main">
              <a:rPr lang="en" sz="2400" dirty="0"/>
              <a:t>&amp; </a:t>
            </a:r>
            <a:r xmlns:a="http://schemas.openxmlformats.org/drawingml/2006/main">
              <a:rPr lang="en" sz="2400" dirty="0"/>
              <a:t>McKenzie ( in 1999 </a:t>
            </a:r>
            <a:r xmlns:a="http://schemas.openxmlformats.org/drawingml/2006/main">
              <a:rPr lang="en" sz="2400" dirty="0"/>
              <a:t>) </a:t>
            </a:r>
            <a:r xmlns:a="http://schemas.openxmlformats.org/drawingml/2006/main">
              <a:rPr lang="en" sz="2400" dirty="0" err="1"/>
              <a:t>, </a:t>
            </a:r>
            <a:r xmlns:a="http://schemas.openxmlformats.org/drawingml/2006/main">
              <a:rPr lang="en" sz="2400" dirty="0"/>
              <a:t>who proposed that grouping can be divided into four characteristics as follows </a:t>
            </a:r>
            <a:endParaRPr xmlns:a="http://schemas.openxmlformats.org/drawingml/2006/main" lang="th-TH" sz="2400" dirty="0" smtClean="0"/>
            <a:r xmlns:a="http://schemas.openxmlformats.org/drawingml/2006/main">
              <a:rPr lang="en" sz="2400" dirty="0" err="1"/>
              <a:t>:</a:t>
            </a:r>
          </a:p>
          <a:p>
            <a:pPr xmlns:a="http://schemas.openxmlformats.org/drawingml/2006/main" marL="457200" indent="-457200" algn="thaiDist">
              <a:buAutoNum type="arabicPeriod"/>
            </a:pPr>
            <a:r xmlns:a="http://schemas.openxmlformats.org/drawingml/2006/main">
              <a:rPr lang="en" sz="2400" dirty="0" smtClean="0"/>
              <a:t>Grouping </a:t>
            </a:r>
            <a:r xmlns:a="http://schemas.openxmlformats.org/drawingml/2006/main">
              <a:rPr lang="en" sz="2400" dirty="0"/>
              <a:t>through work and grouping through social interaction are synonymous with "teamwork" </a:t>
            </a:r>
            <a:r xmlns:a="http://schemas.openxmlformats.org/drawingml/2006/main">
              <a:rPr lang="en" sz="2400" dirty="0"/>
              <a:t>and " </a:t>
            </a:r>
            <a:r xmlns:a="http://schemas.openxmlformats.org/drawingml/2006/main">
              <a:rPr lang="en" sz="2400" dirty="0"/>
              <a:t>team spirit </a:t>
            </a:r>
            <a:r xmlns:a="http://schemas.openxmlformats.org/drawingml/2006/main">
              <a:rPr lang="en" sz="2400" dirty="0"/>
              <a:t>. </a:t>
            </a:r>
            <a:r xmlns:a="http://schemas.openxmlformats.org/drawingml/2006/main">
              <a:rPr lang="en" sz="2400" dirty="0" smtClean="0"/>
              <a:t>"</a:t>
            </a:r>
          </a:p>
          <a:p>
            <a:pPr xmlns:a="http://schemas.openxmlformats.org/drawingml/2006/main" marL="457200" indent="-457200" algn="thaiDist">
              <a:buAutoNum type="arabicPeriod"/>
            </a:pPr>
            <a:r xmlns:a="http://schemas.openxmlformats.org/drawingml/2006/main">
              <a:rPr lang="en" sz="2400" dirty="0" smtClean="0"/>
              <a:t> </a:t>
            </a:r>
            <a:r xmlns:a="http://schemas.openxmlformats.org/drawingml/2006/main">
              <a:rPr lang="en" sz="2400" dirty="0" smtClean="0"/>
              <a:t>Grouping </a:t>
            </a:r>
            <a:r xmlns:a="http://schemas.openxmlformats.org/drawingml/2006/main">
              <a:rPr lang="en" sz="2400" dirty="0"/>
              <a:t>is a process involving "energy" ( </a:t>
            </a:r>
            <a:r xmlns:a="http://schemas.openxmlformats.org/drawingml/2006/main">
              <a:rPr lang="en" sz="2400" dirty="0"/>
              <a:t>dynamic process).</a:t>
            </a:r>
            <a:endParaRPr xmlns:a="http://schemas.openxmlformats.org/drawingml/2006/main" lang="en-US" sz="2400" dirty="0" smtClean="0"/>
          </a:p>
          <a:p>
            <a:pPr xmlns:a="http://schemas.openxmlformats.org/drawingml/2006/main" marL="457200" indent="-457200" algn="thaiDist">
              <a:buAutoNum type="arabicPeriod"/>
            </a:pPr>
            <a:r xmlns:a="http://schemas.openxmlformats.org/drawingml/2006/main">
              <a:rPr lang="en" sz="2400" dirty="0" smtClean="0"/>
              <a:t>Forming groups is a tool, </a:t>
            </a:r>
            <a:r xmlns:a="http://schemas.openxmlformats.org/drawingml/2006/main">
              <a:rPr lang="en" sz="2400" dirty="0" smtClean="0"/>
              <a:t>primarily </a:t>
            </a:r>
            <a:r xmlns:a="http://schemas.openxmlformats.org/drawingml/2006/main">
              <a:rPr lang="en" sz="2400" dirty="0"/>
              <a:t>for reasons of mutual benefit, </a:t>
            </a:r>
            <a:r xmlns:a="http://schemas.openxmlformats.org/drawingml/2006/main">
              <a:rPr lang="en" sz="2400" dirty="0"/>
              <a:t>in order to achieve common objectives.</a:t>
            </a:r>
            <a:endParaRPr xmlns:a="http://schemas.openxmlformats.org/drawingml/2006/main" lang="th-TH" sz="2400" dirty="0" smtClean="0"/>
          </a:p>
          <a:p>
            <a:pPr xmlns:a="http://schemas.openxmlformats.org/drawingml/2006/main" marL="457200" indent="-457200" algn="thaiDist">
              <a:buAutoNum type="arabicPeriod"/>
            </a:pPr>
            <a:r xmlns:a="http://schemas.openxmlformats.org/drawingml/2006/main">
              <a:rPr lang="en" sz="2400" dirty="0" smtClean="0"/>
              <a:t>In </a:t>
            </a:r>
            <a:r xmlns:a="http://schemas.openxmlformats.org/drawingml/2006/main">
              <a:rPr lang="en" sz="2400" dirty="0" err="1"/>
              <a:t>1998, Carron </a:t>
            </a:r>
            <a:r xmlns:a="http://schemas.openxmlformats.org/drawingml/2006/main">
              <a:rPr lang="en" sz="2400" dirty="0"/>
              <a:t>suggested </a:t>
            </a:r>
            <a:r xmlns:a="http://schemas.openxmlformats.org/drawingml/2006/main">
              <a:rPr lang="en" sz="2400" dirty="0"/>
              <a:t>that the structure of association involves an “emotional dimension,” </a:t>
            </a:r>
            <a:r xmlns:a="http://schemas.openxmlformats.org/drawingml/2006/main">
              <a:rPr lang="en" sz="2400" dirty="0"/>
              <a:t>derived </a:t>
            </a:r>
            <a:r xmlns:a="http://schemas.openxmlformats.org/drawingml/2006/main">
              <a:rPr lang="en" sz="2400" dirty="0"/>
              <a:t>from the social relationships and feelings of togetherness among multiple players.</a:t>
            </a:r>
          </a:p>
        </p:txBody>
      </p:sp>
    </p:spTree>
    <p:extLst>
      <p:ext uri="{BB962C8B-B14F-4D97-AF65-F5344CB8AC3E}">
        <p14:creationId xmlns:p14="http://schemas.microsoft.com/office/powerpoint/2010/main" val="334388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xmlns:a="http://schemas.openxmlformats.org/drawingml/2006/main">
              <a:rPr lang="en" dirty="0"/>
              <a:t> </a:t>
            </a:r>
            <a:r xmlns:a="http://schemas.openxmlformats.org/drawingml/2006/main">
              <a:rPr lang="en" sz="3100" dirty="0"/>
              <a:t>Groups </a:t>
            </a:r>
            <a:r xmlns:a="http://schemas.openxmlformats.org/drawingml/2006/main">
              <a:rPr lang="en" sz="3100" dirty="0"/>
              <a:t>, </a:t>
            </a:r>
            <a:r xmlns:a="http://schemas.openxmlformats.org/drawingml/2006/main">
              <a:rPr lang="en" sz="3100" dirty="0"/>
              <a:t>teams </a:t>
            </a:r>
            <a:r xmlns:a="http://schemas.openxmlformats.org/drawingml/2006/main">
              <a:rPr lang="en" sz="3100" dirty="0"/>
              <a:t>, </a:t>
            </a:r>
            <a:r xmlns:a="http://schemas.openxmlformats.org/drawingml/2006/main">
              <a:rPr lang="en" sz="3100" dirty="0"/>
              <a:t>and group </a:t>
            </a:r>
            <a:r xmlns:a="http://schemas.openxmlformats.org/drawingml/2006/main">
              <a:rPr lang="en" sz="3100" dirty="0"/>
              <a:t>dynamics </a:t>
            </a:r>
            <a:r xmlns:a="http://schemas.openxmlformats.org/drawingml/2006/main">
              <a:rPr lang="en" sz="3100" dirty="0"/>
              <a:t>in sports.</a:t>
            </a:r>
          </a:p>
        </p:txBody>
      </p:sp>
      <p:sp>
        <p:nvSpPr>
          <p:cNvPr id="3" name="Content Placeholder 2"/>
          <p:cNvSpPr>
            <a:spLocks noGrp="1"/>
          </p:cNvSpPr>
          <p:nvPr>
            <p:ph sz="quarter" idx="13"/>
          </p:nvPr>
        </p:nvSpPr>
        <p:spPr/>
        <p:txBody>
          <a:bodyPr>
            <a:normAutofit fontScale="92500"/>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smtClean="0"/>
              <a:t>In </a:t>
            </a:r>
            <a:r xmlns:a="http://schemas.openxmlformats.org/drawingml/2006/main">
              <a:rPr lang="en" sz="2400" dirty="0"/>
              <a:t>daily life, we inevitably see people coming together as a unified group. Social psychologists define a group of people as two or more individuals who interact and influence each other. This coming together is a feeling of internal resonance or purposeful involvement, where each member of the group shares a common vision. For example, Hodge surveyed </a:t>
            </a:r>
            <a:r xmlns:a="http://schemas.openxmlformats.org/drawingml/2006/main">
              <a:rPr lang="en" sz="2400" dirty="0"/>
              <a:t>the </a:t>
            </a:r>
            <a:r xmlns:a="http://schemas.openxmlformats.org/drawingml/2006/main">
              <a:rPr lang="en" sz="2400" dirty="0"/>
              <a:t>grouping </a:t>
            </a:r>
            <a:r xmlns:a="http://schemas.openxmlformats.org/drawingml/2006/main">
              <a:rPr lang="en" sz="2400" dirty="0" err="1"/>
              <a:t>of </a:t>
            </a:r>
            <a:r xmlns:a="http://schemas.openxmlformats.org/drawingml/2006/main">
              <a:rPr lang="en" sz="2400" dirty="0"/>
              <a:t>people who went swimming after work on the same day of the week in 1995. The study found that these swimmers came to the same place but did not interact. Conversely, studies of the behavior of competitive youth swimmers who trained daily in the morning before school showed they formed a group. This was because they not only shared a common objective (training for competition) but also interacted in similar ways (e.g., warming </a:t>
            </a:r>
            <a:r xmlns:a="http://schemas.openxmlformats.org/drawingml/2006/main">
              <a:rPr lang="en" sz="2400" dirty="0"/>
              <a:t>up </a:t>
            </a:r>
            <a:r xmlns:a="http://schemas.openxmlformats.org/drawingml/2006/main">
              <a:rPr lang="en" sz="2400" dirty="0"/>
              <a:t>together). These interactions created a sense of people coming together to achieve a common goal; here, we use the term “team.”</a:t>
            </a:r>
            <a:endParaRPr xmlns:a="http://schemas.openxmlformats.org/drawingml/2006/main" lang="th-TH" dirty="0"/>
          </a:p>
        </p:txBody>
      </p:sp>
    </p:spTree>
    <p:extLst>
      <p:ext uri="{BB962C8B-B14F-4D97-AF65-F5344CB8AC3E}">
        <p14:creationId xmlns:p14="http://schemas.microsoft.com/office/powerpoint/2010/main" val="302177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smtClean="0"/>
              <a:t>Moran </a:t>
            </a:r>
            <a:r xmlns:a="http://schemas.openxmlformats.org/drawingml/2006/main">
              <a:rPr lang="en" sz="2400" dirty="0"/>
              <a:t>refers to the conclusions of </a:t>
            </a:r>
            <a:r xmlns:a="http://schemas.openxmlformats.org/drawingml/2006/main">
              <a:rPr lang="en" sz="2400" dirty="0"/>
              <a:t>Carron </a:t>
            </a:r>
            <a:r xmlns:a="http://schemas.openxmlformats.org/drawingml/2006/main">
              <a:rPr lang="en" sz="2400" dirty="0" err="1"/>
              <a:t>&amp; </a:t>
            </a:r>
            <a:r xmlns:a="http://schemas.openxmlformats.org/drawingml/2006/main">
              <a:rPr lang="en" sz="2400" dirty="0"/>
              <a:t>Hausenblas </a:t>
            </a:r>
            <a:r xmlns:a="http://schemas.openxmlformats.org/drawingml/2006/main">
              <a:rPr lang="en" sz="2400" dirty="0" err="1"/>
              <a:t>from 1998 </a:t>
            </a:r>
            <a:r xmlns:a="http://schemas.openxmlformats.org/drawingml/2006/main">
              <a:rPr lang="en" sz="2400" dirty="0" err="1"/>
              <a:t>, which stated that sports teams are a specific form of group defined by internal interactions and functional relationships between two individuals </a:t>
            </a:r>
            <a:r xmlns:a="http://schemas.openxmlformats.org/drawingml/2006/main">
              <a:rPr lang="en" sz="2400" dirty="0"/>
              <a:t>, and that a “team </a:t>
            </a:r>
            <a:r xmlns:a="http://schemas.openxmlformats.org/drawingml/2006/main">
              <a:rPr lang="en" sz="2400" dirty="0"/>
              <a:t>” </a:t>
            </a:r>
            <a:r xmlns:a="http://schemas.openxmlformats.org/drawingml/2006/main">
              <a:rPr lang="en" sz="2400" dirty="0"/>
              <a:t>comprises four key characteristics </a:t>
            </a:r>
            <a:endParaRPr xmlns:a="http://schemas.openxmlformats.org/drawingml/2006/main" lang="th-TH" dirty="0"/>
            <a:r xmlns:a="http://schemas.openxmlformats.org/drawingml/2006/main">
              <a:rPr lang="en" sz="2400" dirty="0" err="1"/>
              <a:t>.</a:t>
            </a:r>
          </a:p>
        </p:txBody>
      </p:sp>
    </p:spTree>
    <p:extLst>
      <p:ext uri="{BB962C8B-B14F-4D97-AF65-F5344CB8AC3E}">
        <p14:creationId xmlns:p14="http://schemas.microsoft.com/office/powerpoint/2010/main" val="268092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smtClean="0"/>
              <a:t>1. </a:t>
            </a:r>
            <a:r xmlns:a="http://schemas.openxmlformats.org/drawingml/2006/main">
              <a:rPr lang="en" sz="2400" dirty="0"/>
              <a:t>The feeling of "we-ness" </a:t>
            </a:r>
            <a:r xmlns:a="http://schemas.openxmlformats.org/drawingml/2006/main">
              <a:rPr lang="en" sz="2400" dirty="0"/>
              <a:t>is </a:t>
            </a:r>
            <a:r xmlns:a="http://schemas.openxmlformats.org/drawingml/2006/main">
              <a:rPr lang="en" sz="2400" dirty="0"/>
              <a:t>opposite to the feeling of "I </a:t>
            </a:r>
            <a:r xmlns:a="http://schemas.openxmlformats.org/drawingml/2006/main">
              <a:rPr lang="en" sz="2400" dirty="0"/>
              <a:t>-ness. " </a:t>
            </a:r>
            <a:r xmlns:a="http://schemas.openxmlformats.org/drawingml/2006/main">
              <a:rPr lang="en" sz="2400" dirty="0"/>
              <a:t>Both forms of feeling can occur within a sports team, between "team members" (united) and "non-team members" (isolated). This unity within the team is also called "the power of unity. </a:t>
            </a:r>
            <a:r xmlns:a="http://schemas.openxmlformats.org/drawingml/2006/main">
              <a:rPr lang="en" sz="2400" dirty="0" smtClean="0"/>
              <a:t>"</a:t>
            </a:r>
            <a:endParaRPr xmlns:a="http://schemas.openxmlformats.org/drawingml/2006/main" lang="th-TH" dirty="0"/>
          </a:p>
        </p:txBody>
      </p:sp>
    </p:spTree>
    <p:extLst>
      <p:ext uri="{BB962C8B-B14F-4D97-AF65-F5344CB8AC3E}">
        <p14:creationId xmlns:p14="http://schemas.microsoft.com/office/powerpoint/2010/main" val="249017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normAutofit/>
          </a:bodyPr>
          <a:lstStyle/>
          <a:p>
            <a:pPr xmlns:a="http://schemas.openxmlformats.org/drawingml/2006/main" marL="0" indent="0" algn="thaiDist">
              <a:buNone/>
            </a:pPr>
            <a:r xmlns:a="http://schemas.openxmlformats.org/drawingml/2006/main">
              <a:rPr lang="en" sz="2400" dirty="0" smtClean="0"/>
              <a:t>2. </a:t>
            </a:r>
            <a:r xmlns:a="http://schemas.openxmlformats.org/drawingml/2006/main">
              <a:rPr lang="en" sz="2400" dirty="0"/>
              <a:t>Clearly defined roles: Sports teams have established rules to ensure members act in a consistent manner and achieve a common goal. For example, in American football and rugby teams, there are players who use their intellect (quarterback, </a:t>
            </a:r>
            <a:r xmlns:a="http://schemas.openxmlformats.org/drawingml/2006/main">
              <a:rPr lang="en" sz="2400" dirty="0" err="1"/>
              <a:t>planning </a:t>
            </a:r>
            <a:r xmlns:a="http://schemas.openxmlformats.org/drawingml/2006/main">
              <a:rPr lang="en" sz="2400" dirty="0"/>
              <a:t>their throws for scores) and players who rely on brute force (tackle, </a:t>
            </a:r>
            <a:r xmlns:a="http://schemas.openxmlformats.org/drawingml/2006/main">
              <a:rPr lang="en" sz="2400" dirty="0" err="1"/>
              <a:t>preventing </a:t>
            </a:r>
            <a:r xmlns:a="http://schemas.openxmlformats.org/drawingml/2006/main">
              <a:rPr lang="en" sz="2400" dirty="0"/>
              <a:t>the opposing team from stealing the ball).</a:t>
            </a:r>
          </a:p>
        </p:txBody>
      </p:sp>
    </p:spTree>
    <p:extLst>
      <p:ext uri="{BB962C8B-B14F-4D97-AF65-F5344CB8AC3E}">
        <p14:creationId xmlns:p14="http://schemas.microsoft.com/office/powerpoint/2010/main" val="365079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lstStyle/>
          <a:p>
            <a:pPr xmlns:a="http://schemas.openxmlformats.org/drawingml/2006/main" marL="0" indent="0">
              <a:buNone/>
            </a:pPr>
            <a:r xmlns:a="http://schemas.openxmlformats.org/drawingml/2006/main">
              <a:rPr lang="en" dirty="0" smtClean="0"/>
              <a:t> </a:t>
            </a:r>
            <a:r xmlns:a="http://schemas.openxmlformats.org/drawingml/2006/main">
              <a:rPr lang="en" sz="2400" dirty="0" smtClean="0"/>
              <a:t>3. </a:t>
            </a:r>
            <a:r xmlns:a="http://schemas.openxmlformats.org/drawingml/2006/main">
              <a:rPr lang="en" sz="2400" dirty="0"/>
              <a:t>Intragroup communication involves using structured methods or patterns of communication, such as codes or body language, to tell or instruct team members.</a:t>
            </a:r>
            <a:endParaRPr xmlns:a="http://schemas.openxmlformats.org/drawingml/2006/main" lang="th-TH" dirty="0"/>
          </a:p>
        </p:txBody>
      </p:sp>
    </p:spTree>
    <p:extLst>
      <p:ext uri="{BB962C8B-B14F-4D97-AF65-F5344CB8AC3E}">
        <p14:creationId xmlns:p14="http://schemas.microsoft.com/office/powerpoint/2010/main" val="141500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lstStyle/>
          <a:p>
            <a:pPr xmlns:a="http://schemas.openxmlformats.org/drawingml/2006/main" marL="0" indent="0" algn="thaiDist">
              <a:buNone/>
            </a:pPr>
            <a:r xmlns:a="http://schemas.openxmlformats.org/drawingml/2006/main">
              <a:rPr lang="en" dirty="0"/>
              <a:t> </a:t>
            </a:r>
            <a:r xmlns:a="http://schemas.openxmlformats.org/drawingml/2006/main">
              <a:rPr lang="en" dirty="0" smtClean="0"/>
              <a:t> </a:t>
            </a:r>
            <a:r xmlns:a="http://schemas.openxmlformats.org/drawingml/2006/main">
              <a:rPr lang="en" sz="2400" dirty="0" smtClean="0"/>
              <a:t>4. </a:t>
            </a:r>
            <a:r xmlns:a="http://schemas.openxmlformats.org/drawingml/2006/main">
              <a:rPr lang="en" sz="2400" dirty="0"/>
              <a:t>Establish rules for living together, also known as social rules, which describe what members should and should not do. These are fixed patterns of conduct.</a:t>
            </a:r>
          </a:p>
        </p:txBody>
      </p:sp>
    </p:spTree>
    <p:extLst>
      <p:ext uri="{BB962C8B-B14F-4D97-AF65-F5344CB8AC3E}">
        <p14:creationId xmlns:p14="http://schemas.microsoft.com/office/powerpoint/2010/main" val="346702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586551807"/>
              </p:ext>
            </p:extLst>
          </p:nvPr>
        </p:nvGraphicFramePr>
        <p:xfrm>
          <a:off x="750195" y="90153"/>
          <a:ext cx="10394950" cy="5457450"/>
        </p:xfrm>
        <a:graphic>
          <a:graphicData uri="http://schemas.openxmlformats.org/drawingml/2006/table">
            <a:tbl>
              <a:tblPr firstRow="1" bandRow="1">
                <a:tableStyleId>{5C22544A-7EE6-4342-B048-85BDC9FD1C3A}</a:tableStyleId>
              </a:tblPr>
              <a:tblGrid>
                <a:gridCol w="5197475"/>
                <a:gridCol w="5197475"/>
              </a:tblGrid>
              <a:tr h="824490">
                <a:tc>
                  <a:txBody>
                    <a:bodyPr/>
                    <a:lstStyle/>
                    <a:p>
                      <a:pPr xmlns:a="http://schemas.openxmlformats.org/drawingml/2006/main" algn="ctr"/>
                      <a:r xmlns:a="http://schemas.openxmlformats.org/drawingml/2006/main">
                        <a:rPr lang="en" sz="3200" dirty="0" smtClean="0"/>
                        <a:t>Principles</a:t>
                      </a:r>
                      <a:endParaRPr xmlns:a="http://schemas.openxmlformats.org/drawingml/2006/main" lang="th-TH" sz="3200" dirty="0"/>
                    </a:p>
                  </a:txBody>
                  <a:tcPr/>
                </a:tc>
                <a:tc>
                  <a:txBody>
                    <a:bodyPr/>
                    <a:lstStyle/>
                    <a:p>
                      <a:pPr xmlns:a="http://schemas.openxmlformats.org/drawingml/2006/main" algn="ctr"/>
                      <a:r xmlns:a="http://schemas.openxmlformats.org/drawingml/2006/main">
                        <a:rPr lang="en" sz="2400" dirty="0" smtClean="0"/>
                        <a:t>way</a:t>
                      </a:r>
                      <a:endParaRPr xmlns:a="http://schemas.openxmlformats.org/drawingml/2006/main" lang="th-TH" sz="2400" dirty="0"/>
                    </a:p>
                  </a:txBody>
                  <a:tcPr/>
                </a:tc>
              </a:tr>
              <a:tr h="370840">
                <a:tc>
                  <a:txBody>
                    <a:bodyPr/>
                    <a:lstStyle/>
                    <a:p>
                      <a:pPr xmlns:a="http://schemas.openxmlformats.org/drawingml/2006/main" algn="ctr"/>
                      <a:r xmlns:a="http://schemas.openxmlformats.org/drawingml/2006/main">
                        <a:rPr lang="en" sz="3200" dirty="0" smtClean="0"/>
                        <a:t>Objectives of team building</a:t>
                      </a:r>
                      <a:endParaRPr xmlns:a="http://schemas.openxmlformats.org/drawingml/2006/main" lang="th-TH" sz="3200" dirty="0"/>
                    </a:p>
                  </a:txBody>
                  <a:tcPr/>
                </a:tc>
                <a:tc>
                  <a:txBody>
                    <a:bodyPr/>
                    <a:lstStyle/>
                    <a:p>
                      <a:pPr xmlns:a="http://schemas.openxmlformats.org/drawingml/2006/main" algn="ctr"/>
                      <a:r xmlns:a="http://schemas.openxmlformats.org/drawingml/2006/main">
                        <a:rPr lang="en" sz="3200" dirty="0" smtClean="0"/>
                        <a:t>tactics</a:t>
                      </a:r>
                      <a:endParaRPr xmlns:a="http://schemas.openxmlformats.org/drawingml/2006/main" lang="th-TH" sz="3200" dirty="0"/>
                    </a:p>
                  </a:txBody>
                  <a:tcPr/>
                </a:tc>
              </a:tr>
              <a:tr h="370840">
                <a:tc>
                  <a:txBody>
                    <a:bodyPr/>
                    <a:lstStyle/>
                    <a:p>
                      <a:pPr xmlns:a="http://schemas.openxmlformats.org/drawingml/2006/main" algn="ctr"/>
                      <a:r xmlns:a="http://schemas.openxmlformats.org/drawingml/2006/main">
                        <a:rPr lang="en" sz="3200" dirty="0" smtClean="0"/>
                        <a:t>Team clarity</a:t>
                      </a:r>
                      <a:endParaRPr xmlns:a="http://schemas.openxmlformats.org/drawingml/2006/main" lang="th-TH" sz="3200" dirty="0"/>
                    </a:p>
                  </a:txBody>
                  <a:tcPr/>
                </a:tc>
                <a:tc>
                  <a:txBody>
                    <a:bodyPr/>
                    <a:lstStyle/>
                    <a:p>
                      <a:pPr xmlns:a="http://schemas.openxmlformats.org/drawingml/2006/main" algn="ctr"/>
                      <a:r xmlns:a="http://schemas.openxmlformats.org/drawingml/2006/main">
                        <a:rPr lang="en" sz="3200" dirty="0" smtClean="0"/>
                        <a:t>Wearing the team uniform.</a:t>
                      </a:r>
                      <a:endParaRPr xmlns:a="http://schemas.openxmlformats.org/drawingml/2006/main" lang="th-TH" sz="3200" dirty="0"/>
                    </a:p>
                  </a:txBody>
                  <a:tcPr/>
                </a:tc>
              </a:tr>
              <a:tr h="370840">
                <a:tc>
                  <a:txBody>
                    <a:bodyPr/>
                    <a:lstStyle/>
                    <a:p>
                      <a:pPr xmlns:a="http://schemas.openxmlformats.org/drawingml/2006/main" algn="ctr"/>
                      <a:r xmlns:a="http://schemas.openxmlformats.org/drawingml/2006/main">
                        <a:rPr lang="en" sz="3200" dirty="0" smtClean="0"/>
                        <a:t>Teamwork</a:t>
                      </a:r>
                      <a:endParaRPr xmlns:a="http://schemas.openxmlformats.org/drawingml/2006/main" lang="th-TH" sz="3200" dirty="0"/>
                    </a:p>
                  </a:txBody>
                  <a:tcPr/>
                </a:tc>
                <a:tc>
                  <a:txBody>
                    <a:bodyPr/>
                    <a:lstStyle/>
                    <a:p>
                      <a:pPr xmlns:a="http://schemas.openxmlformats.org/drawingml/2006/main" algn="ctr"/>
                      <a:r xmlns:a="http://schemas.openxmlformats.org/drawingml/2006/main">
                        <a:rPr lang="en" sz="3200" dirty="0" smtClean="0"/>
                        <a:t>Team training design</a:t>
                      </a:r>
                      <a:endParaRPr xmlns:a="http://schemas.openxmlformats.org/drawingml/2006/main" lang="th-TH" sz="3200" dirty="0"/>
                    </a:p>
                  </a:txBody>
                  <a:tcPr/>
                </a:tc>
              </a:tr>
              <a:tr h="370840">
                <a:tc>
                  <a:txBody>
                    <a:bodyPr/>
                    <a:lstStyle/>
                    <a:p>
                      <a:pPr algn="ctr"/>
                      <a:endParaRPr lang="th-TH" sz="3200"/>
                    </a:p>
                  </a:txBody>
                  <a:tcPr/>
                </a:tc>
                <a:tc>
                  <a:txBody>
                    <a:bodyPr/>
                    <a:lstStyle/>
                    <a:p>
                      <a:pPr xmlns:a="http://schemas.openxmlformats.org/drawingml/2006/main" algn="ctr"/>
                      <a:r xmlns:a="http://schemas.openxmlformats.org/drawingml/2006/main">
                        <a:rPr lang="en" sz="3200" dirty="0" smtClean="0"/>
                        <a:t>Team gathering</a:t>
                      </a:r>
                      <a:endParaRPr xmlns:a="http://schemas.openxmlformats.org/drawingml/2006/main" lang="th-TH" sz="3200" dirty="0"/>
                    </a:p>
                  </a:txBody>
                  <a:tcPr/>
                </a:tc>
              </a:tr>
              <a:tr h="370840">
                <a:tc>
                  <a:txBody>
                    <a:bodyPr/>
                    <a:lstStyle/>
                    <a:p>
                      <a:pPr xmlns:a="http://schemas.openxmlformats.org/drawingml/2006/main" algn="ctr"/>
                      <a:r xmlns:a="http://schemas.openxmlformats.org/drawingml/2006/main">
                        <a:rPr lang="en" sz="3200" dirty="0" smtClean="0"/>
                        <a:t>Clear standards and goals.</a:t>
                      </a:r>
                      <a:endParaRPr xmlns:a="http://schemas.openxmlformats.org/drawingml/2006/main" lang="th-TH" sz="3200" dirty="0"/>
                    </a:p>
                  </a:txBody>
                  <a:tcPr/>
                </a:tc>
                <a:tc>
                  <a:txBody>
                    <a:bodyPr/>
                    <a:lstStyle/>
                    <a:p>
                      <a:pPr xmlns:a="http://schemas.openxmlformats.org/drawingml/2006/main" algn="ctr"/>
                      <a:r xmlns:a="http://schemas.openxmlformats.org/drawingml/2006/main">
                        <a:rPr lang="en" sz="3200" dirty="0" smtClean="0"/>
                        <a:t>Set goals together.</a:t>
                      </a:r>
                      <a:endParaRPr xmlns:a="http://schemas.openxmlformats.org/drawingml/2006/main" lang="th-TH" sz="3200" dirty="0"/>
                    </a:p>
                  </a:txBody>
                  <a:tcPr/>
                </a:tc>
              </a:tr>
              <a:tr h="370840">
                <a:tc>
                  <a:txBody>
                    <a:bodyPr/>
                    <a:lstStyle/>
                    <a:p>
                      <a:pPr algn="ctr"/>
                      <a:endParaRPr lang="th-TH" sz="3200"/>
                    </a:p>
                  </a:txBody>
                  <a:tcPr/>
                </a:tc>
                <a:tc>
                  <a:txBody>
                    <a:bodyPr/>
                    <a:lstStyle/>
                    <a:p>
                      <a:pPr xmlns:a="http://schemas.openxmlformats.org/drawingml/2006/main" algn="ctr"/>
                      <a:r xmlns:a="http://schemas.openxmlformats.org/drawingml/2006/main">
                        <a:rPr lang="en" sz="3200" dirty="0" smtClean="0"/>
                        <a:t>Motivate Goals</a:t>
                      </a:r>
                      <a:endParaRPr xmlns:a="http://schemas.openxmlformats.org/drawingml/2006/main" lang="th-TH" sz="3200" dirty="0"/>
                    </a:p>
                  </a:txBody>
                  <a:tcPr/>
                </a:tc>
              </a:tr>
              <a:tr h="370840">
                <a:tc>
                  <a:txBody>
                    <a:bodyPr/>
                    <a:lstStyle/>
                    <a:p>
                      <a:pPr xmlns:a="http://schemas.openxmlformats.org/drawingml/2006/main" algn="ctr"/>
                      <a:r xmlns:a="http://schemas.openxmlformats.org/drawingml/2006/main">
                        <a:rPr lang="en" sz="3200" dirty="0" smtClean="0"/>
                        <a:t>Team communication</a:t>
                      </a:r>
                      <a:endParaRPr xmlns:a="http://schemas.openxmlformats.org/drawingml/2006/main" lang="th-TH" sz="3200" dirty="0"/>
                    </a:p>
                  </a:txBody>
                  <a:tcPr/>
                </a:tc>
                <a:tc>
                  <a:txBody>
                    <a:bodyPr/>
                    <a:lstStyle/>
                    <a:p>
                      <a:pPr xmlns:a="http://schemas.openxmlformats.org/drawingml/2006/main" algn="ctr"/>
                      <a:r xmlns:a="http://schemas.openxmlformats.org/drawingml/2006/main">
                        <a:rPr lang="en" sz="3200" dirty="0" smtClean="0"/>
                        <a:t>Hold a team meeting.</a:t>
                      </a:r>
                      <a:endParaRPr xmlns:a="http://schemas.openxmlformats.org/drawingml/2006/main" lang="th-TH" sz="3200" dirty="0"/>
                    </a:p>
                  </a:txBody>
                  <a:tcPr/>
                </a:tc>
              </a:tr>
              <a:tr h="370840">
                <a:tc>
                  <a:txBody>
                    <a:bodyPr/>
                    <a:lstStyle/>
                    <a:p>
                      <a:pPr algn="ctr"/>
                      <a:endParaRPr lang="th-TH" sz="3200" dirty="0"/>
                    </a:p>
                  </a:txBody>
                  <a:tcPr/>
                </a:tc>
                <a:tc>
                  <a:txBody>
                    <a:bodyPr/>
                    <a:lstStyle/>
                    <a:p>
                      <a:pPr xmlns:a="http://schemas.openxmlformats.org/drawingml/2006/main" algn="ctr"/>
                      <a:r xmlns:a="http://schemas.openxmlformats.org/drawingml/2006/main">
                        <a:rPr lang="en" sz="3200" dirty="0" smtClean="0"/>
                        <a:t>Assign roles within the group.</a:t>
                      </a:r>
                      <a:endParaRPr xmlns:a="http://schemas.openxmlformats.org/drawingml/2006/main" lang="th-TH" sz="3200" dirty="0"/>
                    </a:p>
                  </a:txBody>
                  <a:tcPr/>
                </a:tc>
              </a:tr>
            </a:tbl>
          </a:graphicData>
        </a:graphic>
      </p:graphicFrame>
    </p:spTree>
    <p:extLst>
      <p:ext uri="{BB962C8B-B14F-4D97-AF65-F5344CB8AC3E}">
        <p14:creationId xmlns:p14="http://schemas.microsoft.com/office/powerpoint/2010/main" val="415858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smtClean="0"/>
              <a:t>In </a:t>
            </a:r>
            <a:r xmlns:a="http://schemas.openxmlformats.org/drawingml/2006/main">
              <a:rPr lang="en" sz="2400" dirty="0"/>
              <a:t>the overall context of characteristics, the word "team" is regarded as "power," therefore the approach of "team behavior" is constantly changing. Moran </a:t>
            </a:r>
            <a:r xmlns:a="http://schemas.openxmlformats.org/drawingml/2006/main">
              <a:rPr lang="en" sz="2400" dirty="0" err="1"/>
              <a:t>, referring to </a:t>
            </a:r>
            <a:r xmlns:a="http://schemas.openxmlformats.org/drawingml/2006/main">
              <a:rPr lang="en" sz="2400" dirty="0" err="1"/>
              <a:t>Tuckman 's (1965 </a:t>
            </a:r>
            <a:r xmlns:a="http://schemas.openxmlformats.org/drawingml/2006/main">
              <a:rPr lang="en" sz="2400" dirty="0"/>
              <a:t>) </a:t>
            </a:r>
            <a:r xmlns:a="http://schemas.openxmlformats.org/drawingml/2006/main">
              <a:rPr lang="en" sz="2400" dirty="0"/>
              <a:t>conclusion </a:t>
            </a:r>
            <a:r xmlns:a="http://schemas.openxmlformats.org/drawingml/2006/main">
              <a:rPr lang="en" sz="2400" dirty="0"/>
              <a:t>that team development depends on four conditions, states the following:</a:t>
            </a:r>
          </a:p>
        </p:txBody>
      </p:sp>
    </p:spTree>
    <p:extLst>
      <p:ext uri="{BB962C8B-B14F-4D97-AF65-F5344CB8AC3E}">
        <p14:creationId xmlns:p14="http://schemas.microsoft.com/office/powerpoint/2010/main" val="538482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normAutofit/>
          </a:bodyPr>
          <a:lstStyle/>
          <a:p>
            <a:pPr xmlns:a="http://schemas.openxmlformats.org/drawingml/2006/main" algn="thaiDist"/>
            <a:r xmlns:a="http://schemas.openxmlformats.org/drawingml/2006/main">
              <a:rPr lang="en" sz="2400" dirty="0"/>
              <a:t>State 1: Forming </a:t>
            </a:r>
            <a:r xmlns:a="http://schemas.openxmlformats.org/drawingml/2006/main">
              <a:rPr lang="en" sz="2400" dirty="0"/>
              <a:t>. </a:t>
            </a:r>
            <a:r xmlns:a="http://schemas.openxmlformats.org/drawingml/2006/main">
              <a:rPr lang="en" sz="2400" dirty="0"/>
              <a:t>Team members must come together and learn to assess the group's strengths and weaknesses.</a:t>
            </a:r>
            <a:endParaRPr xmlns:a="http://schemas.openxmlformats.org/drawingml/2006/main" lang="th-TH" sz="2400" dirty="0" smtClean="0"/>
          </a:p>
          <a:p>
            <a:pPr xmlns:a="http://schemas.openxmlformats.org/drawingml/2006/main" algn="thaiDist"/>
            <a:r xmlns:a="http://schemas.openxmlformats.org/drawingml/2006/main">
              <a:rPr lang="en" sz="2400" dirty="0" smtClean="0"/>
              <a:t>phase, </a:t>
            </a:r>
            <a:r xmlns:a="http://schemas.openxmlformats.org/drawingml/2006/main">
              <a:rPr lang="en" sz="2400" dirty="0"/>
              <a:t>Storming </a:t>
            </a:r>
            <a:r xmlns:a="http://schemas.openxmlformats.org/drawingml/2006/main">
              <a:rPr lang="en" sz="2400" dirty="0"/>
              <a:t>, </a:t>
            </a:r>
            <a:r xmlns:a="http://schemas.openxmlformats.org/drawingml/2006/main">
              <a:rPr lang="en" sz="2400" dirty="0"/>
              <a:t>is where internal conflicts inevitably arise as players compete for the coach's attention and strive to establish their own level within the team.</a:t>
            </a:r>
          </a:p>
        </p:txBody>
      </p:sp>
    </p:spTree>
    <p:extLst>
      <p:ext uri="{BB962C8B-B14F-4D97-AF65-F5344CB8AC3E}">
        <p14:creationId xmlns:p14="http://schemas.microsoft.com/office/powerpoint/2010/main" val="166331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1151965"/>
          </a:xfrm>
        </p:spPr>
        <p:txBody>
          <a:bodyPr/>
          <a:lstStyle/>
          <a:p>
            <a:r xmlns:a="http://schemas.openxmlformats.org/drawingml/2006/main">
              <a:rPr lang="en" dirty="0" smtClean="0"/>
              <a:t>definition</a:t>
            </a:r>
            <a:endParaRPr xmlns:a="http://schemas.openxmlformats.org/drawingml/2006/main" lang="th-TH" dirty="0"/>
          </a:p>
        </p:txBody>
      </p:sp>
      <p:sp>
        <p:nvSpPr>
          <p:cNvPr id="3" name="Content Placeholder 2"/>
          <p:cNvSpPr>
            <a:spLocks noGrp="1"/>
          </p:cNvSpPr>
          <p:nvPr>
            <p:ph sz="quarter" idx="13"/>
          </p:nvPr>
        </p:nvSpPr>
        <p:spPr>
          <a:xfrm>
            <a:off x="687975" y="1596980"/>
            <a:ext cx="10394707" cy="3889420"/>
          </a:xfrm>
        </p:spPr>
        <p:txBody>
          <a:bodyPr>
            <a:noAutofit/>
          </a:bodyPr>
          <a:lstStyle/>
          <a:p>
            <a:pPr xmlns:a="http://schemas.openxmlformats.org/drawingml/2006/main" marL="0" indent="0" algn="thaiDist">
              <a:buNone/>
            </a:pPr>
            <a:r xmlns:a="http://schemas.openxmlformats.org/drawingml/2006/main">
              <a:rPr lang="en" sz="2400" dirty="0" smtClean="0"/>
              <a:t>Moran </a:t>
            </a:r>
            <a:r xmlns:a="http://schemas.openxmlformats.org/drawingml/2006/main">
              <a:rPr lang="en" sz="2400" dirty="0"/>
              <a:t>( </a:t>
            </a:r>
            <a:r xmlns:a="http://schemas.openxmlformats.org/drawingml/2006/main">
              <a:rPr lang="en" sz="2400" dirty="0"/>
              <a:t>2004) </a:t>
            </a:r>
            <a:r xmlns:a="http://schemas.openxmlformats.org/drawingml/2006/main">
              <a:rPr lang="en" sz="2400" dirty="0"/>
              <a:t>describes teamwork </a:t>
            </a:r>
            <a:r xmlns:a="http://schemas.openxmlformats.org/drawingml/2006/main">
              <a:rPr lang="en" sz="2400" dirty="0" smtClean="0"/>
              <a:t>as </a:t>
            </a:r>
            <a:r xmlns:a="http://schemas.openxmlformats.org/drawingml/2006/main">
              <a:rPr lang="en" sz="2400" dirty="0"/>
              <a:t>a form of social interaction between multiple individuals to achieve a common objective. Therefore, in daily life, "teamwork" refers to acting or working together as a single entity. However, in physics, the term has a different meaning: teamwork refers to the interaction of multiple molecules of any substance to form </a:t>
            </a:r>
            <a:r xmlns:a="http://schemas.openxmlformats.org/drawingml/2006/main">
              <a:rPr lang="en" sz="2400" dirty="0" err="1"/>
              <a:t>a </a:t>
            </a:r>
            <a:r xmlns:a="http://schemas.openxmlformats.org/drawingml/2006/main">
              <a:rPr lang="en" sz="2400" dirty="0" smtClean="0"/>
              <a:t>single </a:t>
            </a:r>
            <a:r xmlns:a="http://schemas.openxmlformats.org/drawingml/2006/main">
              <a:rPr lang="en" sz="2400" dirty="0"/>
              <a:t>molecular </a:t>
            </a:r>
            <a:r xmlns:a="http://schemas.openxmlformats.org/drawingml/2006/main">
              <a:rPr lang="en" sz="2400" dirty="0"/>
              <a:t>unit </a:t>
            </a:r>
            <a:r xmlns:a="http://schemas.openxmlformats.org/drawingml/2006/main">
              <a:rPr lang="en" sz="2400" dirty="0"/>
              <a:t>, </a:t>
            </a:r>
            <a:r xmlns:a="http://schemas.openxmlformats.org/drawingml/2006/main">
              <a:rPr lang="en" sz="2400" dirty="0"/>
              <a:t>or </a:t>
            </a:r>
            <a:r xmlns:a="http://schemas.openxmlformats.org/drawingml/2006/main">
              <a:rPr lang="en" sz="2400" dirty="0"/>
              <a:t>ion. In psychology, " </a:t>
            </a:r>
            <a:r xmlns:a="http://schemas.openxmlformats.org/drawingml/2006/main">
              <a:rPr lang="en" sz="2400" dirty="0"/>
              <a:t>psychological </a:t>
            </a:r>
            <a:r xmlns:a="http://schemas.openxmlformats.org/drawingml/2006/main">
              <a:rPr lang="en" sz="2400" dirty="0"/>
              <a:t>cohesion" </a:t>
            </a:r>
            <a:r xmlns:a="http://schemas.openxmlformats.org/drawingml/2006/main">
              <a:rPr lang="en" sz="2400" dirty="0"/>
              <a:t>is </a:t>
            </a:r>
            <a:r xmlns:a="http://schemas.openxmlformats.org/drawingml/2006/main">
              <a:rPr lang="en" sz="2400" dirty="0"/>
              <a:t>a state of shared feelings and mental connection that allows for collaborative action towards a common goal. Psychologists call this state a "force field" that exists among group members to maintain their presence within the group. Historically, this definition originated from psychological researchers who discovered "intragroup interaction processes" by studying the co-existence of American soldiers during World War II.</a:t>
            </a:r>
          </a:p>
        </p:txBody>
      </p:sp>
    </p:spTree>
    <p:extLst>
      <p:ext uri="{BB962C8B-B14F-4D97-AF65-F5344CB8AC3E}">
        <p14:creationId xmlns:p14="http://schemas.microsoft.com/office/powerpoint/2010/main" val="2967049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normAutofit/>
          </a:bodyPr>
          <a:lstStyle/>
          <a:p>
            <a:pPr xmlns:a="http://schemas.openxmlformats.org/drawingml/2006/main" algn="thaiDist"/>
            <a:r xmlns:a="http://schemas.openxmlformats.org/drawingml/2006/main">
              <a:rPr lang="en" sz="2400" dirty="0"/>
              <a:t>The third stage, </a:t>
            </a:r>
            <a:r xmlns:a="http://schemas.openxmlformats.org/drawingml/2006/main">
              <a:rPr lang="en" sz="2400" dirty="0"/>
              <a:t>Norming, </a:t>
            </a:r>
            <a:r xmlns:a="http://schemas.openxmlformats.org/drawingml/2006/main">
              <a:rPr lang="en" sz="2400" dirty="0"/>
              <a:t>occurs when group members begin to see themselves in the team through similar tasks and through the integration of their individual strengths.</a:t>
            </a:r>
            <a:endParaRPr xmlns:a="http://schemas.openxmlformats.org/drawingml/2006/main" lang="th-TH" sz="2400" dirty="0" smtClean="0"/>
          </a:p>
          <a:p>
            <a:pPr xmlns:a="http://schemas.openxmlformats.org/drawingml/2006/main" algn="thaiDist"/>
            <a:r xmlns:a="http://schemas.openxmlformats.org/drawingml/2006/main">
              <a:rPr lang="en" sz="2400" dirty="0" smtClean="0"/>
              <a:t>State </a:t>
            </a:r>
            <a:r xmlns:a="http://schemas.openxmlformats.org/drawingml/2006/main">
              <a:rPr lang="en" sz="2400" dirty="0"/>
              <a:t>4: Performing </a:t>
            </a:r>
            <a:r xmlns:a="http://schemas.openxmlformats.org/drawingml/2006/main">
              <a:rPr lang="en" sz="2400" dirty="0"/>
              <a:t>. </a:t>
            </a:r>
            <a:r xmlns:a="http://schemas.openxmlformats.org/drawingml/2006/main">
              <a:rPr lang="en" sz="2400" dirty="0"/>
              <a:t>This occurs when members of the group generate their collective energy—a force directed towards a shared, agreed-upon goal and moving in the same direction.</a:t>
            </a:r>
          </a:p>
        </p:txBody>
      </p:sp>
    </p:spTree>
    <p:extLst>
      <p:ext uri="{BB962C8B-B14F-4D97-AF65-F5344CB8AC3E}">
        <p14:creationId xmlns:p14="http://schemas.microsoft.com/office/powerpoint/2010/main" val="1526739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smtClean="0"/>
              <a:t>Furthermore, </a:t>
            </a:r>
            <a:r xmlns:a="http://schemas.openxmlformats.org/drawingml/2006/main">
              <a:rPr lang="en" sz="2400" dirty="0"/>
              <a:t>Moran mentioned </a:t>
            </a:r>
            <a:r xmlns:a="http://schemas.openxmlformats.org/drawingml/2006/main">
              <a:rPr lang="en" sz="2400" dirty="0" err="1"/>
              <a:t>Whitaker </a:t>
            </a:r>
            <a:r xmlns:a="http://schemas.openxmlformats.org/drawingml/2006/main">
              <a:rPr lang="en" sz="2400" dirty="0"/>
              <a:t>'s </a:t>
            </a:r>
            <a:r xmlns:a="http://schemas.openxmlformats.org/drawingml/2006/main">
              <a:rPr lang="en" sz="2400" dirty="0"/>
              <a:t>1999 </a:t>
            </a:r>
            <a:r xmlns:a="http://schemas.openxmlformats.org/drawingml/2006/main">
              <a:rPr lang="en" sz="2400" dirty="0"/>
              <a:t>conclusion </a:t>
            </a:r>
            <a:r xmlns:a="http://schemas.openxmlformats.org/drawingml/2006/main">
              <a:rPr lang="en" sz="2400" dirty="0"/>
              <a:t>, which proposed </a:t>
            </a:r>
            <a:r xmlns:a="http://schemas.openxmlformats.org/drawingml/2006/main">
              <a:rPr lang="en" sz="2400" dirty="0"/>
              <a:t>three stages of evolution </a:t>
            </a:r>
            <a:r xmlns:a="http://schemas.openxmlformats.org/drawingml/2006/main">
              <a:rPr lang="en" sz="2400" dirty="0"/>
              <a:t>as follows </a:t>
            </a:r>
            <a:endParaRPr xmlns:a="http://schemas.openxmlformats.org/drawingml/2006/main" lang="th-TH" dirty="0"/>
            <a:r xmlns:a="http://schemas.openxmlformats.org/drawingml/2006/main">
              <a:rPr lang="en" sz="2400" dirty="0" err="1"/>
              <a:t>:</a:t>
            </a:r>
          </a:p>
        </p:txBody>
      </p:sp>
    </p:spTree>
    <p:extLst>
      <p:ext uri="{BB962C8B-B14F-4D97-AF65-F5344CB8AC3E}">
        <p14:creationId xmlns:p14="http://schemas.microsoft.com/office/powerpoint/2010/main" val="1926731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normAutofit/>
          </a:bodyPr>
          <a:lstStyle/>
          <a:p>
            <a:pPr xmlns:a="http://schemas.openxmlformats.org/drawingml/2006/main" algn="thaiDist"/>
            <a:r xmlns:a="http://schemas.openxmlformats.org/drawingml/2006/main">
              <a:rPr lang="en" sz="2400" dirty="0"/>
              <a:t>State 1: Inclusion </a:t>
            </a:r>
            <a:r xmlns:a="http://schemas.openxmlformats.org/drawingml/2006/main">
              <a:rPr lang="en" sz="2400" dirty="0"/>
              <a:t>. </a:t>
            </a:r>
            <a:r xmlns:a="http://schemas.openxmlformats.org/drawingml/2006/main">
              <a:rPr lang="en" sz="2400" dirty="0"/>
              <a:t>Members struggle to establish their place within the hierarchical structure (main and reserve) of the team.</a:t>
            </a:r>
            <a:endParaRPr xmlns:a="http://schemas.openxmlformats.org/drawingml/2006/main" lang="th-TH" sz="2400" dirty="0" smtClean="0"/>
          </a:p>
          <a:p>
            <a:pPr xmlns:a="http://schemas.openxmlformats.org/drawingml/2006/main" algn="thaiDist"/>
            <a:r xmlns:a="http://schemas.openxmlformats.org/drawingml/2006/main">
              <a:rPr lang="en" sz="2400" dirty="0" smtClean="0"/>
              <a:t>State </a:t>
            </a:r>
            <a:r xmlns:a="http://schemas.openxmlformats.org/drawingml/2006/main">
              <a:rPr lang="en" sz="2400" dirty="0"/>
              <a:t>2: Cooperation </a:t>
            </a:r>
            <a:r xmlns:a="http://schemas.openxmlformats.org/drawingml/2006/main">
              <a:rPr lang="en" sz="2400" dirty="0"/>
              <a:t>. </a:t>
            </a:r>
            <a:r xmlns:a="http://schemas.openxmlformats.org/drawingml/2006/main">
              <a:rPr lang="en" sz="2400" dirty="0"/>
              <a:t>This is characterized by members attempting to work together to achieve the team's goals.</a:t>
            </a:r>
            <a:endParaRPr xmlns:a="http://schemas.openxmlformats.org/drawingml/2006/main" lang="th-TH" sz="2400" dirty="0" smtClean="0"/>
          </a:p>
          <a:p>
            <a:pPr xmlns:a="http://schemas.openxmlformats.org/drawingml/2006/main" algn="thaiDist"/>
            <a:r xmlns:a="http://schemas.openxmlformats.org/drawingml/2006/main">
              <a:rPr lang="en" sz="2400" dirty="0" smtClean="0"/>
              <a:t>State </a:t>
            </a:r>
            <a:r xmlns:a="http://schemas.openxmlformats.org/drawingml/2006/main">
              <a:rPr lang="en" sz="2400" dirty="0"/>
              <a:t>3: Team development </a:t>
            </a:r>
            <a:r xmlns:a="http://schemas.openxmlformats.org/drawingml/2006/main">
              <a:rPr lang="en" sz="2400" dirty="0"/>
              <a:t>is </a:t>
            </a:r>
            <a:r xmlns:a="http://schemas.openxmlformats.org/drawingml/2006/main">
              <a:rPr lang="en" sz="2400" dirty="0"/>
              <a:t>based on the principle that team members have no certainty in their work. This means that everything is subject to change, therefore there will be constant changes in players and strategies for achieving goals.</a:t>
            </a:r>
          </a:p>
        </p:txBody>
      </p:sp>
    </p:spTree>
    <p:extLst>
      <p:ext uri="{BB962C8B-B14F-4D97-AF65-F5344CB8AC3E}">
        <p14:creationId xmlns:p14="http://schemas.microsoft.com/office/powerpoint/2010/main" val="245376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smtClean="0"/>
              <a:t>Given </a:t>
            </a:r>
            <a:r xmlns:a="http://schemas.openxmlformats.org/drawingml/2006/main">
              <a:rPr lang="en" sz="2400" dirty="0"/>
              <a:t>the constant change in team dynamics, psychologists have turned to the study of team dynamics. Based on the research of psychologist Moran, </a:t>
            </a:r>
            <a:r xmlns:a="http://schemas.openxmlformats.org/drawingml/2006/main">
              <a:rPr lang="en" sz="2400" dirty="0" err="1"/>
              <a:t>the </a:t>
            </a:r>
            <a:r xmlns:a="http://schemas.openxmlformats.org/drawingml/2006/main">
              <a:rPr lang="en" sz="2400" dirty="0"/>
              <a:t>concept of "group power" has been examined, and three different approaches have been found to illustrate this:</a:t>
            </a:r>
            <a:endParaRPr xmlns:a="http://schemas.openxmlformats.org/drawingml/2006/main" lang="th-TH" dirty="0"/>
          </a:p>
        </p:txBody>
      </p:sp>
    </p:spTree>
    <p:extLst>
      <p:ext uri="{BB962C8B-B14F-4D97-AF65-F5344CB8AC3E}">
        <p14:creationId xmlns:p14="http://schemas.microsoft.com/office/powerpoint/2010/main" val="1423836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57011" y="1007329"/>
            <a:ext cx="10394707" cy="3311189"/>
          </a:xfrm>
        </p:spPr>
        <p:txBody>
          <a:bodyPr>
            <a:noAutofit/>
          </a:bodyPr>
          <a:lstStyle/>
          <a:p>
            <a:pPr xmlns:a="http://schemas.openxmlformats.org/drawingml/2006/main" algn="thaiDist"/>
            <a:r xmlns:a="http://schemas.openxmlformats.org/drawingml/2006/main">
              <a:rPr lang="en" sz="2400" dirty="0"/>
              <a:t>Approach 1: Scientific study of “group dynamics” based on the question, “How do athletes behave toward a group?”, particularly in confrontational situations such as when a coach announces players at a </a:t>
            </a:r>
            <a:r xmlns:a="http://schemas.openxmlformats.org/drawingml/2006/main">
              <a:rPr lang="en" sz="2400" dirty="0" smtClean="0"/>
              <a:t>team meeting.</a:t>
            </a:r>
          </a:p>
          <a:p>
            <a:pPr xmlns:a="http://schemas.openxmlformats.org/drawingml/2006/main" algn="thaiDist"/>
            <a:r xmlns:a="http://schemas.openxmlformats.org/drawingml/2006/main">
              <a:rPr lang="en" sz="2400" dirty="0"/>
              <a:t>The second approach involves studying "group dynamics," focusing on "confidence," </a:t>
            </a:r>
            <a:r xmlns:a="http://schemas.openxmlformats.org/drawingml/2006/main">
              <a:rPr lang="en" sz="2400" dirty="0"/>
              <a:t>based </a:t>
            </a:r>
            <a:r xmlns:a="http://schemas.openxmlformats.org/drawingml/2006/main">
              <a:rPr lang="en" sz="2400" dirty="0"/>
              <a:t>on the belief that athletes will have confidence in their assigned tasks and play their roles effectively, leading to team performance.</a:t>
            </a:r>
            <a:endParaRPr xmlns:a="http://schemas.openxmlformats.org/drawingml/2006/main" lang="th-TH" sz="2400" dirty="0" smtClean="0"/>
          </a:p>
          <a:p>
            <a:pPr xmlns:a="http://schemas.openxmlformats.org/drawingml/2006/main" algn="thaiDist"/>
            <a:r xmlns:a="http://schemas.openxmlformats.org/drawingml/2006/main">
              <a:rPr lang="en" sz="2400" dirty="0" smtClean="0"/>
              <a:t>Approach </a:t>
            </a:r>
            <a:r xmlns:a="http://schemas.openxmlformats.org/drawingml/2006/main">
              <a:rPr lang="en" sz="2400" dirty="0"/>
              <a:t>3: A hybrid study combining approaches 1 and 2, involving a consensus among team members on the processes that bring about change within the group, based on the question: "How and why is member confidence and unity related to team effectiveness?"</a:t>
            </a:r>
          </a:p>
        </p:txBody>
      </p:sp>
    </p:spTree>
    <p:extLst>
      <p:ext uri="{BB962C8B-B14F-4D97-AF65-F5344CB8AC3E}">
        <p14:creationId xmlns:p14="http://schemas.microsoft.com/office/powerpoint/2010/main" val="1004288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93184"/>
            <a:ext cx="10394707" cy="5181402"/>
          </a:xfrm>
        </p:spPr>
        <p:txBody>
          <a:bodyPr>
            <a:normAutofit fontScale="92500" lnSpcReduction="10000"/>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smtClean="0"/>
              <a:t>The collaboration </a:t>
            </a:r>
            <a:r xmlns:a="http://schemas.openxmlformats.org/drawingml/2006/main">
              <a:rPr lang="en" sz="2400" dirty="0"/>
              <a:t>between athletes and coaches, and between coaches and team managers, emphasizes the concept of "cohesion" </a:t>
            </a:r>
            <a:r xmlns:a="http://schemas.openxmlformats.org/drawingml/2006/main">
              <a:rPr lang="en" sz="2400" dirty="0"/>
              <a:t>and </a:t>
            </a:r>
            <a:r xmlns:a="http://schemas.openxmlformats.org/drawingml/2006/main">
              <a:rPr lang="en" sz="2400" dirty="0"/>
              <a:t>believes this can be developed. For example, </a:t>
            </a:r>
            <a:r xmlns:a="http://schemas.openxmlformats.org/drawingml/2006/main">
              <a:rPr lang="en" sz="2400" dirty="0"/>
              <a:t>Sam Torrance, </a:t>
            </a:r>
            <a:r xmlns:a="http://schemas.openxmlformats.org/drawingml/2006/main">
              <a:rPr lang="en" sz="2400" dirty="0" err="1"/>
              <a:t>manager </a:t>
            </a:r>
            <a:r xmlns:a="http://schemas.openxmlformats.org/drawingml/2006/main">
              <a:rPr lang="en" sz="2400" dirty="0"/>
              <a:t>of </a:t>
            </a:r>
            <a:r xmlns:a="http://schemas.openxmlformats.org/drawingml/2006/main">
              <a:rPr lang="en" sz="2400" dirty="0"/>
              <a:t>the European </a:t>
            </a:r>
            <a:r xmlns:a="http://schemas.openxmlformats.org/drawingml/2006/main">
              <a:rPr lang="en" sz="2400" dirty="0"/>
              <a:t>Ryder </a:t>
            </a:r>
            <a:r xmlns:a="http://schemas.openxmlformats.org/drawingml/2006/main">
              <a:rPr lang="en" sz="2400" dirty="0" err="1"/>
              <a:t>Cup golf </a:t>
            </a:r>
            <a:r xmlns:a="http://schemas.openxmlformats.org/drawingml/2006/main">
              <a:rPr lang="en" sz="2400" dirty="0" err="1"/>
              <a:t>tournament </a:t>
            </a:r>
            <a:r xmlns:a="http://schemas.openxmlformats.org/drawingml/2006/main">
              <a:rPr lang="en" sz="2400" dirty="0"/>
              <a:t>in 2002, sought advice from two successful football managers, Sir Alex Ferguson and Sir </a:t>
            </a:r>
            <a:r xmlns:a="http://schemas.openxmlformats.org/drawingml/2006/main">
              <a:rPr lang="en" sz="2400" dirty="0" err="1"/>
              <a:t>Alex Ferguson.</a:t>
            </a:r>
            <a:r xmlns:a="http://schemas.openxmlformats.org/drawingml/2006/main">
              <a:rPr lang="en" sz="2400" dirty="0"/>
              <a:t> </a:t>
            </a:r>
            <a:r xmlns:a="http://schemas.openxmlformats.org/drawingml/2006/main">
              <a:rPr lang="en" sz="2400" dirty="0" err="1"/>
              <a:t>Alex</a:t>
            </a:r>
            <a:r xmlns:a="http://schemas.openxmlformats.org/drawingml/2006/main">
              <a:rPr lang="en" sz="2400" dirty="0"/>
              <a:t> </a:t>
            </a:r>
            <a:r xmlns:a="http://schemas.openxmlformats.org/drawingml/2006/main">
              <a:rPr lang="en" sz="2400" dirty="0" err="1"/>
              <a:t>Sir </a:t>
            </a:r>
            <a:r xmlns:a="http://schemas.openxmlformats.org/drawingml/2006/main">
              <a:rPr lang="en" sz="2400" dirty="0"/>
              <a:t>Alex Ferguson, </a:t>
            </a:r>
            <a:r xmlns:a="http://schemas.openxmlformats.org/drawingml/2006/main">
              <a:rPr lang="en" sz="2400" dirty="0"/>
              <a:t>manager </a:t>
            </a:r>
            <a:r xmlns:a="http://schemas.openxmlformats.org/drawingml/2006/main">
              <a:rPr lang="en" sz="2400" dirty="0"/>
              <a:t>of Manchester United, and </a:t>
            </a:r>
            <a:r xmlns:a="http://schemas.openxmlformats.org/drawingml/2006/main">
              <a:rPr lang="en" sz="2400" dirty="0" err="1"/>
              <a:t>Göran </a:t>
            </a:r>
            <a:r xmlns:a="http://schemas.openxmlformats.org/drawingml/2006/main">
              <a:rPr lang="en" sz="2400" dirty="0"/>
              <a:t>Eriksson </a:t>
            </a:r>
            <a:r xmlns:a="http://schemas.openxmlformats.org/drawingml/2006/main">
              <a:rPr lang="en" sz="2400" dirty="0"/>
              <a:t>, coach </a:t>
            </a:r>
            <a:r xmlns:a="http://schemas.openxmlformats.org/drawingml/2006/main">
              <a:rPr lang="en" sz="2400" dirty="0" err="1"/>
              <a:t>of the England national team </a:t>
            </a:r>
            <a:r xmlns:a="http://schemas.openxmlformats.org/drawingml/2006/main">
              <a:rPr lang="en" sz="2400" dirty="0" err="1"/>
              <a:t>, were among </a:t>
            </a:r>
            <a:r xmlns:a="http://schemas.openxmlformats.org/drawingml/2006/main">
              <a:rPr lang="en" sz="2400" dirty="0"/>
              <a:t>those </a:t>
            </a:r>
            <a:r xmlns:a="http://schemas.openxmlformats.org/drawingml/2006/main">
              <a:rPr lang="en" sz="2400" dirty="0"/>
              <a:t>who, in Sam's efforts to enhance the value of the job and the social interaction among his golfers before competitions, found that a key element was treating the athletes on the team in a uniform manner. This principle was very well received by the players, as evidenced by interviews with the team's golfers regarding Sam Torrance's captaincy. </a:t>
            </a:r>
            <a:r xmlns:a="http://schemas.openxmlformats.org/drawingml/2006/main">
              <a:rPr lang="en" sz="2400" dirty="0" err="1"/>
              <a:t>One player stated, "Everyone on the team is treated equally by Sam. There are no star players... he always gives you confidence." On the other hand </a:t>
            </a:r>
            <a:r xmlns:a="http://schemas.openxmlformats.org/drawingml/2006/main">
              <a:rPr lang="en" sz="2400" dirty="0" err="1"/>
              <a:t>, Curtis's </a:t>
            </a:r>
            <a:r xmlns:a="http://schemas.openxmlformats.org/drawingml/2006/main">
              <a:rPr lang="en" sz="2400" dirty="0"/>
              <a:t>approach to human equality is contrasting with this.</a:t>
            </a:r>
            <a:r xmlns:a="http://schemas.openxmlformats.org/drawingml/2006/main">
              <a:rPr lang="en" sz="2400" dirty="0"/>
              <a:t> </a:t>
            </a:r>
            <a:r xmlns:a="http://schemas.openxmlformats.org/drawingml/2006/main">
              <a:rPr lang="en" sz="2400" dirty="0" err="1"/>
              <a:t>Curtis Strange </a:t>
            </a:r>
            <a:r xmlns:a="http://schemas.openxmlformats.org/drawingml/2006/main">
              <a:rPr lang="en" sz="2400" dirty="0"/>
              <a:t>, </a:t>
            </a:r>
            <a:r xmlns:a="http://schemas.openxmlformats.org/drawingml/2006/main">
              <a:rPr lang="en" sz="2400" dirty="0"/>
              <a:t>captain </a:t>
            </a:r>
            <a:r xmlns:a="http://schemas.openxmlformats.org/drawingml/2006/main">
              <a:rPr lang="en" sz="2400" dirty="0"/>
              <a:t>of the U.S. golf team, spoke of his satisfaction in taking care of the starting players, in which he praised Tiger </a:t>
            </a:r>
            <a:r xmlns:a="http://schemas.openxmlformats.org/drawingml/2006/main">
              <a:rPr lang="en" sz="2400" dirty="0" err="1"/>
              <a:t>Woods.</a:t>
            </a:r>
            <a:r xmlns:a="http://schemas.openxmlformats.org/drawingml/2006/main">
              <a:rPr lang="en" sz="2400" dirty="0"/>
              <a:t> </a:t>
            </a:r>
            <a:r xmlns:a="http://schemas.openxmlformats.org/drawingml/2006/main">
              <a:rPr lang="en" sz="2400" dirty="0"/>
              <a:t>Tiger </a:t>
            </a:r>
            <a:r xmlns:a="http://schemas.openxmlformats.org/drawingml/2006/main">
              <a:rPr lang="en" sz="2400" dirty="0" err="1"/>
              <a:t>Woods </a:t>
            </a:r>
            <a:r xmlns:a="http://schemas.openxmlformats.org/drawingml/2006/main">
              <a:rPr lang="en" sz="2400" dirty="0"/>
              <a:t>practiced on his own, early every morning before the competition. Although Tiger </a:t>
            </a:r>
            <a:r xmlns:a="http://schemas.openxmlformats.org/drawingml/2006/main">
              <a:rPr lang="en" sz="2400" dirty="0"/>
              <a:t>stated </a:t>
            </a:r>
            <a:r xmlns:a="http://schemas.openxmlformats.org/drawingml/2006/main">
              <a:rPr lang="en" sz="2400" dirty="0" err="1"/>
              <a:t>that </a:t>
            </a:r>
            <a:r xmlns:a="http://schemas.openxmlformats.org/drawingml/2006/main">
              <a:rPr lang="en" sz="2400" dirty="0"/>
              <a:t>other players also practiced together, the isolation of key athletes resulted in reduced "unity." Therefore, in the case of the US golf team, this highlights the difference in player management between the European and American teams, which ultimately led to Europe's victory over America in 2002. This illustrates that "unity," in any action, leads to superior performance.</a:t>
            </a:r>
          </a:p>
        </p:txBody>
      </p:sp>
    </p:spTree>
    <p:extLst>
      <p:ext uri="{BB962C8B-B14F-4D97-AF65-F5344CB8AC3E}">
        <p14:creationId xmlns:p14="http://schemas.microsoft.com/office/powerpoint/2010/main" val="306113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1151965"/>
          </a:xfrm>
        </p:spPr>
        <p:txBody>
          <a:bodyPr/>
          <a:lstStyle/>
          <a:p>
            <a:r xmlns:a="http://schemas.openxmlformats.org/drawingml/2006/main">
              <a:rPr lang="en" dirty="0" smtClean="0"/>
              <a:t>summarize</a:t>
            </a:r>
            <a:endParaRPr xmlns:a="http://schemas.openxmlformats.org/drawingml/2006/main" lang="th-TH" dirty="0"/>
          </a:p>
        </p:txBody>
      </p:sp>
      <p:sp>
        <p:nvSpPr>
          <p:cNvPr id="3" name="Content Placeholder 2"/>
          <p:cNvSpPr>
            <a:spLocks noGrp="1"/>
          </p:cNvSpPr>
          <p:nvPr>
            <p:ph sz="quarter" idx="13"/>
          </p:nvPr>
        </p:nvSpPr>
        <p:spPr>
          <a:xfrm>
            <a:off x="685800" y="1300766"/>
            <a:ext cx="10394707" cy="4073819"/>
          </a:xfrm>
        </p:spPr>
        <p:txBody>
          <a:bodyPr>
            <a:normAutofit fontScale="92500" lnSpcReduction="20000"/>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a:t>Team cohesion </a:t>
            </a:r>
            <a:r xmlns:a="http://schemas.openxmlformats.org/drawingml/2006/main">
              <a:rPr lang="en" sz="2400" dirty="0" smtClean="0"/>
              <a:t>is </a:t>
            </a:r>
            <a:r xmlns:a="http://schemas.openxmlformats.org/drawingml/2006/main">
              <a:rPr lang="en" sz="2400" dirty="0"/>
              <a:t>a form of social interaction between multiple individuals to achieve a common objective. The term originates from the Latin word “ </a:t>
            </a:r>
            <a:r xmlns:a="http://schemas.openxmlformats.org/drawingml/2006/main">
              <a:rPr lang="en" sz="2400" dirty="0" err="1"/>
              <a:t>cohaerere, </a:t>
            </a:r>
            <a:r xmlns:a="http://schemas.openxmlformats.org/drawingml/2006/main">
              <a:rPr lang="en" sz="2400" dirty="0"/>
              <a:t>” </a:t>
            </a:r>
            <a:r xmlns:a="http://schemas.openxmlformats.org/drawingml/2006/main">
              <a:rPr lang="en" sz="2400" dirty="0"/>
              <a:t>meaning “to hold together,” thus “cohesion” refers to the acting </a:t>
            </a:r>
            <a:r xmlns:a="http://schemas.openxmlformats.org/drawingml/2006/main">
              <a:rPr lang="en" sz="2400" dirty="0"/>
              <a:t>or </a:t>
            </a:r>
            <a:r xmlns:a="http://schemas.openxmlformats.org/drawingml/2006/main">
              <a:rPr lang="en" sz="2400" dirty="0"/>
              <a:t>working </a:t>
            </a:r>
            <a:r xmlns:a="http://schemas.openxmlformats.org/drawingml/2006/main">
              <a:rPr lang="en" sz="2400" dirty="0"/>
              <a:t>together </a:t>
            </a:r>
            <a:r xmlns:a="http://schemas.openxmlformats.org/drawingml/2006/main">
              <a:rPr lang="en" sz="2400" dirty="0"/>
              <a:t>as </a:t>
            </a:r>
            <a:r xmlns:a="http://schemas.openxmlformats.org/drawingml/2006/main">
              <a:rPr lang="en" sz="2400" dirty="0"/>
              <a:t>a single entity. Psychologically, “psychological cohesion” </a:t>
            </a:r>
            <a:r xmlns:a="http://schemas.openxmlformats.org/drawingml/2006/main">
              <a:rPr lang="en" sz="2400" dirty="0"/>
              <a:t>is </a:t>
            </a:r>
            <a:r xmlns:a="http://schemas.openxmlformats.org/drawingml/2006/main">
              <a:rPr lang="en" sz="2400" dirty="0"/>
              <a:t>a state of shared feelings and mental connection that enables individuals to work together towards a common goal. Psychologists call this state a “force field” created among group members to maintain their presence within the group. Collaboration is crucial for athletes and coaches alike. Cohesion is a multi-dimensional and practical structure essential for team effectiveness, found in various organizations such as armies, factories, and sports. The structure of group cohesion is based on shared “ideas” and “methods” among its members. “Problems” are a key factor in generating “group dynamics,” leading to “cohesion” to solve problems or achieve objectives efficiently. Furthermore, to prove the relationship between “cohesion” and “team success,” we should study how to apply the theory and measure its effectiveness correctly.</a:t>
            </a:r>
          </a:p>
        </p:txBody>
      </p:sp>
    </p:spTree>
    <p:extLst>
      <p:ext uri="{BB962C8B-B14F-4D97-AF65-F5344CB8AC3E}">
        <p14:creationId xmlns:p14="http://schemas.microsoft.com/office/powerpoint/2010/main" val="208317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a:t>Combination" is the study of the " </a:t>
            </a:r>
            <a:r xmlns:a="http://schemas.openxmlformats.org/drawingml/2006/main">
              <a:rPr lang="en" sz="2400" dirty="0"/>
              <a:t>field of forces " </a:t>
            </a:r>
            <a:r xmlns:a="http://schemas.openxmlformats.org/drawingml/2006/main">
              <a:rPr lang="en" sz="2400" dirty="0"/>
              <a:t>of human behavior, </a:t>
            </a:r>
            <a:r xmlns:a="http://schemas.openxmlformats.org/drawingml/2006/main">
              <a:rPr lang="en" sz="2400" dirty="0"/>
              <a:t>where </a:t>
            </a:r>
            <a:r xmlns:a="http://schemas.openxmlformats.org/drawingml/2006/main">
              <a:rPr lang="en" sz="2400" dirty="0" err="1"/>
              <a:t>" </a:t>
            </a:r>
            <a:r xmlns:a="http://schemas.openxmlformats.org/drawingml/2006/main">
              <a:rPr lang="en" sz="2400" dirty="0"/>
              <a:t>combination </a:t>
            </a:r>
            <a:r xmlns:a="http://schemas.openxmlformats.org/drawingml/2006/main">
              <a:rPr lang="en" sz="2400" dirty="0"/>
              <a:t>" is the creation of </a:t>
            </a:r>
            <a:r xmlns:a="http://schemas.openxmlformats.org/drawingml/2006/main">
              <a:rPr lang="en" sz="2400" dirty="0" smtClean="0"/>
              <a:t>bonds by </a:t>
            </a:r>
            <a:r xmlns:a="http://schemas.openxmlformats.org/drawingml/2006/main">
              <a:rPr lang="en" sz="2400" dirty="0"/>
              <a:t>its members that are tied together. Furthermore, the primary objective of any group is to maintain its unity and to increase its effectiveness. Two main concepts exist in the analysis of "combination":</a:t>
            </a:r>
          </a:p>
        </p:txBody>
      </p:sp>
    </p:spTree>
    <p:extLst>
      <p:ext uri="{BB962C8B-B14F-4D97-AF65-F5344CB8AC3E}">
        <p14:creationId xmlns:p14="http://schemas.microsoft.com/office/powerpoint/2010/main" val="2616207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normAutofit/>
          </a:bodyPr>
          <a:lstStyle/>
          <a:p>
            <a:pPr xmlns:a="http://schemas.openxmlformats.org/drawingml/2006/main" marL="0" indent="0" algn="thaiDist">
              <a:buNone/>
            </a:pPr>
            <a:r xmlns:a="http://schemas.openxmlformats.org/drawingml/2006/main">
              <a:rPr lang="en" sz="2400" dirty="0" smtClean="0"/>
              <a:t>1. The </a:t>
            </a:r>
            <a:r xmlns:a="http://schemas.openxmlformats.org/drawingml/2006/main">
              <a:rPr lang="en" sz="2400" dirty="0"/>
              <a:t>combination acts as "glue," </a:t>
            </a:r>
            <a:r xmlns:a="http://schemas.openxmlformats.org/drawingml/2006/main">
              <a:rPr lang="en" sz="2400" dirty="0"/>
              <a:t>binding </a:t>
            </a:r>
            <a:r xmlns:a="http://schemas.openxmlformats.org/drawingml/2006/main">
              <a:rPr lang="en" sz="2400" dirty="0"/>
              <a:t>the </a:t>
            </a:r>
            <a:r xmlns:a="http://schemas.openxmlformats.org/drawingml/2006/main">
              <a:rPr lang="en" sz="2400" dirty="0" smtClean="0"/>
              <a:t>members </a:t>
            </a:r>
            <a:r xmlns:a="http://schemas.openxmlformats.org/drawingml/2006/main">
              <a:rPr lang="en" sz="2400" dirty="0"/>
              <a:t>of a group </a:t>
            </a:r>
            <a:r xmlns:a="http://schemas.openxmlformats.org/drawingml/2006/main">
              <a:rPr lang="en" sz="2400" smtClean="0"/>
              <a:t>together.</a:t>
            </a:r>
            <a:endParaRPr xmlns:a="http://schemas.openxmlformats.org/drawingml/2006/main" lang="th-TH" sz="2400" dirty="0" smtClean="0"/>
          </a:p>
          <a:p>
            <a:pPr xmlns:a="http://schemas.openxmlformats.org/drawingml/2006/main" marL="0" indent="0" algn="thaiDist">
              <a:buNone/>
            </a:pPr>
            <a:r xmlns:a="http://schemas.openxmlformats.org/drawingml/2006/main">
              <a:rPr lang="en" sz="2400" dirty="0" smtClean="0"/>
              <a:t>2. </a:t>
            </a:r>
            <a:r xmlns:a="http://schemas.openxmlformats.org/drawingml/2006/main">
              <a:rPr lang="en" sz="2400" dirty="0"/>
              <a:t>Aggregation is “multidimensional,” </a:t>
            </a:r>
            <a:r xmlns:a="http://schemas.openxmlformats.org/drawingml/2006/main">
              <a:rPr lang="en" sz="2400" dirty="0" smtClean="0"/>
              <a:t>particularly </a:t>
            </a:r>
            <a:r xmlns:a="http://schemas.openxmlformats.org/drawingml/2006/main">
              <a:rPr lang="en" sz="2400" dirty="0"/>
              <a:t>because this structure defines a “specific purpose” </a:t>
            </a:r>
            <a:r xmlns:a="http://schemas.openxmlformats.org/drawingml/2006/main">
              <a:rPr lang="en" sz="2400" dirty="0" smtClean="0"/>
              <a:t>for </a:t>
            </a:r>
            <a:r xmlns:a="http://schemas.openxmlformats.org/drawingml/2006/main">
              <a:rPr lang="en" sz="2400" dirty="0"/>
              <a:t>the group in order to hold individuals together and maintain unity, using “purpose as a tool” </a:t>
            </a:r>
            <a:r xmlns:a="http://schemas.openxmlformats.org/drawingml/2006/main">
              <a:rPr lang="en" sz="2400" dirty="0" smtClean="0"/>
              <a:t>and </a:t>
            </a:r>
            <a:r xmlns:a="http://schemas.openxmlformats.org/drawingml/2006/main">
              <a:rPr lang="en" sz="2400" dirty="0"/>
              <a:t>/or to satisfy “emotional needs.” There are two main </a:t>
            </a:r>
            <a:r xmlns:a="http://schemas.openxmlformats.org/drawingml/2006/main">
              <a:rPr lang="en" sz="2400" dirty="0" smtClean="0"/>
              <a:t>definitions </a:t>
            </a:r>
            <a:r xmlns:a="http://schemas.openxmlformats.org/drawingml/2006/main">
              <a:rPr lang="en" sz="2400" dirty="0"/>
              <a:t>of the term “aggregation”:</a:t>
            </a:r>
          </a:p>
        </p:txBody>
      </p:sp>
    </p:spTree>
    <p:extLst>
      <p:ext uri="{BB962C8B-B14F-4D97-AF65-F5344CB8AC3E}">
        <p14:creationId xmlns:p14="http://schemas.microsoft.com/office/powerpoint/2010/main" val="69802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normAutofit/>
          </a:bodyPr>
          <a:lstStyle/>
          <a:p>
            <a:pPr xmlns:a="http://schemas.openxmlformats.org/drawingml/2006/main" marL="0" indent="0" algn="thaiDist">
              <a:buNone/>
            </a:pPr>
            <a:r xmlns:a="http://schemas.openxmlformats.org/drawingml/2006/main">
              <a:rPr lang="en" sz="2400" dirty="0"/>
              <a:t>The combination arises from two types of perception:</a:t>
            </a:r>
            <a:endParaRPr xmlns:a="http://schemas.openxmlformats.org/drawingml/2006/main" lang="th-TH" sz="2400" dirty="0" smtClean="0"/>
          </a:p>
          <a:p>
            <a:pPr xmlns:a="http://schemas.openxmlformats.org/drawingml/2006/main" marL="0" indent="0" algn="thaiDist">
              <a:buNone/>
            </a:pPr>
            <a:r xmlns:a="http://schemas.openxmlformats.org/drawingml/2006/main">
              <a:rPr lang="en" sz="2400" dirty="0" smtClean="0"/>
              <a:t>2.1</a:t>
            </a:r>
            <a:r xmlns:a="http://schemas.openxmlformats.org/drawingml/2006/main">
              <a:rPr lang="en" sz="2400" dirty="0" smtClean="0"/>
              <a:t> </a:t>
            </a:r>
            <a:r xmlns:a="http://schemas.openxmlformats.org/drawingml/2006/main">
              <a:rPr lang="en" sz="2400" dirty="0"/>
              <a:t>Aggregate perceptions of group members.</a:t>
            </a:r>
            <a:r xmlns:a="http://schemas.openxmlformats.org/drawingml/2006/main">
              <a:rPr lang="en" sz="2400" dirty="0" smtClean="0"/>
              <a:t> </a:t>
            </a:r>
            <a:r xmlns:a="http://schemas.openxmlformats.org/drawingml/2006/main">
              <a:rPr lang="en" sz="2400" dirty="0"/>
              <a:t>Alternatively known as coordination, </a:t>
            </a:r>
            <a:r xmlns:a="http://schemas.openxmlformats.org/drawingml/2006/main">
              <a:rPr lang="en" sz="2400" dirty="0" smtClean="0"/>
              <a:t>it refers to </a:t>
            </a:r>
            <a:r xmlns:a="http://schemas.openxmlformats.org/drawingml/2006/main">
              <a:rPr lang="en" sz="2400" dirty="0"/>
              <a:t>an individual's personal interest in a group.</a:t>
            </a:r>
            <a:endParaRPr xmlns:a="http://schemas.openxmlformats.org/drawingml/2006/main" lang="en-US" sz="2400" dirty="0"/>
          </a:p>
          <a:p>
            <a:pPr xmlns:a="http://schemas.openxmlformats.org/drawingml/2006/main" marL="0" indent="0" algn="thaiDist">
              <a:buNone/>
            </a:pPr>
            <a:r xmlns:a="http://schemas.openxmlformats.org/drawingml/2006/main">
              <a:rPr lang="en" sz="2400" dirty="0" smtClean="0"/>
              <a:t>2.2 </a:t>
            </a:r>
            <a:r xmlns:a="http://schemas.openxmlformats.org/drawingml/2006/main">
              <a:rPr lang="en" sz="2400" dirty="0"/>
              <a:t>Members' interest in individuals within the group who attract their attention. This </a:t>
            </a:r>
            <a:r xmlns:a="http://schemas.openxmlformats.org/drawingml/2006/main">
              <a:rPr lang="en" sz="2400" dirty="0" smtClean="0"/>
              <a:t>dimension </a:t>
            </a:r>
            <a:r xmlns:a="http://schemas.openxmlformats.org/drawingml/2006/main">
              <a:rPr lang="en" sz="2400" dirty="0"/>
              <a:t>reflects that any group will consist of “tasks </a:t>
            </a:r>
            <a:r xmlns:a="http://schemas.openxmlformats.org/drawingml/2006/main">
              <a:rPr lang="en" sz="2400" dirty="0" smtClean="0"/>
              <a:t>.”</a:t>
            </a:r>
            <a:r xmlns:a="http://schemas.openxmlformats.org/drawingml/2006/main">
              <a:rPr lang="en" sz="2400" dirty="0" smtClean="0"/>
              <a:t> </a:t>
            </a:r>
            <a:r xmlns:a="http://schemas.openxmlformats.org/drawingml/2006/main">
              <a:rPr lang="en" sz="2400" dirty="0"/>
              <a:t>And “society” (in a social sense).</a:t>
            </a:r>
          </a:p>
        </p:txBody>
      </p:sp>
    </p:spTree>
    <p:extLst>
      <p:ext uri="{BB962C8B-B14F-4D97-AF65-F5344CB8AC3E}">
        <p14:creationId xmlns:p14="http://schemas.microsoft.com/office/powerpoint/2010/main" val="15272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normAutofit/>
          </a:bodyPr>
          <a:lstStyle/>
          <a:p>
            <a:pPr xmlns:a="http://schemas.openxmlformats.org/drawingml/2006/main" marL="0" indent="0" algn="thaiDist">
              <a:buNone/>
            </a:pPr>
            <a:r xmlns:a="http://schemas.openxmlformats.org/drawingml/2006/main">
              <a:rPr lang="en" sz="2400" dirty="0"/>
              <a:t>3. A union that signifies a state of satisfaction </a:t>
            </a:r>
            <a:r xmlns:a="http://schemas.openxmlformats.org/drawingml/2006/main">
              <a:rPr lang="en" sz="2400" dirty="0" smtClean="0"/>
              <a:t>, or </a:t>
            </a:r>
            <a:r xmlns:a="http://schemas.openxmlformats.org/drawingml/2006/main">
              <a:rPr lang="en" sz="2400" dirty="0"/>
              <a:t>if the union reflects specific individual objectives, it aims to bind individuals together towards a common goal for the sake of success.</a:t>
            </a:r>
          </a:p>
        </p:txBody>
      </p:sp>
    </p:spTree>
    <p:extLst>
      <p:ext uri="{BB962C8B-B14F-4D97-AF65-F5344CB8AC3E}">
        <p14:creationId xmlns:p14="http://schemas.microsoft.com/office/powerpoint/2010/main" val="378009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sz="quarter" idx="13"/>
          </p:nvPr>
        </p:nvSpPr>
        <p:spPr/>
        <p:txBody>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smtClean="0"/>
              <a:t>Furthermore, </a:t>
            </a:r>
            <a:r xmlns:a="http://schemas.openxmlformats.org/drawingml/2006/main">
              <a:rPr lang="en" sz="2400" dirty="0"/>
              <a:t>Moran </a:t>
            </a:r>
            <a:r xmlns:a="http://schemas.openxmlformats.org/drawingml/2006/main">
              <a:rPr lang="en" sz="2400" dirty="0"/>
              <a:t>mentions </a:t>
            </a:r>
            <a:r xmlns:a="http://schemas.openxmlformats.org/drawingml/2006/main">
              <a:rPr lang="en" sz="2400" dirty="0"/>
              <a:t>that </a:t>
            </a:r>
            <a:r xmlns:a="http://schemas.openxmlformats.org/drawingml/2006/main">
              <a:rPr lang="en" sz="2400" dirty="0" err="1"/>
              <a:t>Carron, </a:t>
            </a:r>
            <a:r xmlns:a="http://schemas.openxmlformats.org/drawingml/2006/main">
              <a:rPr lang="en" sz="2400" dirty="0"/>
              <a:t>in 1982 </a:t>
            </a:r>
            <a:r xmlns:a="http://schemas.openxmlformats.org/drawingml/2006/main">
              <a:rPr lang="en" sz="2400" dirty="0" err="1"/>
              <a:t>, </a:t>
            </a:r>
            <a:r xmlns:a="http://schemas.openxmlformats.org/drawingml/2006/main">
              <a:rPr lang="en" sz="2400" dirty="0"/>
              <a:t>developed a model of group formation (see Figure 9.1) with a multidimensional structure. The key structural elements are: a) the satisfaction of group members in dealing with assigned “tasks,” also </a:t>
            </a:r>
            <a:r xmlns:a="http://schemas.openxmlformats.org/drawingml/2006/main">
              <a:rPr lang="en" sz="2400" dirty="0"/>
              <a:t>known as “work-based formation,” and b) the need of members to establish or maintain intrapersonal interactions, </a:t>
            </a:r>
            <a:r xmlns:a="http://schemas.openxmlformats.org/drawingml/2006/main">
              <a:rPr lang="en" sz="2400" dirty="0" smtClean="0"/>
              <a:t>also </a:t>
            </a:r>
            <a:r xmlns:a="http://schemas.openxmlformats.org/drawingml/2006/main">
              <a:rPr lang="en" sz="2400" dirty="0" smtClean="0"/>
              <a:t>known </a:t>
            </a:r>
            <a:r xmlns:a="http://schemas.openxmlformats.org/drawingml/2006/main">
              <a:rPr lang="en" sz="2400" dirty="0"/>
              <a:t>as “social formation.”</a:t>
            </a:r>
          </a:p>
        </p:txBody>
      </p:sp>
    </p:spTree>
    <p:extLst>
      <p:ext uri="{BB962C8B-B14F-4D97-AF65-F5344CB8AC3E}">
        <p14:creationId xmlns:p14="http://schemas.microsoft.com/office/powerpoint/2010/main" val="2898294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03065" y="206061"/>
            <a:ext cx="1854558" cy="695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xmlns:a="http://schemas.openxmlformats.org/drawingml/2006/main" algn="ctr"/>
            <a:r xmlns:a="http://schemas.openxmlformats.org/drawingml/2006/main">
              <a:rPr lang="en" dirty="0" smtClean="0"/>
              <a:t>Grouping</a:t>
            </a:r>
            <a:endParaRPr xmlns:a="http://schemas.openxmlformats.org/drawingml/2006/main" lang="th-TH" dirty="0"/>
          </a:p>
        </p:txBody>
      </p:sp>
      <p:sp>
        <p:nvSpPr>
          <p:cNvPr id="5" name="Rectangle 4"/>
          <p:cNvSpPr/>
          <p:nvPr/>
        </p:nvSpPr>
        <p:spPr>
          <a:xfrm>
            <a:off x="1493949" y="1403797"/>
            <a:ext cx="2382592" cy="772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xmlns:a="http://schemas.openxmlformats.org/drawingml/2006/main" algn="ctr"/>
            <a:r xmlns:a="http://schemas.openxmlformats.org/drawingml/2006/main">
              <a:rPr lang="en" dirty="0" smtClean="0"/>
              <a:t>Group coordination</a:t>
            </a:r>
            <a:endParaRPr xmlns:a="http://schemas.openxmlformats.org/drawingml/2006/main" lang="th-TH" dirty="0"/>
          </a:p>
        </p:txBody>
      </p:sp>
      <p:sp>
        <p:nvSpPr>
          <p:cNvPr id="6" name="Rectangle 5"/>
          <p:cNvSpPr/>
          <p:nvPr/>
        </p:nvSpPr>
        <p:spPr>
          <a:xfrm>
            <a:off x="8165205" y="1403797"/>
            <a:ext cx="2047741" cy="746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xmlns:a="http://schemas.openxmlformats.org/drawingml/2006/main" algn="ctr"/>
            <a:r xmlns:a="http://schemas.openxmlformats.org/drawingml/2006/main">
              <a:rPr lang="en" dirty="0" smtClean="0"/>
              <a:t>A person who attracts attention.</a:t>
            </a:r>
            <a:endParaRPr xmlns:a="http://schemas.openxmlformats.org/drawingml/2006/main" lang="th-TH" dirty="0"/>
          </a:p>
        </p:txBody>
      </p:sp>
      <p:cxnSp>
        <p:nvCxnSpPr>
          <p:cNvPr id="8" name="Straight Arrow Connector 7"/>
          <p:cNvCxnSpPr/>
          <p:nvPr/>
        </p:nvCxnSpPr>
        <p:spPr>
          <a:xfrm flipH="1">
            <a:off x="3992451" y="901521"/>
            <a:ext cx="1004552" cy="50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60654" y="901521"/>
            <a:ext cx="862884" cy="618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43753" y="3284112"/>
            <a:ext cx="1339403" cy="1120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xmlns:a="http://schemas.openxmlformats.org/drawingml/2006/main" algn="ctr"/>
            <a:r xmlns:a="http://schemas.openxmlformats.org/drawingml/2006/main">
              <a:rPr lang="en" dirty="0" smtClean="0"/>
              <a:t>work</a:t>
            </a:r>
            <a:endParaRPr xmlns:a="http://schemas.openxmlformats.org/drawingml/2006/main" lang="th-TH" dirty="0"/>
          </a:p>
        </p:txBody>
      </p:sp>
      <p:sp>
        <p:nvSpPr>
          <p:cNvPr id="14" name="Oval 13"/>
          <p:cNvSpPr/>
          <p:nvPr/>
        </p:nvSpPr>
        <p:spPr>
          <a:xfrm>
            <a:off x="3000777" y="3271234"/>
            <a:ext cx="1378040" cy="1159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xmlns:a="http://schemas.openxmlformats.org/drawingml/2006/main" algn="ctr"/>
            <a:r xmlns:a="http://schemas.openxmlformats.org/drawingml/2006/main">
              <a:rPr lang="en" dirty="0" smtClean="0"/>
              <a:t>society</a:t>
            </a:r>
            <a:endParaRPr xmlns:a="http://schemas.openxmlformats.org/drawingml/2006/main" lang="th-TH" dirty="0"/>
          </a:p>
        </p:txBody>
      </p:sp>
      <p:sp>
        <p:nvSpPr>
          <p:cNvPr id="15" name="Oval 14"/>
          <p:cNvSpPr/>
          <p:nvPr/>
        </p:nvSpPr>
        <p:spPr>
          <a:xfrm>
            <a:off x="7514822" y="3271234"/>
            <a:ext cx="1300766" cy="1120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xmlns:a="http://schemas.openxmlformats.org/drawingml/2006/main" algn="ctr"/>
            <a:r xmlns:a="http://schemas.openxmlformats.org/drawingml/2006/main">
              <a:rPr lang="en" dirty="0" smtClean="0"/>
              <a:t>work</a:t>
            </a:r>
            <a:endParaRPr xmlns:a="http://schemas.openxmlformats.org/drawingml/2006/main" lang="th-TH" dirty="0"/>
          </a:p>
        </p:txBody>
      </p:sp>
      <p:sp>
        <p:nvSpPr>
          <p:cNvPr id="16" name="Oval 15"/>
          <p:cNvSpPr/>
          <p:nvPr/>
        </p:nvSpPr>
        <p:spPr>
          <a:xfrm>
            <a:off x="9813701" y="3271234"/>
            <a:ext cx="1210614" cy="1133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xmlns:a="http://schemas.openxmlformats.org/drawingml/2006/main" algn="ctr"/>
            <a:r xmlns:a="http://schemas.openxmlformats.org/drawingml/2006/main">
              <a:rPr lang="en" dirty="0" smtClean="0"/>
              <a:t>society</a:t>
            </a:r>
            <a:endParaRPr xmlns:a="http://schemas.openxmlformats.org/drawingml/2006/main" lang="th-TH" dirty="0"/>
          </a:p>
        </p:txBody>
      </p:sp>
      <p:cxnSp>
        <p:nvCxnSpPr>
          <p:cNvPr id="18" name="Straight Arrow Connector 17"/>
          <p:cNvCxnSpPr/>
          <p:nvPr/>
        </p:nvCxnSpPr>
        <p:spPr>
          <a:xfrm flipH="1">
            <a:off x="1790163" y="2356834"/>
            <a:ext cx="631065" cy="682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421228" y="2369712"/>
            <a:ext cx="708338" cy="643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435662" y="2266682"/>
            <a:ext cx="553792" cy="772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995892" y="2279560"/>
            <a:ext cx="862884" cy="701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49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smtClean="0"/>
              <a:t>From the picture.</a:t>
            </a:r>
            <a:endParaRPr xmlns:a="http://schemas.openxmlformats.org/drawingml/2006/main" lang="th-TH" dirty="0"/>
          </a:p>
        </p:txBody>
      </p:sp>
      <p:sp>
        <p:nvSpPr>
          <p:cNvPr id="3" name="Content Placeholder 2"/>
          <p:cNvSpPr>
            <a:spLocks noGrp="1"/>
          </p:cNvSpPr>
          <p:nvPr>
            <p:ph sz="quarter" idx="13"/>
          </p:nvPr>
        </p:nvSpPr>
        <p:spPr/>
        <p:txBody>
          <a:bodyPr/>
          <a:lstStyle/>
          <a:p>
            <a:pPr xmlns:a="http://schemas.openxmlformats.org/drawingml/2006/main" marL="457200" indent="-457200">
              <a:buAutoNum type="arabicPeriod"/>
            </a:pPr>
            <a:r xmlns:a="http://schemas.openxmlformats.org/drawingml/2006/main">
              <a:rPr lang="en" dirty="0"/>
              <a:t>Group Integration </a:t>
            </a:r>
            <a:r xmlns:a="http://schemas.openxmlformats.org/drawingml/2006/main">
              <a:rPr lang="en" dirty="0" smtClean="0"/>
              <a:t>Task </a:t>
            </a:r>
            <a:r xmlns:a="http://schemas.openxmlformats.org/drawingml/2006/main">
              <a:rPr lang="en" dirty="0"/>
              <a:t>(GI-T)</a:t>
            </a:r>
            <a:endParaRPr xmlns:a="http://schemas.openxmlformats.org/drawingml/2006/main" lang="en-US" dirty="0" smtClean="0"/>
          </a:p>
          <a:p>
            <a:pPr xmlns:a="http://schemas.openxmlformats.org/drawingml/2006/main" marL="457200" indent="-457200">
              <a:buAutoNum type="arabicPeriod"/>
            </a:pPr>
            <a:r xmlns:a="http://schemas.openxmlformats.org/drawingml/2006/main">
              <a:rPr lang="en" dirty="0"/>
              <a:t>Group Integration </a:t>
            </a:r>
            <a:r xmlns:a="http://schemas.openxmlformats.org/drawingml/2006/main">
              <a:rPr lang="en" dirty="0" smtClean="0"/>
              <a:t>- </a:t>
            </a:r>
            <a:r xmlns:a="http://schemas.openxmlformats.org/drawingml/2006/main">
              <a:rPr lang="en" dirty="0"/>
              <a:t>Social (GI-S)</a:t>
            </a:r>
            <a:endParaRPr xmlns:a="http://schemas.openxmlformats.org/drawingml/2006/main" lang="en-US" dirty="0" smtClean="0"/>
          </a:p>
          <a:p>
            <a:pPr xmlns:a="http://schemas.openxmlformats.org/drawingml/2006/main" marL="457200" indent="-457200">
              <a:buAutoNum type="arabicPeriod"/>
            </a:pPr>
            <a:r xmlns:a="http://schemas.openxmlformats.org/drawingml/2006/main">
              <a:rPr lang="en" dirty="0" smtClean="0"/>
              <a:t>Individuals </a:t>
            </a:r>
            <a:r xmlns:a="http://schemas.openxmlformats.org/drawingml/2006/main">
              <a:rPr lang="en" dirty="0"/>
              <a:t>who attract attention for group work ( </a:t>
            </a:r>
            <a:r xmlns:a="http://schemas.openxmlformats.org/drawingml/2006/main">
              <a:rPr lang="en" dirty="0"/>
              <a:t>Individual Attraction-Task: ATG-T)</a:t>
            </a:r>
            <a:endParaRPr xmlns:a="http://schemas.openxmlformats.org/drawingml/2006/main" lang="en-US" dirty="0" smtClean="0"/>
          </a:p>
          <a:p>
            <a:pPr xmlns:a="http://schemas.openxmlformats.org/drawingml/2006/main" marL="457200" indent="-457200">
              <a:buAutoNum type="arabicPeriod"/>
            </a:pPr>
            <a:r xmlns:a="http://schemas.openxmlformats.org/drawingml/2006/main">
              <a:rPr lang="en" dirty="0" smtClean="0"/>
              <a:t>Individuals </a:t>
            </a:r>
            <a:r xmlns:a="http://schemas.openxmlformats.org/drawingml/2006/main">
              <a:rPr lang="en" dirty="0"/>
              <a:t>who attract attention to social groups ( </a:t>
            </a:r>
            <a:r xmlns:a="http://schemas.openxmlformats.org/drawingml/2006/main">
              <a:rPr lang="en" dirty="0"/>
              <a:t>Individual Attraction-Social: ATG-S)</a:t>
            </a:r>
            <a:endParaRPr xmlns:a="http://schemas.openxmlformats.org/drawingml/2006/main" lang="th-TH" dirty="0"/>
          </a:p>
        </p:txBody>
      </p:sp>
    </p:spTree>
    <p:extLst>
      <p:ext uri="{BB962C8B-B14F-4D97-AF65-F5344CB8AC3E}">
        <p14:creationId xmlns:p14="http://schemas.microsoft.com/office/powerpoint/2010/main" val="42835099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57</TotalTime>
  <Words>743</Words>
  <Application>Microsoft Office PowerPoint</Application>
  <PresentationFormat>Widescreen</PresentationFormat>
  <Paragraphs>67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Angsana New</vt:lpstr>
      <vt:lpstr>Arial</vt:lpstr>
      <vt:lpstr>Cordia New</vt:lpstr>
      <vt:lpstr>Impact</vt:lpstr>
      <vt:lpstr>Main Event</vt:lpstr>
      <vt:lpstr>การรวมทีม</vt:lpstr>
      <vt:lpstr>คำจำกัดความ</vt:lpstr>
      <vt:lpstr>PowerPoint Presentation</vt:lpstr>
      <vt:lpstr>PowerPoint Presentation</vt:lpstr>
      <vt:lpstr>PowerPoint Presentation</vt:lpstr>
      <vt:lpstr>PowerPoint Presentation</vt:lpstr>
      <vt:lpstr>PowerPoint Presentation</vt:lpstr>
      <vt:lpstr>PowerPoint Presentation</vt:lpstr>
      <vt:lpstr>จากภาพ</vt:lpstr>
      <vt:lpstr>PowerPoint Presentation</vt:lpstr>
      <vt:lpstr> กลุ่ม (Groups) ทีม (Teams) และกลุ่มสัมพันธ์ (Group Dynamics) ในการกีฬา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สรุป</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การรวมทีม</dc:title>
  <dc:creator>User</dc:creator>
  <cp:lastModifiedBy>User</cp:lastModifiedBy>
  <cp:revision>45</cp:revision>
  <dcterms:created xsi:type="dcterms:W3CDTF">2022-12-12T04:09:48Z</dcterms:created>
  <dcterms:modified xsi:type="dcterms:W3CDTF">2024-02-13T03:02:08Z</dcterms:modified>
</cp:coreProperties>
</file>