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5"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17" r:id="rId46"/>
    <p:sldId id="300" r:id="rId47"/>
    <p:sldId id="301" r:id="rId48"/>
    <p:sldId id="314"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5" r:id="rId62"/>
    <p:sldId id="316"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9" autoAdjust="0"/>
    <p:restoredTop sz="94660"/>
  </p:normalViewPr>
  <p:slideViewPr>
    <p:cSldViewPr snapToGrid="0">
      <p:cViewPr varScale="1">
        <p:scale>
          <a:sx n="74" d="100"/>
          <a:sy n="74" d="100"/>
        </p:scale>
        <p:origin x="38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7/22/2025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p:nvSpPr>
          <p:cNvPr id="13" name="Rectangle 12"/>
          <p:cNvSpPr/>
          <p:nvPr/>
        </p:nvSpPr>
        <p:spPr>
          <a:xfrm>
            <a:off x="0" y="0"/>
            <a:ext cx="12192000" cy="4572001"/>
          </a:xfrm>
          <a:prstGeom prst="rect">
            <a:avLst/>
          </a:prstGeom>
          <a:blipFill dpi="0" rotWithShape="1">
            <a:blip r:embed="rId2">
              <a:duotone>
                <a:schemeClr val="accent2">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161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7/22/2025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50727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7/22/2025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65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7/22/2025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50706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7/22/2025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0"/>
            <a:ext cx="12192000" cy="4572000"/>
          </a:xfrm>
          <a:prstGeom prst="rect">
            <a:avLst/>
          </a:prstGeom>
          <a:blipFill dpi="0" rotWithShape="1">
            <a:blip r:embed="rId2">
              <a:duotone>
                <a:schemeClr val="accent1">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6142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7/22/2025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18465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7/22/2025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86622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7/22/2025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91321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7/22/2025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188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7/22/2025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91885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7/22/2025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8267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7/22/2025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51090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858664" cy="1463040"/>
          </a:xfrm>
        </p:spPr>
        <p:txBody>
          <a:bodyPr>
            <a:noAutofit/>
          </a:bodyPr>
          <a:lstStyle/>
          <a:p>
            <a:r>
              <a:rPr lang="en-US" sz="3600" b="1" dirty="0">
                <a:solidFill>
                  <a:schemeClr val="accent1">
                    <a:lumMod val="50000"/>
                  </a:schemeClr>
                </a:solidFill>
              </a:rPr>
              <a:t>MHE9103 Innovative Development in Human Capital and Entrepreneurship</a:t>
            </a:r>
            <a:endParaRPr lang="th-TH" sz="3600" dirty="0">
              <a:solidFill>
                <a:schemeClr val="accent1">
                  <a:lumMod val="50000"/>
                </a:schemeClr>
              </a:solidFill>
            </a:endParaRPr>
          </a:p>
        </p:txBody>
      </p:sp>
      <p:sp>
        <p:nvSpPr>
          <p:cNvPr id="3" name="Subtitle 2"/>
          <p:cNvSpPr>
            <a:spLocks noGrp="1"/>
          </p:cNvSpPr>
          <p:nvPr>
            <p:ph type="subTitle" idx="1"/>
          </p:nvPr>
        </p:nvSpPr>
        <p:spPr/>
        <p:txBody>
          <a:bodyPr/>
          <a:lstStyle/>
          <a:p>
            <a:r>
              <a:rPr lang="en-US" b="1" dirty="0">
                <a:solidFill>
                  <a:schemeClr val="accent3">
                    <a:lumMod val="50000"/>
                  </a:schemeClr>
                </a:solidFill>
              </a:rPr>
              <a:t>Asst. </a:t>
            </a:r>
            <a:r>
              <a:rPr lang="en-US" b="1" dirty="0" err="1">
                <a:solidFill>
                  <a:schemeClr val="accent3">
                    <a:lumMod val="50000"/>
                  </a:schemeClr>
                </a:solidFill>
              </a:rPr>
              <a:t>Prof.Chayanan</a:t>
            </a:r>
            <a:r>
              <a:rPr lang="en-US" b="1" dirty="0">
                <a:solidFill>
                  <a:schemeClr val="accent3">
                    <a:lumMod val="50000"/>
                  </a:schemeClr>
                </a:solidFill>
              </a:rPr>
              <a:t> </a:t>
            </a:r>
            <a:r>
              <a:rPr lang="en-US" b="1" dirty="0" err="1">
                <a:solidFill>
                  <a:schemeClr val="accent3">
                    <a:lumMod val="50000"/>
                  </a:schemeClr>
                </a:solidFill>
              </a:rPr>
              <a:t>Kerdpitak</a:t>
            </a:r>
            <a:r>
              <a:rPr lang="en-US" b="1" dirty="0">
                <a:solidFill>
                  <a:schemeClr val="accent3">
                    <a:lumMod val="50000"/>
                  </a:schemeClr>
                </a:solidFill>
              </a:rPr>
              <a:t> Ph.D.</a:t>
            </a:r>
            <a:endParaRPr lang="th-TH" b="1">
              <a:solidFill>
                <a:schemeClr val="accent3">
                  <a:lumMod val="50000"/>
                </a:schemeClr>
              </a:solidFill>
            </a:endParaRPr>
          </a:p>
          <a:p>
            <a:endParaRPr lang="th-TH"/>
          </a:p>
        </p:txBody>
      </p:sp>
    </p:spTree>
    <p:extLst>
      <p:ext uri="{BB962C8B-B14F-4D97-AF65-F5344CB8AC3E}">
        <p14:creationId xmlns:p14="http://schemas.microsoft.com/office/powerpoint/2010/main" val="91033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lstStyle/>
          <a:p>
            <a:pPr algn="thaiDist"/>
            <a:r>
              <a:rPr lang="en-US" dirty="0"/>
              <a:t>And while a precise definition of HRD is elusive, and there is debate as to whether HRD does or should prioritize performance or learning (</a:t>
            </a:r>
            <a:r>
              <a:rPr lang="en-US" dirty="0" err="1"/>
              <a:t>Garavan</a:t>
            </a:r>
            <a:r>
              <a:rPr lang="en-US" dirty="0"/>
              <a:t>, </a:t>
            </a:r>
            <a:r>
              <a:rPr lang="en-US" dirty="0" err="1"/>
              <a:t>Gunnigle</a:t>
            </a:r>
            <a:r>
              <a:rPr lang="en-US" dirty="0"/>
              <a:t>, &amp; Morley, 2000; Lee, 2001), HRD has clear ties to adult education and to humanist perspectives. In crafting “Standards on Ethics and Integrity” A Critical, Feminist Turn in HRD 127 for the Academy of Human Resource Development in 1999, Darlene Russ-</a:t>
            </a:r>
            <a:r>
              <a:rPr lang="en-US" dirty="0" err="1"/>
              <a:t>Eft</a:t>
            </a:r>
            <a:r>
              <a:rPr lang="en-US" dirty="0"/>
              <a:t> and her colleagues strongly emphasized humanist concepts in articulating six “General Principles” upon which the AHRD standards are based:</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732" y="4583444"/>
            <a:ext cx="2631935" cy="2193279"/>
          </a:xfrm>
          <a:prstGeom prst="rect">
            <a:avLst/>
          </a:prstGeom>
          <a:blipFill>
            <a:blip r:embed="rId3"/>
            <a:tile tx="0" ty="0" sx="100000" sy="100000" flip="none" algn="tl"/>
          </a:blipFill>
        </p:spPr>
      </p:pic>
    </p:spTree>
    <p:extLst>
      <p:ext uri="{BB962C8B-B14F-4D97-AF65-F5344CB8AC3E}">
        <p14:creationId xmlns:p14="http://schemas.microsoft.com/office/powerpoint/2010/main" val="3405039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lstStyle/>
          <a:p>
            <a:r>
              <a:rPr lang="en-US" dirty="0"/>
              <a:t>• Competence </a:t>
            </a:r>
          </a:p>
          <a:p>
            <a:r>
              <a:rPr lang="en-US" dirty="0"/>
              <a:t>• Integrity </a:t>
            </a:r>
          </a:p>
          <a:p>
            <a:r>
              <a:rPr lang="en-US" dirty="0"/>
              <a:t>• Professional Responsibility </a:t>
            </a:r>
          </a:p>
          <a:p>
            <a:r>
              <a:rPr lang="en-US" dirty="0"/>
              <a:t>• Respect for People’s Rights and Dignity </a:t>
            </a:r>
          </a:p>
          <a:p>
            <a:r>
              <a:rPr lang="en-US" dirty="0"/>
              <a:t>• Concern for Others’ Welfare </a:t>
            </a:r>
          </a:p>
          <a:p>
            <a:r>
              <a:rPr lang="en-US" dirty="0"/>
              <a:t>• Social Responsibility (pp. 2–3)</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414" y="2429263"/>
            <a:ext cx="3251066" cy="2744752"/>
          </a:xfrm>
          <a:prstGeom prst="rect">
            <a:avLst/>
          </a:prstGeom>
          <a:blipFill>
            <a:blip r:embed="rId3"/>
            <a:tile tx="0" ty="0" sx="100000" sy="100000" flip="none" algn="tl"/>
          </a:blipFill>
        </p:spPr>
      </p:pic>
    </p:spTree>
    <p:extLst>
      <p:ext uri="{BB962C8B-B14F-4D97-AF65-F5344CB8AC3E}">
        <p14:creationId xmlns:p14="http://schemas.microsoft.com/office/powerpoint/2010/main" val="3049697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normAutofit/>
          </a:bodyPr>
          <a:lstStyle/>
          <a:p>
            <a:pPr algn="thaiDist"/>
            <a:r>
              <a:rPr lang="en-US" dirty="0"/>
              <a:t>The principles are designed to “provide standards of conduct and .  .  . a common set of values for HRD professionals” (Russ-</a:t>
            </a:r>
            <a:r>
              <a:rPr lang="en-US" dirty="0" err="1"/>
              <a:t>Eft</a:t>
            </a:r>
            <a:r>
              <a:rPr lang="en-US" dirty="0"/>
              <a:t>, Burns, Dean, Hatcher, </a:t>
            </a:r>
            <a:r>
              <a:rPr lang="en-US" dirty="0" err="1"/>
              <a:t>Otte</a:t>
            </a:r>
            <a:r>
              <a:rPr lang="en-US" dirty="0"/>
              <a:t>, &amp; </a:t>
            </a:r>
            <a:r>
              <a:rPr lang="en-US" dirty="0" err="1"/>
              <a:t>Preskill</a:t>
            </a:r>
            <a:r>
              <a:rPr lang="en-US" dirty="0"/>
              <a:t>, 1999, p. 2). Accompanying HRD standards include unequivocal expressions of support for equality and denunciations of discrimination based on “age, gender, race, ethnicity, national origin, religion, sexual orientation, disability, socioeconomic status, or any basis proscribed by law” (p. 5). By contrast, the Organization Development Network, which has a similar list of “Principles of OD Practice”—to include respect, inclusion, collaboration, authenticity, and empowerment—articulates a different goal for its values: “to build the capacity to achieve and sustain a new desired state that benefits the organization” (Organization Development Network, </a:t>
            </a:r>
            <a:r>
              <a:rPr lang="en-US" dirty="0" err="1"/>
              <a:t>n.d.</a:t>
            </a:r>
            <a:r>
              <a:rPr lang="en-US" dirty="0"/>
              <a:t>). </a:t>
            </a:r>
            <a:endParaRPr lang="th-TH" dirty="0"/>
          </a:p>
        </p:txBody>
      </p:sp>
    </p:spTree>
    <p:extLst>
      <p:ext uri="{BB962C8B-B14F-4D97-AF65-F5344CB8AC3E}">
        <p14:creationId xmlns:p14="http://schemas.microsoft.com/office/powerpoint/2010/main" val="2254090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lstStyle/>
          <a:p>
            <a:pPr algn="thaiDist"/>
            <a:r>
              <a:rPr lang="en-US" dirty="0"/>
              <a:t>Thus, from its conception and as codified in key documents and policies, the field of HRD has espoused humanistic development and change of individuals and organizations. As is often the case, however, there is a gap between espoused and enacted ideals. With regard to treating women equally and empowering them, HRD is no exception. Women’s ways of learning, knowing, working, interacting, and leading in organizations have never been adequately recognized, accepted, or nurtured. And while there is clear progress in some cases, organizations, and societies—particularly in Western Europe and in North America—there is also persistent and even resurgent dominance of masculine rationality in organizations and in HRD.</a:t>
            </a:r>
            <a:endParaRPr lang="th-TH" dirty="0"/>
          </a:p>
          <a:p>
            <a:endParaRPr lang="th-TH" dirty="0"/>
          </a:p>
        </p:txBody>
      </p:sp>
    </p:spTree>
    <p:extLst>
      <p:ext uri="{BB962C8B-B14F-4D97-AF65-F5344CB8AC3E}">
        <p14:creationId xmlns:p14="http://schemas.microsoft.com/office/powerpoint/2010/main" val="401297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HRD DOMINATED BY MASCULINE RATIONALITY</a:t>
            </a:r>
            <a:endParaRPr lang="th-TH" dirty="0"/>
          </a:p>
        </p:txBody>
      </p:sp>
      <p:sp>
        <p:nvSpPr>
          <p:cNvPr id="3" name="Content Placeholder 2"/>
          <p:cNvSpPr>
            <a:spLocks noGrp="1"/>
          </p:cNvSpPr>
          <p:nvPr>
            <p:ph idx="1"/>
          </p:nvPr>
        </p:nvSpPr>
        <p:spPr/>
        <p:txBody>
          <a:bodyPr/>
          <a:lstStyle/>
          <a:p>
            <a:pPr algn="thaiDist"/>
            <a:r>
              <a:rPr lang="en-US" b="1" dirty="0"/>
              <a:t>HRD is strongly influenced by masculine rationality</a:t>
            </a:r>
            <a:r>
              <a:rPr lang="en-US" dirty="0"/>
              <a:t>— the phenomenon of upholding masculine characteristics of toughness, aggressiveness, rationality, and control as the norm. For example, when someone advises, “Don’t get emotional” in meetings, the plea reinforces a masculine ideal of being controlled and logical at all times. The expectation for </a:t>
            </a:r>
            <a:r>
              <a:rPr lang="en-US" b="1" dirty="0"/>
              <a:t>poker-face</a:t>
            </a:r>
            <a:r>
              <a:rPr lang="en-US" dirty="0"/>
              <a:t> reactions to volatile issues handily protects those in power (typically white males in the West), who originally created the rules making emotional outbursts culturally unacceptable in business. An online search of issues related to HRD and gender covering just the past ten years illustrates that issues of gender stereotyping, sexism, patriarchy, and glass ceilings remain common—even rampant—in organizations across the world today.</a:t>
            </a:r>
            <a:endParaRPr lang="th-TH" dirty="0"/>
          </a:p>
        </p:txBody>
      </p:sp>
    </p:spTree>
    <p:extLst>
      <p:ext uri="{BB962C8B-B14F-4D97-AF65-F5344CB8AC3E}">
        <p14:creationId xmlns:p14="http://schemas.microsoft.com/office/powerpoint/2010/main" val="3912763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HRD DOMINATED BY MASCULINE RATIONALITY</a:t>
            </a:r>
            <a:endParaRPr lang="th-TH" dirty="0"/>
          </a:p>
        </p:txBody>
      </p:sp>
      <p:sp>
        <p:nvSpPr>
          <p:cNvPr id="3" name="Content Placeholder 2"/>
          <p:cNvSpPr>
            <a:spLocks noGrp="1"/>
          </p:cNvSpPr>
          <p:nvPr>
            <p:ph idx="1"/>
          </p:nvPr>
        </p:nvSpPr>
        <p:spPr/>
        <p:txBody>
          <a:bodyPr/>
          <a:lstStyle/>
          <a:p>
            <a:pPr algn="thaiDist"/>
            <a:r>
              <a:rPr lang="en-US" dirty="0"/>
              <a:t>Just one way that masculine rationality is evident is through HRD’s omission of marginalized groups in its research. This problem was illuminated in </a:t>
            </a:r>
            <a:r>
              <a:rPr lang="en-US" dirty="0" err="1"/>
              <a:t>Bierema</a:t>
            </a:r>
            <a:r>
              <a:rPr lang="en-US" dirty="0"/>
              <a:t> and </a:t>
            </a:r>
            <a:r>
              <a:rPr lang="en-US" dirty="0" err="1"/>
              <a:t>Cseh’s</a:t>
            </a:r>
            <a:r>
              <a:rPr lang="en-US" dirty="0"/>
              <a:t> (2003) analysis of over six hundred AHRD conference papers from 1996 to 2000. They found that HRD research overwhelmingly excluded issues of equity and access in the workplace. Very few studies promoted diversity or emphasized issues of social justice. Women’s voices and experience were ignored, as were asymmetrical power arrangements. Gender was rarely used as a category of analysis—even when data were collected by gender. Further, organizational “</a:t>
            </a:r>
            <a:r>
              <a:rPr lang="en-US" dirty="0" err="1"/>
              <a:t>undiscussables</a:t>
            </a:r>
            <a:r>
              <a:rPr lang="en-US" dirty="0"/>
              <a:t>” such as sexism, racism, patriarchy, or violence received little attention in the literature, and HRD research has only weakly advocated change. We concluded that HRD research may be reproducing inequitable power relationships in organizations, rather than restructuring them.</a:t>
            </a:r>
            <a:endParaRPr lang="th-TH" dirty="0"/>
          </a:p>
        </p:txBody>
      </p:sp>
    </p:spTree>
    <p:extLst>
      <p:ext uri="{BB962C8B-B14F-4D97-AF65-F5344CB8AC3E}">
        <p14:creationId xmlns:p14="http://schemas.microsoft.com/office/powerpoint/2010/main" val="2594101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a:xfrm>
            <a:off x="110532" y="585216"/>
            <a:ext cx="12081468" cy="1499616"/>
          </a:xfrm>
        </p:spPr>
        <p:txBody>
          <a:bodyPr/>
          <a:lstStyle/>
          <a:p>
            <a:r>
              <a:rPr lang="en-US" dirty="0"/>
              <a:t>       HRD DOMINATED BY MASCULINE RATIONALITY</a:t>
            </a:r>
            <a:endParaRPr lang="th-TH" dirty="0"/>
          </a:p>
        </p:txBody>
      </p:sp>
      <p:sp>
        <p:nvSpPr>
          <p:cNvPr id="3" name="Content Placeholder 2"/>
          <p:cNvSpPr>
            <a:spLocks noGrp="1"/>
          </p:cNvSpPr>
          <p:nvPr>
            <p:ph idx="1"/>
          </p:nvPr>
        </p:nvSpPr>
        <p:spPr/>
        <p:txBody>
          <a:bodyPr/>
          <a:lstStyle/>
          <a:p>
            <a:pPr algn="thaiDist"/>
            <a:r>
              <a:rPr lang="en-US" dirty="0"/>
              <a:t>The power of masculine rationality is that its standards go unquestioned, even though it may be difficult for those who did not create them (e.g., women, people of color, and different ethnicities) to assimilate the expected emotionless, detached (or other logical, controlled) behavior. Society is so steeped in masculine rationality that its assumptions go unchallenged, resulting in the persistence of inequitable systems of management that are sexist and racist. HRD’s enthusiastic adoption of masculine rational frameworks and methods is evident in its embrace of economic theory and performance-enhancing interventions. HRD’s quest to prove it belongs at the management table is also an effort to substantiate its rationality. To illustrate the pervasiveness of masculine rationality, the next sections introduce critical theory and feminism and offer their critiques of organizations.</a:t>
            </a:r>
            <a:endParaRPr lang="th-TH" dirty="0"/>
          </a:p>
        </p:txBody>
      </p:sp>
    </p:spTree>
    <p:extLst>
      <p:ext uri="{BB962C8B-B14F-4D97-AF65-F5344CB8AC3E}">
        <p14:creationId xmlns:p14="http://schemas.microsoft.com/office/powerpoint/2010/main" val="96751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CRITICAL PERSPECTIVES</a:t>
            </a:r>
            <a:br>
              <a:rPr lang="en-US" dirty="0"/>
            </a:br>
            <a:endParaRPr lang="th-TH" dirty="0"/>
          </a:p>
        </p:txBody>
      </p:sp>
      <p:sp>
        <p:nvSpPr>
          <p:cNvPr id="3" name="Content Placeholder 2"/>
          <p:cNvSpPr>
            <a:spLocks noGrp="1"/>
          </p:cNvSpPr>
          <p:nvPr>
            <p:ph idx="1"/>
          </p:nvPr>
        </p:nvSpPr>
        <p:spPr/>
        <p:txBody>
          <a:bodyPr>
            <a:normAutofit lnSpcReduction="10000"/>
          </a:bodyPr>
          <a:lstStyle/>
          <a:p>
            <a:pPr algn="thaiDist"/>
            <a:r>
              <a:rPr lang="en-US" dirty="0"/>
              <a:t>Critical perspectives generally critique aspects of society and advocate for change that promotes social justice, equity, and positive transformation. Critical theory is the origin of these perspectives. Other critical traditions have influenced HRD, including critical management studies and critical HRD. </a:t>
            </a:r>
          </a:p>
          <a:p>
            <a:pPr algn="thaiDist"/>
            <a:r>
              <a:rPr lang="en-US" dirty="0"/>
              <a:t>Each will be defined, as the perspectives vary by type and emphasis. However, common characteristics of critical perspectives are that they challenge, question, scrutinize, problematize, or trouble accepted views and ways of acting. </a:t>
            </a:r>
          </a:p>
          <a:p>
            <a:pPr algn="thaiDist"/>
            <a:r>
              <a:rPr lang="en-US" dirty="0"/>
              <a:t>Critical views challenge hegemonies and the status quo and often seek to change or transform ways of thinking and acting so that they better reflect and support the perspectives of populations that have been minimized, disregarded, or oppressed (Merriam, 2009). Critical approaches also ask questions about who is served by current structures.</a:t>
            </a:r>
            <a:endParaRPr lang="th-TH" dirty="0"/>
          </a:p>
        </p:txBody>
      </p:sp>
    </p:spTree>
    <p:extLst>
      <p:ext uri="{BB962C8B-B14F-4D97-AF65-F5344CB8AC3E}">
        <p14:creationId xmlns:p14="http://schemas.microsoft.com/office/powerpoint/2010/main" val="2679256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a:t>
            </a:r>
            <a:endParaRPr lang="th-TH" dirty="0"/>
          </a:p>
        </p:txBody>
      </p:sp>
      <p:sp>
        <p:nvSpPr>
          <p:cNvPr id="3" name="Content Placeholder 2"/>
          <p:cNvSpPr>
            <a:spLocks noGrp="1"/>
          </p:cNvSpPr>
          <p:nvPr>
            <p:ph idx="1"/>
          </p:nvPr>
        </p:nvSpPr>
        <p:spPr/>
        <p:txBody>
          <a:bodyPr/>
          <a:lstStyle/>
          <a:p>
            <a:pPr algn="thaiDist"/>
            <a:r>
              <a:rPr lang="en-US" dirty="0"/>
              <a:t>Critical theory is a philosophical tradition that emerged out of the Frankfurt School in the 1930s. Its founders were considered neo-Marxists who critiqued society and culture and advocated for change. Critical theory is “the process by which people learn to recognize how unjust dominant ideologies are embedded in everyday situations and practices. These ideologies shape behavior and keep an unequal system intact by making it appear normal” (Brookfield, 2011, p. 48). The Civil Rights movement in the United States is a good example of how a nation learned to recognize the unjust ideology of racism. Many people had never questioned racist arrangements such as separate facilities for blacks and whites or the unequal treatment. It was only when consciousness was raised by activism that people began questioning the separate and unequal treatment based on race. Although racism exists today in different, subtler forms, the Civil Rights movement resulted in change that continues today.</a:t>
            </a:r>
            <a:endParaRPr lang="th-TH" dirty="0"/>
          </a:p>
        </p:txBody>
      </p:sp>
    </p:spTree>
    <p:extLst>
      <p:ext uri="{BB962C8B-B14F-4D97-AF65-F5344CB8AC3E}">
        <p14:creationId xmlns:p14="http://schemas.microsoft.com/office/powerpoint/2010/main" val="25425954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a:t>
            </a:r>
            <a:endParaRPr lang="th-TH" dirty="0"/>
          </a:p>
        </p:txBody>
      </p:sp>
      <p:sp>
        <p:nvSpPr>
          <p:cNvPr id="3" name="Content Placeholder 2"/>
          <p:cNvSpPr>
            <a:spLocks noGrp="1"/>
          </p:cNvSpPr>
          <p:nvPr>
            <p:ph idx="1"/>
          </p:nvPr>
        </p:nvSpPr>
        <p:spPr/>
        <p:txBody>
          <a:bodyPr>
            <a:normAutofit lnSpcReduction="10000"/>
          </a:bodyPr>
          <a:lstStyle/>
          <a:p>
            <a:pPr algn="thaiDist"/>
            <a:r>
              <a:rPr lang="en-US" dirty="0"/>
              <a:t>Dominant ideologies are widely accepted views and practices that tend to preserve an economically unequal, racist, homophobic, and sexist society with minimal resistance (Brookfield, 2011). Fields, such as HRD, develop dominant ideologies that have great power and influence over knowledge creation and practice evident by how performance and productivity are privileged. </a:t>
            </a:r>
          </a:p>
          <a:p>
            <a:pPr algn="thaiDist"/>
            <a:r>
              <a:rPr lang="en-US" dirty="0"/>
              <a:t>To be a critical person from a critical theory perspective, one would take “action to create more democratic, collectivist, economic, and social forms” (Brookfield, 2011, p. 49). Brookfield also suggests that critical theory helps do three important things: </a:t>
            </a:r>
          </a:p>
          <a:p>
            <a:pPr algn="thaiDist"/>
            <a:r>
              <a:rPr lang="en-US" dirty="0"/>
              <a:t>(1) offers a framework for critiquing social conditions, </a:t>
            </a:r>
          </a:p>
          <a:p>
            <a:pPr algn="thaiDist"/>
            <a:r>
              <a:rPr lang="en-US" dirty="0"/>
              <a:t>(2) challenges universal truths or dominant ideologies, and </a:t>
            </a:r>
          </a:p>
          <a:p>
            <a:pPr algn="thaiDist"/>
            <a:r>
              <a:rPr lang="en-US" dirty="0"/>
              <a:t>(3) seeks social emancipation and the elimination of oppression.</a:t>
            </a:r>
            <a:endParaRPr lang="th-TH" dirty="0"/>
          </a:p>
        </p:txBody>
      </p:sp>
    </p:spTree>
    <p:extLst>
      <p:ext uri="{BB962C8B-B14F-4D97-AF65-F5344CB8AC3E}">
        <p14:creationId xmlns:p14="http://schemas.microsoft.com/office/powerpoint/2010/main" val="2630955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22137" y="2584837"/>
            <a:ext cx="7837714" cy="1499616"/>
          </a:xfrm>
        </p:spPr>
        <p:txBody>
          <a:bodyPr/>
          <a:lstStyle/>
          <a:p>
            <a:pPr algn="ctr"/>
            <a:r>
              <a:rPr lang="en-US" dirty="0"/>
              <a:t>A Critical in Human Resource Development (HRD)</a:t>
            </a:r>
            <a:endParaRPr lang="th-TH" dirty="0"/>
          </a:p>
        </p:txBody>
      </p:sp>
    </p:spTree>
    <p:extLst>
      <p:ext uri="{BB962C8B-B14F-4D97-AF65-F5344CB8AC3E}">
        <p14:creationId xmlns:p14="http://schemas.microsoft.com/office/powerpoint/2010/main" val="1361418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Management Studies (CMS)</a:t>
            </a:r>
            <a:endParaRPr lang="th-TH" dirty="0"/>
          </a:p>
        </p:txBody>
      </p:sp>
      <p:sp>
        <p:nvSpPr>
          <p:cNvPr id="3" name="Content Placeholder 2"/>
          <p:cNvSpPr>
            <a:spLocks noGrp="1"/>
          </p:cNvSpPr>
          <p:nvPr>
            <p:ph idx="1"/>
          </p:nvPr>
        </p:nvSpPr>
        <p:spPr/>
        <p:txBody>
          <a:bodyPr/>
          <a:lstStyle/>
          <a:p>
            <a:pPr algn="thaiDist"/>
            <a:r>
              <a:rPr lang="en-US" dirty="0"/>
              <a:t>Critical management studies (CMS) seek to foster insight, provide critique, and create a “transformative redefinition” of organization practices, cultures, and structures (</a:t>
            </a:r>
            <a:r>
              <a:rPr lang="en-US" dirty="0" err="1"/>
              <a:t>Alvesson</a:t>
            </a:r>
            <a:r>
              <a:rPr lang="en-US" dirty="0"/>
              <a:t> &amp; </a:t>
            </a:r>
            <a:r>
              <a:rPr lang="en-US" dirty="0" err="1"/>
              <a:t>Deetz</a:t>
            </a:r>
            <a:r>
              <a:rPr lang="en-US" dirty="0"/>
              <a:t>, 2000, p. 87). CMS draws on concepts from critical theory, critical social studies, post-structuralism, and feminism. CMS challenges conventional management wisdom and practices that are taken for granted. Just as racism is an unjust, dominant ideology in society, so it is also that many forms of management represent an unjust, dominant ideology in organizations. Instead of “racism,” organizations are permeated with “</a:t>
            </a:r>
            <a:r>
              <a:rPr lang="en-US" dirty="0" err="1"/>
              <a:t>managerialism</a:t>
            </a:r>
            <a:r>
              <a:rPr lang="en-US" dirty="0"/>
              <a:t>,” where “</a:t>
            </a:r>
            <a:r>
              <a:rPr lang="en-US" dirty="0" err="1"/>
              <a:t>managerialist</a:t>
            </a:r>
            <a:r>
              <a:rPr lang="en-US" dirty="0"/>
              <a:t>” assumptions are privileged above all others.</a:t>
            </a:r>
            <a:endParaRPr lang="th-TH" dirty="0"/>
          </a:p>
        </p:txBody>
      </p:sp>
    </p:spTree>
    <p:extLst>
      <p:ext uri="{BB962C8B-B14F-4D97-AF65-F5344CB8AC3E}">
        <p14:creationId xmlns:p14="http://schemas.microsoft.com/office/powerpoint/2010/main" val="2599658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Management Studies (CMS)</a:t>
            </a:r>
            <a:endParaRPr lang="th-TH" dirty="0"/>
          </a:p>
        </p:txBody>
      </p:sp>
      <p:sp>
        <p:nvSpPr>
          <p:cNvPr id="3" name="Content Placeholder 2"/>
          <p:cNvSpPr>
            <a:spLocks noGrp="1"/>
          </p:cNvSpPr>
          <p:nvPr>
            <p:ph idx="1"/>
          </p:nvPr>
        </p:nvSpPr>
        <p:spPr/>
        <p:txBody>
          <a:bodyPr/>
          <a:lstStyle/>
          <a:p>
            <a:pPr algn="thaiDist"/>
            <a:r>
              <a:rPr lang="en-US" dirty="0"/>
              <a:t>In its simplest and most benign sense, “</a:t>
            </a:r>
            <a:r>
              <a:rPr lang="en-US" dirty="0" err="1"/>
              <a:t>managerialism</a:t>
            </a:r>
            <a:r>
              <a:rPr lang="en-US" dirty="0"/>
              <a:t>” refers to the application of managerial techniques of businesses to the running of public agencies or other non-business organizations (Free Dictionary, </a:t>
            </a:r>
            <a:r>
              <a:rPr lang="en-US" dirty="0" err="1"/>
              <a:t>n.d.</a:t>
            </a:r>
            <a:r>
              <a:rPr lang="en-US" dirty="0"/>
              <a:t>). As described by </a:t>
            </a:r>
            <a:r>
              <a:rPr lang="en-US" dirty="0" err="1"/>
              <a:t>Enteman</a:t>
            </a:r>
            <a:r>
              <a:rPr lang="en-US" dirty="0"/>
              <a:t> (1993), however, a </a:t>
            </a:r>
            <a:r>
              <a:rPr lang="en-US" dirty="0" err="1"/>
              <a:t>managerialist</a:t>
            </a:r>
            <a:r>
              <a:rPr lang="en-US" dirty="0"/>
              <a:t> approach has come to mean the inappropriate use of positivist, instrumentalist, and modernist approaches in organizations. In such situations, the leadership acts in ways that maximize gain and profits over ethical consideration of either employees or the wider citizenry. Individual needs, desires, and wishes are ignored, and </a:t>
            </a:r>
            <a:r>
              <a:rPr lang="en-US" dirty="0" err="1"/>
              <a:t>managerialism</a:t>
            </a:r>
            <a:r>
              <a:rPr lang="en-US" dirty="0"/>
              <a:t> serves as an ideology as well as a process.</a:t>
            </a:r>
            <a:endParaRPr lang="th-TH" dirty="0"/>
          </a:p>
        </p:txBody>
      </p:sp>
    </p:spTree>
    <p:extLst>
      <p:ext uri="{BB962C8B-B14F-4D97-AF65-F5344CB8AC3E}">
        <p14:creationId xmlns:p14="http://schemas.microsoft.com/office/powerpoint/2010/main" val="14692184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Management Studies (CMS)</a:t>
            </a:r>
            <a:endParaRPr lang="th-TH" dirty="0"/>
          </a:p>
        </p:txBody>
      </p:sp>
      <p:sp>
        <p:nvSpPr>
          <p:cNvPr id="3" name="Content Placeholder 2"/>
          <p:cNvSpPr>
            <a:spLocks noGrp="1"/>
          </p:cNvSpPr>
          <p:nvPr>
            <p:ph idx="1"/>
          </p:nvPr>
        </p:nvSpPr>
        <p:spPr/>
        <p:txBody>
          <a:bodyPr/>
          <a:lstStyle/>
          <a:p>
            <a:pPr algn="thaiDist"/>
            <a:r>
              <a:rPr lang="en-US" dirty="0" err="1"/>
              <a:t>Managerialism</a:t>
            </a:r>
            <a:r>
              <a:rPr lang="en-US" dirty="0"/>
              <a:t> tends to marginalize other non-managerial groups in ways that protect management power. Since the majority of managers in the West are white males, </a:t>
            </a:r>
            <a:r>
              <a:rPr lang="en-US" dirty="0" err="1"/>
              <a:t>managerialism</a:t>
            </a:r>
            <a:r>
              <a:rPr lang="en-US" dirty="0"/>
              <a:t> tends to promote racist, sexist, and other marginalizing practices and policies. CMS challenges what </a:t>
            </a:r>
            <a:r>
              <a:rPr lang="en-US" dirty="0" err="1"/>
              <a:t>Alvesson</a:t>
            </a:r>
            <a:r>
              <a:rPr lang="en-US" dirty="0"/>
              <a:t> and </a:t>
            </a:r>
            <a:r>
              <a:rPr lang="en-US" dirty="0" err="1"/>
              <a:t>Willmott</a:t>
            </a:r>
            <a:r>
              <a:rPr lang="en-US" dirty="0"/>
              <a:t> (2003) describe as “a devotion to the (scientific) improvement of management practice and the functioning of organizations. In this vision of management practice and theory, questions directly and indirectly connected to efficiency and effectiveness are made central; and knowledge of management is assumed to be of greatest relevance to managers” (p. 8). They note that managers are “routinely presented as carriers of rationality and initiative” where “better management . . . is increasingly commended as the solution to diverse political and social, as well as economic problems” (p. 8). They also note that other stakeholders such as employees, customers, and citizens are “cast as objects or instruments of managerial action” (p. 8).</a:t>
            </a:r>
            <a:endParaRPr lang="th-TH" dirty="0"/>
          </a:p>
        </p:txBody>
      </p:sp>
    </p:spTree>
    <p:extLst>
      <p:ext uri="{BB962C8B-B14F-4D97-AF65-F5344CB8AC3E}">
        <p14:creationId xmlns:p14="http://schemas.microsoft.com/office/powerpoint/2010/main" val="3397489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Management Studies (CMS)</a:t>
            </a:r>
            <a:endParaRPr lang="th-TH" dirty="0"/>
          </a:p>
        </p:txBody>
      </p:sp>
      <p:sp>
        <p:nvSpPr>
          <p:cNvPr id="3" name="Content Placeholder 2"/>
          <p:cNvSpPr>
            <a:spLocks noGrp="1"/>
          </p:cNvSpPr>
          <p:nvPr>
            <p:ph idx="1"/>
          </p:nvPr>
        </p:nvSpPr>
        <p:spPr/>
        <p:txBody>
          <a:bodyPr/>
          <a:lstStyle/>
          <a:p>
            <a:pPr algn="thaiDist"/>
            <a:r>
              <a:rPr lang="en-US" dirty="0"/>
              <a:t>CMS seeks to trouble the political side of management behavior that is presented as neutral or technical. It is interested in the relative absence of women and people of color from managerial ranks as compared to white males and in the discourse of management and how certain groups are marginalized in or excluded from it. CMS also examines whose interests are served in the world of work, such as owners, managers, workers, or consumers (</a:t>
            </a:r>
            <a:r>
              <a:rPr lang="en-US" dirty="0" err="1"/>
              <a:t>Alvesson</a:t>
            </a:r>
            <a:r>
              <a:rPr lang="en-US" dirty="0"/>
              <a:t> &amp; </a:t>
            </a:r>
            <a:r>
              <a:rPr lang="en-US" dirty="0" err="1"/>
              <a:t>Deetz</a:t>
            </a:r>
            <a:r>
              <a:rPr lang="en-US" dirty="0"/>
              <a:t>, 2000). Critical theory informs CMS’s effort to “challenge the legitimacy and counter the development of oppressive institutions and practices” (</a:t>
            </a:r>
            <a:r>
              <a:rPr lang="en-US" dirty="0" err="1"/>
              <a:t>Alvesson</a:t>
            </a:r>
            <a:r>
              <a:rPr lang="en-US" dirty="0"/>
              <a:t> &amp; </a:t>
            </a:r>
            <a:r>
              <a:rPr lang="en-US" dirty="0" err="1"/>
              <a:t>Willmott</a:t>
            </a:r>
            <a:r>
              <a:rPr lang="en-US" dirty="0"/>
              <a:t>, 1996, p. 13) and its vision is to emancipate workers and create more accountability for managers whose acts impact the lives of employees and other stakeholders (</a:t>
            </a:r>
            <a:r>
              <a:rPr lang="en-US" dirty="0" err="1"/>
              <a:t>Alvesson</a:t>
            </a:r>
            <a:r>
              <a:rPr lang="en-US" dirty="0"/>
              <a:t> &amp; </a:t>
            </a:r>
            <a:r>
              <a:rPr lang="en-US" dirty="0" err="1"/>
              <a:t>Willmott</a:t>
            </a:r>
            <a:r>
              <a:rPr lang="en-US" dirty="0"/>
              <a:t>, 1996). CMS has been criticized for having a significant disconnect between theory and practice.</a:t>
            </a:r>
            <a:endParaRPr lang="th-TH" dirty="0"/>
          </a:p>
        </p:txBody>
      </p:sp>
    </p:spTree>
    <p:extLst>
      <p:ext uri="{BB962C8B-B14F-4D97-AF65-F5344CB8AC3E}">
        <p14:creationId xmlns:p14="http://schemas.microsoft.com/office/powerpoint/2010/main" val="2178029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Human Resource Development (CHRD)</a:t>
            </a:r>
            <a:endParaRPr lang="th-TH" dirty="0"/>
          </a:p>
        </p:txBody>
      </p:sp>
      <p:sp>
        <p:nvSpPr>
          <p:cNvPr id="3" name="Content Placeholder 2"/>
          <p:cNvSpPr>
            <a:spLocks noGrp="1"/>
          </p:cNvSpPr>
          <p:nvPr>
            <p:ph idx="1"/>
          </p:nvPr>
        </p:nvSpPr>
        <p:spPr/>
        <p:txBody>
          <a:bodyPr/>
          <a:lstStyle/>
          <a:p>
            <a:pPr algn="thaiDist"/>
            <a:r>
              <a:rPr lang="en-US" dirty="0"/>
              <a:t>Critical human resource development challenges the concept of a </a:t>
            </a:r>
            <a:r>
              <a:rPr lang="en-US" dirty="0" err="1"/>
              <a:t>performative</a:t>
            </a:r>
            <a:r>
              <a:rPr lang="en-US" dirty="0"/>
              <a:t> HRD practice arguing for a critical and socially conscious HRD that problematizes its precepts by challenging the commodification of employees, involving multiple stakeholders, contesting the nature of power relations, pursuing </a:t>
            </a:r>
            <a:r>
              <a:rPr lang="en-US" dirty="0" err="1"/>
              <a:t>wideranging</a:t>
            </a:r>
            <a:r>
              <a:rPr lang="en-US" dirty="0"/>
              <a:t> goals (not just profit), while providing alternative, non-oppressive, holistic models for cultivating development in work context.</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294" y="4443412"/>
            <a:ext cx="3704597" cy="2154715"/>
          </a:xfrm>
          <a:prstGeom prst="rect">
            <a:avLst/>
          </a:prstGeom>
          <a:blipFill>
            <a:blip r:embed="rId3"/>
            <a:tile tx="0" ty="0" sx="100000" sy="100000" flip="none" algn="tl"/>
          </a:blipFill>
        </p:spPr>
      </p:pic>
    </p:spTree>
    <p:extLst>
      <p:ext uri="{BB962C8B-B14F-4D97-AF65-F5344CB8AC3E}">
        <p14:creationId xmlns:p14="http://schemas.microsoft.com/office/powerpoint/2010/main" val="30107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Human Resource Development (CHRD)</a:t>
            </a:r>
            <a:endParaRPr lang="th-TH" dirty="0"/>
          </a:p>
        </p:txBody>
      </p:sp>
      <p:sp>
        <p:nvSpPr>
          <p:cNvPr id="3" name="Content Placeholder 2"/>
          <p:cNvSpPr>
            <a:spLocks noGrp="1"/>
          </p:cNvSpPr>
          <p:nvPr>
            <p:ph idx="1"/>
          </p:nvPr>
        </p:nvSpPr>
        <p:spPr/>
        <p:txBody>
          <a:bodyPr/>
          <a:lstStyle/>
          <a:p>
            <a:pPr algn="thaiDist"/>
            <a:r>
              <a:rPr lang="en-US" dirty="0"/>
              <a:t>In comparison to CMS, CHRD is relatively underdeveloped. It is discussed in the literature (Elliott &amp; Turnbull, 2002; Fenwick, 2000; </a:t>
            </a:r>
            <a:r>
              <a:rPr lang="en-US" dirty="0" err="1"/>
              <a:t>Rigg</a:t>
            </a:r>
            <a:r>
              <a:rPr lang="en-US" dirty="0"/>
              <a:t>, Stewart, &amp; </a:t>
            </a:r>
            <a:r>
              <a:rPr lang="en-US" dirty="0" err="1"/>
              <a:t>Trehan</a:t>
            </a:r>
            <a:r>
              <a:rPr lang="en-US" dirty="0"/>
              <a:t>, 2007), yet neither the human resource development (HRD) field nor management has widely embraced critical principles. CHRD is not discussed in the major HRD textbooks, nor is it prominent in research or practice. CHRD is gaining some traction, with a special interest group at the Academy of Human Resource Development, growing awareness, and more research in the area.</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3331" y="4728010"/>
            <a:ext cx="4615668" cy="1923195"/>
          </a:xfrm>
          <a:prstGeom prst="rect">
            <a:avLst/>
          </a:prstGeom>
        </p:spPr>
      </p:pic>
    </p:spTree>
    <p:extLst>
      <p:ext uri="{BB962C8B-B14F-4D97-AF65-F5344CB8AC3E}">
        <p14:creationId xmlns:p14="http://schemas.microsoft.com/office/powerpoint/2010/main" val="1397476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FEMINIST THEORY</a:t>
            </a:r>
            <a:endParaRPr lang="th-TH" dirty="0"/>
          </a:p>
        </p:txBody>
      </p:sp>
      <p:sp>
        <p:nvSpPr>
          <p:cNvPr id="3" name="Content Placeholder 2"/>
          <p:cNvSpPr>
            <a:spLocks noGrp="1"/>
          </p:cNvSpPr>
          <p:nvPr>
            <p:ph idx="1"/>
          </p:nvPr>
        </p:nvSpPr>
        <p:spPr/>
        <p:txBody>
          <a:bodyPr/>
          <a:lstStyle/>
          <a:p>
            <a:pPr algn="thaiDist"/>
            <a:r>
              <a:rPr lang="en-US" dirty="0"/>
              <a:t>Feminist theory seeks to expose both obvious and subtle gender inequalities, as well as critique patriarchal hegemony (Martin, 2003). Feminism assumes an ethical and moral imperative to identify and change conditions that are oppressive. Although feminism emerged as a white middle-class women’s movement, its contemporary concern is with groups that are oppressed by patriarchal, racist, and classist systems, among others. The inequities of society are replicated in organizations. Feminists recognize the sexist nature of organizations and aim to change it. They acknowledge that organizations are patriarchal and generally structure policy and practice to benefit those in power (i.e., white males in the West).</a:t>
            </a:r>
            <a:endParaRPr lang="th-TH" dirty="0"/>
          </a:p>
        </p:txBody>
      </p:sp>
    </p:spTree>
    <p:extLst>
      <p:ext uri="{BB962C8B-B14F-4D97-AF65-F5344CB8AC3E}">
        <p14:creationId xmlns:p14="http://schemas.microsoft.com/office/powerpoint/2010/main" val="2589858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FEMINIST THEORY</a:t>
            </a:r>
            <a:endParaRPr lang="th-TH" dirty="0"/>
          </a:p>
        </p:txBody>
      </p:sp>
      <p:sp>
        <p:nvSpPr>
          <p:cNvPr id="3" name="Content Placeholder 2"/>
          <p:cNvSpPr>
            <a:spLocks noGrp="1"/>
          </p:cNvSpPr>
          <p:nvPr>
            <p:ph idx="1"/>
          </p:nvPr>
        </p:nvSpPr>
        <p:spPr/>
        <p:txBody>
          <a:bodyPr/>
          <a:lstStyle/>
          <a:p>
            <a:pPr algn="thaiDist"/>
            <a:r>
              <a:rPr lang="en-US" dirty="0"/>
              <a:t>Responsible HRD professionals are both aware of and working to change organization systems, policies, and structures that unfairly privilege certain groups, usually white males. Although there are many types of feminism, we approach our scholarship and practice from what we call “critical feminism”—an amalgamation of principles from critical perspectives and post-structural feminism. We define our feminist stance as aligned with the precepts of feminist pedagogy (</a:t>
            </a:r>
            <a:r>
              <a:rPr lang="en-US" dirty="0" err="1"/>
              <a:t>Cohee</a:t>
            </a:r>
            <a:r>
              <a:rPr lang="en-US" dirty="0"/>
              <a:t>, </a:t>
            </a:r>
            <a:r>
              <a:rPr lang="en-US" dirty="0" err="1"/>
              <a:t>Daumer</a:t>
            </a:r>
            <a:r>
              <a:rPr lang="en-US" dirty="0"/>
              <a:t>, Kemp, Krebs, </a:t>
            </a:r>
            <a:r>
              <a:rPr lang="en-US" dirty="0" err="1"/>
              <a:t>Lafky</a:t>
            </a:r>
            <a:r>
              <a:rPr lang="en-US" dirty="0"/>
              <a:t>, &amp; </a:t>
            </a:r>
            <a:r>
              <a:rPr lang="en-US" dirty="0" err="1"/>
              <a:t>Runzo</a:t>
            </a:r>
            <a:r>
              <a:rPr lang="en-US" dirty="0"/>
              <a:t>, 1998) in that it involves raising consciousness about structural inequalities, taking informed action, and creating social transformation.</a:t>
            </a:r>
            <a:endParaRPr lang="th-TH" dirty="0"/>
          </a:p>
        </p:txBody>
      </p:sp>
    </p:spTree>
    <p:extLst>
      <p:ext uri="{BB962C8B-B14F-4D97-AF65-F5344CB8AC3E}">
        <p14:creationId xmlns:p14="http://schemas.microsoft.com/office/powerpoint/2010/main" val="3199024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FEMINIST THEORY</a:t>
            </a:r>
            <a:endParaRPr lang="th-TH" dirty="0"/>
          </a:p>
        </p:txBody>
      </p:sp>
      <p:sp>
        <p:nvSpPr>
          <p:cNvPr id="3" name="Content Placeholder 2"/>
          <p:cNvSpPr>
            <a:spLocks noGrp="1"/>
          </p:cNvSpPr>
          <p:nvPr>
            <p:ph idx="1"/>
          </p:nvPr>
        </p:nvSpPr>
        <p:spPr/>
        <p:txBody>
          <a:bodyPr>
            <a:normAutofit/>
          </a:bodyPr>
          <a:lstStyle/>
          <a:p>
            <a:pPr algn="thaiDist"/>
            <a:r>
              <a:rPr lang="en-US" dirty="0"/>
              <a:t>Post-structural feminism does not accept individual explanations or solutions for women’s marginal status. That means we do not blame individual women or members of marginalized groups for not being able to achieve promotions within an organization hierarchy or give them advice to “work harder” or “minimize” their femininity or otherness. Instead, post-structural feminists work to help all stakeholders (regardless of gender) recognize existing inequities and their consequences. </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9300" y="4475768"/>
            <a:ext cx="3094788" cy="1964422"/>
          </a:xfrm>
          <a:prstGeom prst="rect">
            <a:avLst/>
          </a:prstGeom>
        </p:spPr>
      </p:pic>
    </p:spTree>
    <p:extLst>
      <p:ext uri="{BB962C8B-B14F-4D97-AF65-F5344CB8AC3E}">
        <p14:creationId xmlns:p14="http://schemas.microsoft.com/office/powerpoint/2010/main" val="535986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FEMINIST THEORY</a:t>
            </a:r>
            <a:endParaRPr lang="th-TH" dirty="0"/>
          </a:p>
        </p:txBody>
      </p:sp>
      <p:sp>
        <p:nvSpPr>
          <p:cNvPr id="3" name="Content Placeholder 2"/>
          <p:cNvSpPr>
            <a:spLocks noGrp="1"/>
          </p:cNvSpPr>
          <p:nvPr>
            <p:ph idx="1"/>
          </p:nvPr>
        </p:nvSpPr>
        <p:spPr/>
        <p:txBody>
          <a:bodyPr/>
          <a:lstStyle/>
          <a:p>
            <a:pPr algn="thaiDist"/>
            <a:r>
              <a:rPr lang="en-US" dirty="0"/>
              <a:t>Next, we analyze and attempt to change structures that are unfair, such as informal practices of giving males the plum assignments and access to organization power brokers, or expectations that women only work in certain areas, such as customer service or human resources. We also pay attention to how factors such as gender, race, ethnicity, and class intersect to dictate how certain individuals will experience an organization and its culture. We conduct research that exposes inequities and provides an agenda for change. We continue to find </a:t>
            </a:r>
            <a:r>
              <a:rPr lang="en-US" dirty="0" err="1"/>
              <a:t>Worell’s</a:t>
            </a:r>
            <a:r>
              <a:rPr lang="en-US" dirty="0"/>
              <a:t> (1996) description of feminist research on which we based our 2003 analysis of Academy of Human Resource Development proceedings relevant. Feminist research:</a:t>
            </a:r>
            <a:endParaRPr lang="th-TH" dirty="0"/>
          </a:p>
          <a:p>
            <a:endParaRPr lang="th-TH" dirty="0"/>
          </a:p>
        </p:txBody>
      </p:sp>
    </p:spTree>
    <p:extLst>
      <p:ext uri="{BB962C8B-B14F-4D97-AF65-F5344CB8AC3E}">
        <p14:creationId xmlns:p14="http://schemas.microsoft.com/office/powerpoint/2010/main" val="1104830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in HRD</a:t>
            </a:r>
            <a:endParaRPr lang="th-TH" dirty="0"/>
          </a:p>
        </p:txBody>
      </p:sp>
      <p:sp>
        <p:nvSpPr>
          <p:cNvPr id="3" name="Content Placeholder 2"/>
          <p:cNvSpPr>
            <a:spLocks noGrp="1"/>
          </p:cNvSpPr>
          <p:nvPr>
            <p:ph idx="1"/>
          </p:nvPr>
        </p:nvSpPr>
        <p:spPr/>
        <p:txBody>
          <a:bodyPr>
            <a:normAutofit/>
          </a:bodyPr>
          <a:lstStyle/>
          <a:p>
            <a:pPr algn="thaiDist"/>
            <a:r>
              <a:rPr lang="en-US" dirty="0"/>
              <a:t>Human resource development (HRD) is concerned with advancing individuals, groups, and systems through interventions focused on training, career development, or organization development. Although HRD began as a field seeking humanistic development and change of humans and organizations, it is increasingly the bedfellow of management and capitalistic interests that are neither humanistic nor concerned with employee and stakeholder well-being. As </a:t>
            </a:r>
            <a:r>
              <a:rPr lang="en-US" dirty="0" err="1"/>
              <a:t>Bierema</a:t>
            </a:r>
            <a:r>
              <a:rPr lang="en-US" dirty="0"/>
              <a:t> (2009) noted, HRD is “founded on employee advocacy, yet it is situated in a system saturated with sexism, racism, and </a:t>
            </a:r>
            <a:r>
              <a:rPr lang="en-US" dirty="0" err="1"/>
              <a:t>managerialism</a:t>
            </a:r>
            <a:r>
              <a:rPr lang="en-US" dirty="0"/>
              <a:t>” (p. 68). As HRD becomes ever more influenced by managerial interests, it also becomes more instrumentalist and inequitable and drifts further from its original humanist ethos.</a:t>
            </a:r>
            <a:endParaRPr lang="th-TH" dirty="0"/>
          </a:p>
        </p:txBody>
      </p:sp>
    </p:spTree>
    <p:extLst>
      <p:ext uri="{BB962C8B-B14F-4D97-AF65-F5344CB8AC3E}">
        <p14:creationId xmlns:p14="http://schemas.microsoft.com/office/powerpoint/2010/main" val="3817626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FEMINIST THEORY</a:t>
            </a:r>
            <a:endParaRPr lang="th-TH" dirty="0"/>
          </a:p>
        </p:txBody>
      </p:sp>
      <p:sp>
        <p:nvSpPr>
          <p:cNvPr id="3" name="Content Placeholder 2"/>
          <p:cNvSpPr>
            <a:spLocks noGrp="1"/>
          </p:cNvSpPr>
          <p:nvPr>
            <p:ph idx="1"/>
          </p:nvPr>
        </p:nvSpPr>
        <p:spPr/>
        <p:txBody>
          <a:bodyPr/>
          <a:lstStyle/>
          <a:p>
            <a:r>
              <a:rPr lang="en-US" dirty="0"/>
              <a:t>• Challenges traditional scientific inquiry, </a:t>
            </a:r>
          </a:p>
          <a:p>
            <a:r>
              <a:rPr lang="en-US" dirty="0"/>
              <a:t>• Focuses on the experiences and lives of women, </a:t>
            </a:r>
          </a:p>
          <a:p>
            <a:r>
              <a:rPr lang="en-US" dirty="0"/>
              <a:t>• Considers asymmetrical power arrangements, </a:t>
            </a:r>
          </a:p>
          <a:p>
            <a:r>
              <a:rPr lang="en-US" dirty="0"/>
              <a:t>• Recognizes gender as an essential category of analysis, </a:t>
            </a:r>
          </a:p>
          <a:p>
            <a:r>
              <a:rPr lang="en-US" dirty="0"/>
              <a:t>• Attends to language and the power to “name,” and </a:t>
            </a:r>
          </a:p>
          <a:p>
            <a:r>
              <a:rPr lang="en-US" dirty="0"/>
              <a:t>• Promotes social activism and societal change. (p. 476) </a:t>
            </a:r>
          </a:p>
          <a:p>
            <a:r>
              <a:rPr lang="en-US" dirty="0"/>
              <a:t>Finally, we seek to take mindful action to change inequitable structures and ultimately transform patriarchal systems into alternative, more inclusive, holistic structures.</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66833" y="1581780"/>
            <a:ext cx="2588287" cy="2588287"/>
          </a:xfrm>
          <a:prstGeom prst="rect">
            <a:avLst/>
          </a:prstGeom>
        </p:spPr>
      </p:pic>
    </p:spTree>
    <p:extLst>
      <p:ext uri="{BB962C8B-B14F-4D97-AF65-F5344CB8AC3E}">
        <p14:creationId xmlns:p14="http://schemas.microsoft.com/office/powerpoint/2010/main" val="11079193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err="1"/>
              <a:t>Alvesson</a:t>
            </a:r>
            <a:r>
              <a:rPr lang="en-US" dirty="0"/>
              <a:t> and </a:t>
            </a:r>
            <a:r>
              <a:rPr lang="en-US" dirty="0" err="1"/>
              <a:t>Deetz</a:t>
            </a:r>
            <a:r>
              <a:rPr lang="en-US" dirty="0"/>
              <a:t> (1996) use “critical theory” to challenge dominant management ideology by showing how discourse can skew and manipulate history, framing management interests in ways that make them appear in everyone’s interest, privileging instrumental reasoning, and critiquing hegemony. The authors show how feminism has (or in some cases has not) addressed these concerns, point out areas of intersection, and suggest how the theories might build on each other.</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0461" y="4356735"/>
            <a:ext cx="2782660" cy="2318883"/>
          </a:xfrm>
          <a:prstGeom prst="rect">
            <a:avLst/>
          </a:prstGeom>
        </p:spPr>
      </p:pic>
    </p:spTree>
    <p:extLst>
      <p:ext uri="{BB962C8B-B14F-4D97-AF65-F5344CB8AC3E}">
        <p14:creationId xmlns:p14="http://schemas.microsoft.com/office/powerpoint/2010/main" val="134289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normAutofit/>
          </a:bodyPr>
          <a:lstStyle/>
          <a:p>
            <a:pPr algn="thaiDist"/>
            <a:r>
              <a:rPr lang="en-US" dirty="0"/>
              <a:t>Showing how discourse can skew and manipulate history. Dominant social groups use language to name and describe things in ways that preserve their power. In other words, they may skew or spin information in ways that make their position seem more favorable than it is. Dominant groups may also cast history in a light that is most beneficial to their position. </a:t>
            </a:r>
            <a:r>
              <a:rPr lang="en-US" b="1" dirty="0"/>
              <a:t>For instance, </a:t>
            </a:r>
            <a:r>
              <a:rPr lang="en-US" dirty="0"/>
              <a:t>today’s HRD research and practice favor the economic model and align more with management interests than with other organizational stakeholders.</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8535" y="4417719"/>
            <a:ext cx="2598831" cy="2194095"/>
          </a:xfrm>
          <a:prstGeom prst="rect">
            <a:avLst/>
          </a:prstGeom>
        </p:spPr>
      </p:pic>
    </p:spTree>
    <p:extLst>
      <p:ext uri="{BB962C8B-B14F-4D97-AF65-F5344CB8AC3E}">
        <p14:creationId xmlns:p14="http://schemas.microsoft.com/office/powerpoint/2010/main" val="33552706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a:t>Yet, this contemporary focus on performance and profitability strays from the field’s original humanistic roots and goal of doing no harm. Today’s language of HRD is </a:t>
            </a:r>
            <a:r>
              <a:rPr lang="en-US" dirty="0" err="1"/>
              <a:t>performative</a:t>
            </a:r>
            <a:r>
              <a:rPr lang="en-US" dirty="0"/>
              <a:t> (in the </a:t>
            </a:r>
            <a:r>
              <a:rPr lang="en-US" dirty="0" err="1"/>
              <a:t>Lyotard</a:t>
            </a:r>
            <a:r>
              <a:rPr lang="en-US" dirty="0"/>
              <a:t> [1984] sense, where the world is driven by money) and peppered with words such as profit, performance, bottom line, and so forth. One only needs to seek out a popular definition of HRD to see how </a:t>
            </a:r>
            <a:r>
              <a:rPr lang="en-US" dirty="0" err="1"/>
              <a:t>performative</a:t>
            </a:r>
            <a:r>
              <a:rPr lang="en-US" dirty="0"/>
              <a:t> language shapes our image of the field: “HRD is a process of developing and unleashing human expertise through organization development (OD) and personnel training and development (T&amp;D) for the purpose of improving performance” (italics added, Swanson &amp; Holton, 2001, p. 90). The </a:t>
            </a:r>
            <a:r>
              <a:rPr lang="en-US" dirty="0" err="1"/>
              <a:t>performative</a:t>
            </a:r>
            <a:r>
              <a:rPr lang="en-US" dirty="0"/>
              <a:t> language gives the impression that the field has always aligned with economic interests, when this is not the case.</a:t>
            </a:r>
            <a:endParaRPr lang="th-TH" dirty="0"/>
          </a:p>
          <a:p>
            <a:endParaRPr lang="th-TH" dirty="0"/>
          </a:p>
        </p:txBody>
      </p:sp>
    </p:spTree>
    <p:extLst>
      <p:ext uri="{BB962C8B-B14F-4D97-AF65-F5344CB8AC3E}">
        <p14:creationId xmlns:p14="http://schemas.microsoft.com/office/powerpoint/2010/main" val="6305130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a:t>You may have heard the adage, “Say something enough times and it becomes true.” The words we use powerfully create truths. Discourse often sets up dichotomies or opposites that are abstractions that rarely exist in real life. One such dichotomy in HRD is the learning versus performance debate. By setting up opposing categories in the abstract (“you are either in favor of performance or learning”), it becomes more difficult in reality to merge the two. In reality, learning and performance are mutually beneficial. Neither would be pursued only in the name of profit, but also for more holistic organization goals such as real wages for employees, minimal environmental impact with its processes, and generating benefit to other stakeholders such as customers and communities.</a:t>
            </a:r>
            <a:endParaRPr lang="th-TH" dirty="0"/>
          </a:p>
        </p:txBody>
      </p:sp>
    </p:spTree>
    <p:extLst>
      <p:ext uri="{BB962C8B-B14F-4D97-AF65-F5344CB8AC3E}">
        <p14:creationId xmlns:p14="http://schemas.microsoft.com/office/powerpoint/2010/main" val="16909375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a:t>Framing management interests in ways that make them appear in everyone’s interest. Critical theorists are interested in power and how the powerful shape what we accept as knowledge and truth in society by creating ideologies we all believe in, even when they are not good for us. Management promotes certain ideologies, such as “what is good for the company is good for everybody,” framing management interest as though it were in all employees’ interest. </a:t>
            </a:r>
            <a:r>
              <a:rPr lang="en-US" b="1" dirty="0"/>
              <a:t>For example, </a:t>
            </a:r>
            <a:r>
              <a:rPr lang="en-US" dirty="0"/>
              <a:t>an organization might decide to freeze wage increases due to an economic downturn. Management may start repeating ideas such as “everyone is lucky to have a job,” or “we pay good wages here,” or “there are others who are much worse off,” or “at least we didn’t have to fire anyone,” and so forth, until employees begin to believe their sacrifice of raises is virtuous and something they are happy to give up, even while the top managers continue to receive wage increases and the organization is profitable.</a:t>
            </a:r>
            <a:endParaRPr lang="th-TH" dirty="0"/>
          </a:p>
        </p:txBody>
      </p:sp>
    </p:spTree>
    <p:extLst>
      <p:ext uri="{BB962C8B-B14F-4D97-AF65-F5344CB8AC3E}">
        <p14:creationId xmlns:p14="http://schemas.microsoft.com/office/powerpoint/2010/main" val="2768573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a:t>Critical theory acknowledges that the social world creates structures that confer privilege to some and marginalize others based on attributes such as race, ethnicity, gender, age, sexual orientation, religion, class, physical ability, and so on. In organizational terms, we are interested in how management behaves in ways to ensure that it benefits the most from organization practices, policies, and politics. Critical theorists ask questions about social conditions, such as: “Who benefits from these organizational arrangements?” “Who says X is true?” “Why aren’t the workers questioning the unfair distribution of raises?” </a:t>
            </a:r>
            <a:endParaRPr lang="th-TH" dirty="0"/>
          </a:p>
        </p:txBody>
      </p:sp>
    </p:spTree>
    <p:extLst>
      <p:ext uri="{BB962C8B-B14F-4D97-AF65-F5344CB8AC3E}">
        <p14:creationId xmlns:p14="http://schemas.microsoft.com/office/powerpoint/2010/main" val="746396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a:t>Privileging instrumental reasoning. Instrumental reasoning emerges when concerns about financial health or productivity emerge as dominant priorities. Even feminist agendas can fall under this reasoning, such as arguing that promoting women will improve productivity or when organizations make the “business case for diversity,” because it will promote equality and be “good for business.” Unfortunately, such instrumental justification for change effectively ignores structural inequalities, meaning that inequalities will persist, not to mention that it violates the humanist philosophies on which the field of HRD was founded. Martin (2003) observes that critical theory has been more suspect of instrumental reasoning than feminism has.</a:t>
            </a:r>
            <a:endParaRPr lang="th-TH" dirty="0"/>
          </a:p>
        </p:txBody>
      </p:sp>
    </p:spTree>
    <p:extLst>
      <p:ext uri="{BB962C8B-B14F-4D97-AF65-F5344CB8AC3E}">
        <p14:creationId xmlns:p14="http://schemas.microsoft.com/office/powerpoint/2010/main" val="2036722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normAutofit/>
          </a:bodyPr>
          <a:lstStyle/>
          <a:p>
            <a:pPr algn="thaiDist"/>
            <a:r>
              <a:rPr lang="en-US" dirty="0"/>
              <a:t>When critical theorists critique social conditions, what they are really seeking to expose are “truths” or underlying ideologies we have accepted without question, but which actually function to hurt us. Under hegemonic conditions—in which a predominant group exercises influence or authority over others—workers can come to believe in “truths” that hurt them socially, economically, or politically. If we return to the example of the organization cutting wages, when employees begin to talk themselves out of protest, they are investing in their own oppression.</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090" y="4767461"/>
            <a:ext cx="4183361" cy="1743067"/>
          </a:xfrm>
          <a:prstGeom prst="rect">
            <a:avLst/>
          </a:prstGeom>
        </p:spPr>
      </p:pic>
    </p:spTree>
    <p:extLst>
      <p:ext uri="{BB962C8B-B14F-4D97-AF65-F5344CB8AC3E}">
        <p14:creationId xmlns:p14="http://schemas.microsoft.com/office/powerpoint/2010/main" val="27906572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Theory’s Contribution to Organization Critique</a:t>
            </a:r>
            <a:endParaRPr lang="th-TH" dirty="0"/>
          </a:p>
        </p:txBody>
      </p:sp>
      <p:sp>
        <p:nvSpPr>
          <p:cNvPr id="3" name="Content Placeholder 2"/>
          <p:cNvSpPr>
            <a:spLocks noGrp="1"/>
          </p:cNvSpPr>
          <p:nvPr>
            <p:ph idx="1"/>
          </p:nvPr>
        </p:nvSpPr>
        <p:spPr/>
        <p:txBody>
          <a:bodyPr/>
          <a:lstStyle/>
          <a:p>
            <a:pPr algn="thaiDist"/>
            <a:r>
              <a:rPr lang="en-US" dirty="0"/>
              <a:t> Brookfield (2011) suggests that critical theory is useful because it helps us learn to resist ideological manipulation or, in other words, question truths that seem unassailable, such as we should “take one for the team” and forego raises. Martin (2003) suggests that feminism questions the hegemony of patriarchy evident in things like organization structure, discourse, and communication. She also notes that feminism has focused less on “how women and men are complicit in their own gendered subjugation” (p. 69), or on false consciousness that allows them to consent to patriarchal power and gendered arrangements.</a:t>
            </a:r>
            <a:endParaRPr lang="th-TH" dirty="0"/>
          </a:p>
          <a:p>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4881" y="4603485"/>
            <a:ext cx="3509319" cy="2164080"/>
          </a:xfrm>
          <a:prstGeom prst="rect">
            <a:avLst/>
          </a:prstGeom>
        </p:spPr>
      </p:pic>
    </p:spTree>
    <p:extLst>
      <p:ext uri="{BB962C8B-B14F-4D97-AF65-F5344CB8AC3E}">
        <p14:creationId xmlns:p14="http://schemas.microsoft.com/office/powerpoint/2010/main" val="3598785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in HRD</a:t>
            </a:r>
            <a:endParaRPr lang="th-TH" dirty="0"/>
          </a:p>
        </p:txBody>
      </p:sp>
      <p:sp>
        <p:nvSpPr>
          <p:cNvPr id="3" name="Content Placeholder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p:spPr>
        <p:txBody>
          <a:bodyPr/>
          <a:lstStyle/>
          <a:p>
            <a:pPr algn="thaiDist"/>
            <a:r>
              <a:rPr lang="en-US" dirty="0"/>
              <a:t>One of the most important conclusions of these experiments was that worker productivity increased mostly because they thought management gave them special attention, and not because of a change in other stimuli. These experiments pointed to the importance of human relations in an organization and led to the establishment of the field of industrial anthropology, which is now known as business anthropology. In the 1940s and 1950s industrial anthropology continued to grow; the Society for Applied Anthropology was firmed and started publishing the Journal of Applied Anthropology (Jordan, 2003). The research of industrial anthropology was focused on customs and traditions of work in organizations.</a:t>
            </a:r>
            <a:endParaRPr lang="th-TH" dirty="0"/>
          </a:p>
          <a:p>
            <a:endParaRPr lang="th-TH" dirty="0"/>
          </a:p>
        </p:txBody>
      </p:sp>
    </p:spTree>
    <p:extLst>
      <p:ext uri="{BB962C8B-B14F-4D97-AF65-F5344CB8AC3E}">
        <p14:creationId xmlns:p14="http://schemas.microsoft.com/office/powerpoint/2010/main" val="1463373997"/>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CRITICAL, FEMINIST HRD AGENDA</a:t>
            </a:r>
            <a:endParaRPr lang="th-TH" dirty="0"/>
          </a:p>
        </p:txBody>
      </p:sp>
      <p:sp>
        <p:nvSpPr>
          <p:cNvPr id="3" name="Content Placeholder 2"/>
          <p:cNvSpPr>
            <a:spLocks noGrp="1"/>
          </p:cNvSpPr>
          <p:nvPr>
            <p:ph idx="1"/>
          </p:nvPr>
        </p:nvSpPr>
        <p:spPr/>
        <p:txBody>
          <a:bodyPr/>
          <a:lstStyle/>
          <a:p>
            <a:pPr algn="thaiDist"/>
            <a:r>
              <a:rPr lang="en-US" dirty="0"/>
              <a:t>We have found the perspectives of feminism and critical theory helpful in our work to challenge dominant HRD theory and practice. Yet it seems that none of them offers a complete approach to addressing social inequity and advancing lasting, meaningful change. Therefore, we propose to draw from the aforementioned critical perspectives to offer our own view of how feminism, critical theory, critical management studies, and critical HRD can provide an alternative strategy to addressing these organizational and social problems.</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4765" y="4363183"/>
            <a:ext cx="3519435" cy="1946178"/>
          </a:xfrm>
          <a:prstGeom prst="rect">
            <a:avLst/>
          </a:prstGeom>
        </p:spPr>
      </p:pic>
    </p:spTree>
    <p:extLst>
      <p:ext uri="{BB962C8B-B14F-4D97-AF65-F5344CB8AC3E}">
        <p14:creationId xmlns:p14="http://schemas.microsoft.com/office/powerpoint/2010/main" val="25192604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CRITICAL, FEMINIST HRD AGENDA</a:t>
            </a:r>
            <a:endParaRPr lang="th-TH" dirty="0"/>
          </a:p>
        </p:txBody>
      </p:sp>
      <p:sp>
        <p:nvSpPr>
          <p:cNvPr id="3" name="Content Placeholder 2"/>
          <p:cNvSpPr>
            <a:spLocks noGrp="1"/>
          </p:cNvSpPr>
          <p:nvPr>
            <p:ph idx="1"/>
          </p:nvPr>
        </p:nvSpPr>
        <p:spPr/>
        <p:txBody>
          <a:bodyPr/>
          <a:lstStyle/>
          <a:p>
            <a:r>
              <a:rPr lang="en-US" dirty="0" err="1"/>
              <a:t>Alvesson</a:t>
            </a:r>
            <a:r>
              <a:rPr lang="en-US" dirty="0"/>
              <a:t> and </a:t>
            </a:r>
            <a:r>
              <a:rPr lang="en-US" dirty="0" err="1"/>
              <a:t>Willmott</a:t>
            </a:r>
            <a:r>
              <a:rPr lang="en-US" dirty="0"/>
              <a:t> (2003) offer a research agenda for critical management studies to include: </a:t>
            </a:r>
          </a:p>
          <a:p>
            <a:r>
              <a:rPr lang="en-US" dirty="0"/>
              <a:t>• Developing a non-objective view of management techniques and organizational process; </a:t>
            </a:r>
          </a:p>
          <a:p>
            <a:r>
              <a:rPr lang="en-US" dirty="0"/>
              <a:t>• Exposing asymmetrical power relations; </a:t>
            </a:r>
          </a:p>
          <a:p>
            <a:r>
              <a:rPr lang="en-US" dirty="0"/>
              <a:t>• Counteracting discursive closure; </a:t>
            </a:r>
          </a:p>
          <a:p>
            <a:r>
              <a:rPr lang="en-US" dirty="0"/>
              <a:t>• Revealing the partiality of shared interests; and </a:t>
            </a:r>
          </a:p>
          <a:p>
            <a:r>
              <a:rPr lang="en-US" dirty="0"/>
              <a:t>• Appreciating the centrality of language and communicative action</a:t>
            </a:r>
            <a:endParaRPr lang="th-TH" dirty="0"/>
          </a:p>
        </p:txBody>
      </p:sp>
    </p:spTree>
    <p:extLst>
      <p:ext uri="{BB962C8B-B14F-4D97-AF65-F5344CB8AC3E}">
        <p14:creationId xmlns:p14="http://schemas.microsoft.com/office/powerpoint/2010/main" val="29847827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CRITICAL, FEMINIST HRD AGENDA</a:t>
            </a:r>
            <a:endParaRPr lang="th-TH" dirty="0"/>
          </a:p>
        </p:txBody>
      </p:sp>
      <p:sp>
        <p:nvSpPr>
          <p:cNvPr id="3" name="Content Placeholder 2"/>
          <p:cNvSpPr>
            <a:spLocks noGrp="1"/>
          </p:cNvSpPr>
          <p:nvPr>
            <p:ph idx="1"/>
          </p:nvPr>
        </p:nvSpPr>
        <p:spPr/>
        <p:txBody>
          <a:bodyPr/>
          <a:lstStyle/>
          <a:p>
            <a:pPr algn="thaiDist"/>
            <a:r>
              <a:rPr lang="en-US" dirty="0"/>
              <a:t>This agenda supports a critical, feminist HRD approach and serves to challenge, question, interrogate, de-center, and reevaluate longstanding and accepted thoughts, mindsets, and practices in organizations and can lead to new conceptions about the roles of women. Additional components of a critical, feminist HRD agenda might include the following “strategies for critical challenging” (</a:t>
            </a:r>
            <a:r>
              <a:rPr lang="en-US" dirty="0" err="1"/>
              <a:t>Bierema</a:t>
            </a:r>
            <a:r>
              <a:rPr lang="en-US" dirty="0"/>
              <a:t>, 2010b, p. 33): </a:t>
            </a:r>
          </a:p>
          <a:p>
            <a:pPr algn="thaiDist"/>
            <a:r>
              <a:rPr lang="en-US" dirty="0"/>
              <a:t>• Reflexivity—critical assessments of assumptions that frame thought and action; </a:t>
            </a:r>
          </a:p>
          <a:p>
            <a:pPr algn="thaiDist"/>
            <a:r>
              <a:rPr lang="en-US" dirty="0"/>
              <a:t>• De-naturalization—questioning of in-place and accepted relations or prevailing notions in organizations; and </a:t>
            </a:r>
          </a:p>
          <a:p>
            <a:pPr algn="thaiDist"/>
            <a:r>
              <a:rPr lang="en-US" dirty="0"/>
              <a:t>• Anti-performativity—challenging ideas that social relations should be “naturally” framed for their instrumentality (i.e., for production and profit).</a:t>
            </a:r>
            <a:endParaRPr lang="th-TH" dirty="0"/>
          </a:p>
        </p:txBody>
      </p:sp>
    </p:spTree>
    <p:extLst>
      <p:ext uri="{BB962C8B-B14F-4D97-AF65-F5344CB8AC3E}">
        <p14:creationId xmlns:p14="http://schemas.microsoft.com/office/powerpoint/2010/main" val="38883074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CRITICAL, FEMINIST HRD AGENDA</a:t>
            </a:r>
            <a:endParaRPr lang="th-TH" dirty="0"/>
          </a:p>
        </p:txBody>
      </p:sp>
      <p:sp>
        <p:nvSpPr>
          <p:cNvPr id="3" name="Content Placeholder 2"/>
          <p:cNvSpPr>
            <a:spLocks noGrp="1"/>
          </p:cNvSpPr>
          <p:nvPr>
            <p:ph idx="1"/>
          </p:nvPr>
        </p:nvSpPr>
        <p:spPr/>
        <p:txBody>
          <a:bodyPr/>
          <a:lstStyle/>
          <a:p>
            <a:pPr algn="thaiDist"/>
            <a:r>
              <a:rPr lang="en-US" dirty="0"/>
              <a:t>Given the challenges and insufficient progress relating to HRD and gender, where should one begin in applying a critical, feminist HRD lens? There is no shortage of issues—in practice, research, or education—as HRD scholars and practitioners can examine areas such as oppression, marginality, sustainability, diversity, inclusion, learning and development, </a:t>
            </a:r>
            <a:r>
              <a:rPr lang="en-US" dirty="0" err="1"/>
              <a:t>managerialism</a:t>
            </a:r>
            <a:r>
              <a:rPr lang="en-US" dirty="0"/>
              <a:t>, sexism, violence, publication trends and practices, or a range of related arenas. There is plenty of work to do.</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9631" y="4294228"/>
            <a:ext cx="2625132" cy="2216300"/>
          </a:xfrm>
          <a:prstGeom prst="rect">
            <a:avLst/>
          </a:prstGeom>
          <a:pattFill prst="pct5">
            <a:fgClr>
              <a:schemeClr val="accent1"/>
            </a:fgClr>
            <a:bgClr>
              <a:schemeClr val="bg1"/>
            </a:bgClr>
          </a:pattFill>
        </p:spPr>
      </p:pic>
    </p:spTree>
    <p:extLst>
      <p:ext uri="{BB962C8B-B14F-4D97-AF65-F5344CB8AC3E}">
        <p14:creationId xmlns:p14="http://schemas.microsoft.com/office/powerpoint/2010/main" val="13257024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CRITICAL, FEMINIST HRD AGENDA</a:t>
            </a:r>
            <a:endParaRPr lang="th-TH" dirty="0"/>
          </a:p>
        </p:txBody>
      </p:sp>
      <p:sp>
        <p:nvSpPr>
          <p:cNvPr id="3" name="Content Placeholder 2"/>
          <p:cNvSpPr>
            <a:spLocks noGrp="1"/>
          </p:cNvSpPr>
          <p:nvPr>
            <p:ph idx="1"/>
          </p:nvPr>
        </p:nvSpPr>
        <p:spPr/>
        <p:txBody>
          <a:bodyPr/>
          <a:lstStyle/>
          <a:p>
            <a:pPr algn="thaiDist"/>
            <a:r>
              <a:rPr lang="en-US" dirty="0"/>
              <a:t>One useful place to start may be the aforementioned Academy of Human Resource Development’s (AHRD) Standards on Ethics and Integrity. Referenced at the start of this chapter, these lofty standards exemplify both a vision and the gap between rhetoric and reality when it comes to gender in HRD. A critical, feminist HRD perspective can be used to reexamine the status quo, gains, gaps, and issues related to the six General Principles (competence, integrity, professional responsibility, respect for peoples’ rights and dignity, concern for others’ welfare, and social responsibility) (Russ-</a:t>
            </a:r>
            <a:r>
              <a:rPr lang="en-US" dirty="0" err="1"/>
              <a:t>Eft</a:t>
            </a:r>
            <a:r>
              <a:rPr lang="en-US" dirty="0"/>
              <a:t>, Burns, Dean, Hatcher, </a:t>
            </a:r>
            <a:r>
              <a:rPr lang="en-US" dirty="0" err="1"/>
              <a:t>Otte</a:t>
            </a:r>
            <a:r>
              <a:rPr lang="en-US" dirty="0"/>
              <a:t>, &amp; </a:t>
            </a:r>
            <a:r>
              <a:rPr lang="en-US" dirty="0" err="1"/>
              <a:t>Preskill</a:t>
            </a:r>
            <a:r>
              <a:rPr lang="en-US" dirty="0"/>
              <a:t>, 1999, pp. 2–3), as well as many of the individual standards. How do you implement the HRD General Principles from a critical, feminist HRD perspective? It is long past time to start, and such work is necessary if we are ever to meet the original humanist vision for the field, practice, and study of HRD.</a:t>
            </a:r>
            <a:endParaRPr lang="th-TH" dirty="0"/>
          </a:p>
        </p:txBody>
      </p:sp>
    </p:spTree>
    <p:extLst>
      <p:ext uri="{BB962C8B-B14F-4D97-AF65-F5344CB8AC3E}">
        <p14:creationId xmlns:p14="http://schemas.microsoft.com/office/powerpoint/2010/main" val="24827845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02202" y="2735563"/>
            <a:ext cx="7416488" cy="1499616"/>
          </a:xfrm>
        </p:spPr>
        <p:txBody>
          <a:bodyPr>
            <a:noAutofit/>
          </a:bodyPr>
          <a:lstStyle/>
          <a:p>
            <a:r>
              <a:rPr lang="en-US" sz="6600" dirty="0"/>
              <a:t>HRD on economic growth</a:t>
            </a:r>
            <a:endParaRPr lang="th-TH" sz="6600" dirty="0"/>
          </a:p>
        </p:txBody>
      </p:sp>
    </p:spTree>
    <p:extLst>
      <p:ext uri="{BB962C8B-B14F-4D97-AF65-F5344CB8AC3E}">
        <p14:creationId xmlns:p14="http://schemas.microsoft.com/office/powerpoint/2010/main" val="900292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HRD</a:t>
            </a:r>
            <a:endParaRPr lang="th-TH" dirty="0"/>
          </a:p>
        </p:txBody>
      </p:sp>
      <p:sp>
        <p:nvSpPr>
          <p:cNvPr id="3" name="Content Placeholder 2"/>
          <p:cNvSpPr>
            <a:spLocks noGrp="1"/>
          </p:cNvSpPr>
          <p:nvPr>
            <p:ph idx="1"/>
          </p:nvPr>
        </p:nvSpPr>
        <p:spPr/>
        <p:txBody>
          <a:bodyPr/>
          <a:lstStyle/>
          <a:p>
            <a:pPr algn="thaiDist"/>
            <a:r>
              <a:rPr lang="en-US" dirty="0"/>
              <a:t>I n this chapter, I consider various dimensions of</a:t>
            </a:r>
            <a:r>
              <a:rPr lang="en-US" b="1" dirty="0"/>
              <a:t> critical human resource development (CHRD). </a:t>
            </a:r>
            <a:r>
              <a:rPr lang="en-US" dirty="0"/>
              <a:t>Although these are presented separately, I suggest they are interrelated and weave together to form a holistic appreciation of the complexity of this approach to HRD. First, I review definitions of critical HRD to attempt to establish just what it might mean, as a concept. Second, I examine why critical HRD has emerged and why it might be a critical time for HRD, both for the field of study itself and for its wider global organizational and national consequences. Third, and related to why, I investigate when critical HRD emerged. Fourth, I identify where critical HRD has emerged, noting distinct geographical and disciplinary locations, with cultural and theoretical implications. Fifth, I identify who might be interested in critical HRD and for what reasons. Sixth, I explore how critical HRD can be achieved, focusing on how we can adopt a more critical perspective to our teaching, research, and practice.</a:t>
            </a:r>
            <a:endParaRPr lang="th-TH" dirty="0"/>
          </a:p>
        </p:txBody>
      </p:sp>
    </p:spTree>
    <p:extLst>
      <p:ext uri="{BB962C8B-B14F-4D97-AF65-F5344CB8AC3E}">
        <p14:creationId xmlns:p14="http://schemas.microsoft.com/office/powerpoint/2010/main" val="2790416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Critical HRD</a:t>
            </a:r>
            <a:endParaRPr lang="th-TH" dirty="0"/>
          </a:p>
        </p:txBody>
      </p:sp>
      <p:sp>
        <p:nvSpPr>
          <p:cNvPr id="3" name="Content Placeholder 2"/>
          <p:cNvSpPr>
            <a:spLocks noGrp="1"/>
          </p:cNvSpPr>
          <p:nvPr>
            <p:ph idx="1"/>
          </p:nvPr>
        </p:nvSpPr>
        <p:spPr>
          <a:xfrm>
            <a:off x="2130251" y="2286000"/>
            <a:ext cx="8613950" cy="4023360"/>
          </a:xfrm>
          <a:pattFill prst="pct5">
            <a:fgClr>
              <a:schemeClr val="accent1"/>
            </a:fgClr>
            <a:bgClr>
              <a:schemeClr val="bg1"/>
            </a:bgClr>
          </a:pattFill>
        </p:spPr>
        <p:txBody>
          <a:bodyPr/>
          <a:lstStyle/>
          <a:p>
            <a:r>
              <a:rPr lang="th-TH" sz="2800" dirty="0">
                <a:solidFill>
                  <a:schemeClr val="accent1">
                    <a:lumMod val="50000"/>
                  </a:schemeClr>
                </a:solidFill>
                <a:latin typeface="Algerian" panose="04020705040A02060702" pitchFamily="82" charset="0"/>
              </a:rPr>
              <a:t>- </a:t>
            </a:r>
            <a:r>
              <a:rPr lang="en-US" sz="2800" dirty="0">
                <a:solidFill>
                  <a:schemeClr val="accent1">
                    <a:lumMod val="50000"/>
                  </a:schemeClr>
                </a:solidFill>
                <a:latin typeface="Algerian" panose="04020705040A02060702" pitchFamily="82" charset="0"/>
              </a:rPr>
              <a:t>What</a:t>
            </a:r>
          </a:p>
          <a:p>
            <a:r>
              <a:rPr lang="en-US" sz="2800" dirty="0">
                <a:solidFill>
                  <a:schemeClr val="accent1">
                    <a:lumMod val="50000"/>
                  </a:schemeClr>
                </a:solidFill>
                <a:latin typeface="Algerian" panose="04020705040A02060702" pitchFamily="82" charset="0"/>
              </a:rPr>
              <a:t>- Why</a:t>
            </a:r>
          </a:p>
          <a:p>
            <a:r>
              <a:rPr lang="th-TH" sz="2800" dirty="0">
                <a:solidFill>
                  <a:schemeClr val="accent1">
                    <a:lumMod val="50000"/>
                  </a:schemeClr>
                </a:solidFill>
                <a:latin typeface="Algerian" panose="04020705040A02060702" pitchFamily="82" charset="0"/>
              </a:rPr>
              <a:t>- </a:t>
            </a:r>
            <a:r>
              <a:rPr lang="en-US" sz="2800" dirty="0">
                <a:solidFill>
                  <a:schemeClr val="accent1">
                    <a:lumMod val="50000"/>
                  </a:schemeClr>
                </a:solidFill>
                <a:latin typeface="Algerian" panose="04020705040A02060702" pitchFamily="82" charset="0"/>
              </a:rPr>
              <a:t>When</a:t>
            </a:r>
          </a:p>
          <a:p>
            <a:r>
              <a:rPr lang="th-TH" sz="2800" dirty="0">
                <a:solidFill>
                  <a:schemeClr val="accent1">
                    <a:lumMod val="50000"/>
                  </a:schemeClr>
                </a:solidFill>
                <a:latin typeface="Algerian" panose="04020705040A02060702" pitchFamily="82" charset="0"/>
              </a:rPr>
              <a:t>- </a:t>
            </a:r>
            <a:r>
              <a:rPr lang="en-US" sz="2800" dirty="0">
                <a:solidFill>
                  <a:schemeClr val="accent1">
                    <a:lumMod val="50000"/>
                  </a:schemeClr>
                </a:solidFill>
                <a:latin typeface="Algerian" panose="04020705040A02060702" pitchFamily="82" charset="0"/>
              </a:rPr>
              <a:t>Where</a:t>
            </a:r>
          </a:p>
          <a:p>
            <a:r>
              <a:rPr lang="th-TH" sz="2800" dirty="0">
                <a:solidFill>
                  <a:schemeClr val="accent1">
                    <a:lumMod val="50000"/>
                  </a:schemeClr>
                </a:solidFill>
                <a:latin typeface="Algerian" panose="04020705040A02060702" pitchFamily="82" charset="0"/>
              </a:rPr>
              <a:t>- </a:t>
            </a:r>
            <a:r>
              <a:rPr lang="en-US" sz="2800" dirty="0">
                <a:solidFill>
                  <a:schemeClr val="accent1">
                    <a:lumMod val="50000"/>
                  </a:schemeClr>
                </a:solidFill>
                <a:latin typeface="Algerian" panose="04020705040A02060702" pitchFamily="82" charset="0"/>
              </a:rPr>
              <a:t>Who</a:t>
            </a:r>
          </a:p>
          <a:p>
            <a:r>
              <a:rPr lang="th-TH" sz="2800" dirty="0">
                <a:solidFill>
                  <a:schemeClr val="accent1">
                    <a:lumMod val="50000"/>
                  </a:schemeClr>
                </a:solidFill>
                <a:latin typeface="Algerian" panose="04020705040A02060702" pitchFamily="82" charset="0"/>
              </a:rPr>
              <a:t>- </a:t>
            </a:r>
            <a:r>
              <a:rPr lang="en-US" sz="2800" dirty="0">
                <a:solidFill>
                  <a:schemeClr val="accent1">
                    <a:lumMod val="50000"/>
                  </a:schemeClr>
                </a:solidFill>
                <a:latin typeface="Algerian" panose="04020705040A02060702" pitchFamily="82" charset="0"/>
              </a:rPr>
              <a:t>How</a:t>
            </a:r>
          </a:p>
          <a:p>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6936" y="2497016"/>
            <a:ext cx="4075535" cy="2922082"/>
          </a:xfrm>
          <a:prstGeom prst="rect">
            <a:avLst/>
          </a:prstGeom>
        </p:spPr>
      </p:pic>
    </p:spTree>
    <p:extLst>
      <p:ext uri="{BB962C8B-B14F-4D97-AF65-F5344CB8AC3E}">
        <p14:creationId xmlns:p14="http://schemas.microsoft.com/office/powerpoint/2010/main" val="6859220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1026" name="Picture 2" descr="https://www.slideteam.net/media/catalog/product/cache/1280x720/6/_/6_who_what_where_when_why_and_how_questions_slide0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48413" y="150725"/>
            <a:ext cx="8943033" cy="6707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36860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a:t>
            </a:r>
            <a:endParaRPr lang="th-TH" dirty="0"/>
          </a:p>
        </p:txBody>
      </p:sp>
      <p:sp>
        <p:nvSpPr>
          <p:cNvPr id="3" name="Content Placeholder 2"/>
          <p:cNvSpPr>
            <a:spLocks noGrp="1"/>
          </p:cNvSpPr>
          <p:nvPr>
            <p:ph idx="1"/>
          </p:nvPr>
        </p:nvSpPr>
        <p:spPr/>
        <p:txBody>
          <a:bodyPr/>
          <a:lstStyle/>
          <a:p>
            <a:r>
              <a:rPr lang="en-US" dirty="0"/>
              <a:t>This section reviews definitions of Critical HRD, in an attempt to establish what CHRD might mean. Cognizant of the dangers in proffering the definition of any form of HRD (Lee, 2001), I explore facets that render this approach critical, and consider how it differs from orthodox HRD.</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8878" y="4025413"/>
            <a:ext cx="3990190" cy="2283947"/>
          </a:xfrm>
          <a:prstGeom prst="rect">
            <a:avLst/>
          </a:prstGeom>
        </p:spPr>
      </p:pic>
    </p:spTree>
    <p:extLst>
      <p:ext uri="{BB962C8B-B14F-4D97-AF65-F5344CB8AC3E}">
        <p14:creationId xmlns:p14="http://schemas.microsoft.com/office/powerpoint/2010/main" val="1857359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in HRD</a:t>
            </a:r>
            <a:endParaRPr lang="th-TH" dirty="0"/>
          </a:p>
        </p:txBody>
      </p:sp>
      <p:sp>
        <p:nvSpPr>
          <p:cNvPr id="3" name="Content Placeholder 2"/>
          <p:cNvSpPr>
            <a:spLocks noGrp="1"/>
          </p:cNvSpPr>
          <p:nvPr>
            <p:ph idx="1"/>
          </p:nvPr>
        </p:nvSpPr>
        <p:spPr/>
        <p:txBody>
          <a:bodyPr/>
          <a:lstStyle/>
          <a:p>
            <a:pPr algn="thaiDist"/>
            <a:r>
              <a:rPr lang="en-US" dirty="0"/>
              <a:t>Guided by this humanistic ethos, the purpose of this chapter is to question the taken-for-granted views and practices of HRD and highlight the significance of a critical and feminist perspective. We contend that HRD is dominated by masculine rationality and that critical and feminist perspectives offer needed alternative perspectives on often taken-for-granted organization realties. The chapter provides brief descriptions of several relevant critical worldviews and introduces their major critiques of organizations. The chapter ends with a discussion of how a critical, feminist HRD might look in practice</a:t>
            </a:r>
            <a:endParaRPr lang="th-TH" dirty="0"/>
          </a:p>
        </p:txBody>
      </p:sp>
    </p:spTree>
    <p:extLst>
      <p:ext uri="{BB962C8B-B14F-4D97-AF65-F5344CB8AC3E}">
        <p14:creationId xmlns:p14="http://schemas.microsoft.com/office/powerpoint/2010/main" val="33516582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a:t>
            </a:r>
            <a:endParaRPr lang="th-TH" dirty="0"/>
          </a:p>
        </p:txBody>
      </p:sp>
      <p:sp>
        <p:nvSpPr>
          <p:cNvPr id="3" name="Content Placeholder 2"/>
          <p:cNvSpPr>
            <a:spLocks noGrp="1"/>
          </p:cNvSpPr>
          <p:nvPr>
            <p:ph idx="1"/>
          </p:nvPr>
        </p:nvSpPr>
        <p:spPr/>
        <p:txBody>
          <a:bodyPr>
            <a:normAutofit fontScale="92500"/>
          </a:bodyPr>
          <a:lstStyle/>
          <a:p>
            <a:pPr algn="thaiDist"/>
            <a:r>
              <a:rPr lang="en-US" b="1" dirty="0"/>
              <a:t>First, </a:t>
            </a:r>
            <a:r>
              <a:rPr lang="en-US" dirty="0"/>
              <a:t>it is helpful to consider the various definitions of “critical” (</a:t>
            </a:r>
            <a:r>
              <a:rPr lang="en-US" dirty="0" err="1"/>
              <a:t>Sambrook</a:t>
            </a:r>
            <a:r>
              <a:rPr lang="en-US" dirty="0"/>
              <a:t>, 2009). Being critical suggests providing criticism (such as judging merit or pointing out faults), which relates to those involved in developing people, whether academics or practitioners, who seek to facilitate and provide feedback on learning. The term also refers to the nature of a crisis, and some might argue that HRD is in a crisis, given the debate about whether the label adequately reflects the broad and diverse range of activities associated with developing adults in the work context (</a:t>
            </a:r>
            <a:r>
              <a:rPr lang="en-US" dirty="0" err="1"/>
              <a:t>Ruona</a:t>
            </a:r>
            <a:r>
              <a:rPr lang="en-US" dirty="0"/>
              <a:t>, 2000, 2002; Short, Bing, &amp; </a:t>
            </a:r>
            <a:r>
              <a:rPr lang="en-US" dirty="0" err="1"/>
              <a:t>Kehrhahn</a:t>
            </a:r>
            <a:r>
              <a:rPr lang="en-US" dirty="0"/>
              <a:t>, 2003; Walton, 2002, 2003), tensions associated with the growth of the coaching profession (Hamlin, </a:t>
            </a:r>
            <a:r>
              <a:rPr lang="en-US" dirty="0" err="1"/>
              <a:t>Ellinger</a:t>
            </a:r>
            <a:r>
              <a:rPr lang="en-US" dirty="0"/>
              <a:t>, &amp; Beattie, 2008), and emerging distinctions and deliberations about human development (Fenwick, 2011; </a:t>
            </a:r>
            <a:r>
              <a:rPr lang="en-US" dirty="0" err="1"/>
              <a:t>Kuchinke</a:t>
            </a:r>
            <a:r>
              <a:rPr lang="en-US" dirty="0"/>
              <a:t>, 2010; </a:t>
            </a:r>
            <a:r>
              <a:rPr lang="en-US" dirty="0" err="1"/>
              <a:t>Sambrook</a:t>
            </a:r>
            <a:r>
              <a:rPr lang="en-US" dirty="0"/>
              <a:t>, 2012a). The term “critical” can refer to marking a transition from one state to another, and such debate might mark the transition from a taken-for-granted acceptance of HRD as orthodoxy toward a new, critical approach, as evidenced by a critical mass of researchers and practitioners. It is this latter conception which underpins the notion of critical HRD. </a:t>
            </a:r>
            <a:endParaRPr lang="th-TH" dirty="0"/>
          </a:p>
        </p:txBody>
      </p:sp>
    </p:spTree>
    <p:extLst>
      <p:ext uri="{BB962C8B-B14F-4D97-AF65-F5344CB8AC3E}">
        <p14:creationId xmlns:p14="http://schemas.microsoft.com/office/powerpoint/2010/main" val="33610836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444539"/>
            <a:ext cx="9720072" cy="1499616"/>
          </a:xfrm>
        </p:spPr>
        <p:txBody>
          <a:bodyPr/>
          <a:lstStyle/>
          <a:p>
            <a:r>
              <a:rPr lang="en-US" dirty="0" err="1"/>
              <a:t>WHat</a:t>
            </a:r>
            <a:endParaRPr lang="th-TH" dirty="0"/>
          </a:p>
        </p:txBody>
      </p:sp>
      <p:sp>
        <p:nvSpPr>
          <p:cNvPr id="3" name="Content Placeholder 2"/>
          <p:cNvSpPr>
            <a:spLocks noGrp="1"/>
          </p:cNvSpPr>
          <p:nvPr>
            <p:ph idx="1"/>
          </p:nvPr>
        </p:nvSpPr>
        <p:spPr>
          <a:xfrm>
            <a:off x="1024128" y="1944155"/>
            <a:ext cx="9720073" cy="4023360"/>
          </a:xfrm>
        </p:spPr>
        <p:txBody>
          <a:bodyPr/>
          <a:lstStyle/>
          <a:p>
            <a:pPr algn="thaiDist"/>
            <a:r>
              <a:rPr lang="en-US" dirty="0"/>
              <a:t>There have been debates about the difficulties in defining HRD (Blake, 1995; Lee, 2001; McLean, 1998) as the foundational concept, and these also pertain to more recent “versions,” such as strategic, national (McLean, 2004), virtual (Bennett, 2009), and critical HRD. HRD itself is a contested concept, with three individual words, all with varying meanings and interpretations (Elliott, 1998). When combined into two or three, this creates further ambiguity and multiple interpretations (e.g., human development, resource development, human resourcing). When “critical” is added, this compounds the issue.</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8062" y="4405731"/>
            <a:ext cx="2334672" cy="2223014"/>
          </a:xfrm>
          <a:prstGeom prst="rect">
            <a:avLst/>
          </a:prstGeom>
        </p:spPr>
      </p:pic>
    </p:spTree>
    <p:extLst>
      <p:ext uri="{BB962C8B-B14F-4D97-AF65-F5344CB8AC3E}">
        <p14:creationId xmlns:p14="http://schemas.microsoft.com/office/powerpoint/2010/main" val="17364861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a:t>
            </a:r>
            <a:endParaRPr lang="th-TH" dirty="0"/>
          </a:p>
        </p:txBody>
      </p:sp>
      <p:sp>
        <p:nvSpPr>
          <p:cNvPr id="3" name="Content Placeholder 2"/>
          <p:cNvSpPr>
            <a:spLocks noGrp="1"/>
          </p:cNvSpPr>
          <p:nvPr>
            <p:ph idx="1"/>
          </p:nvPr>
        </p:nvSpPr>
        <p:spPr/>
        <p:txBody>
          <a:bodyPr>
            <a:normAutofit lnSpcReduction="10000"/>
          </a:bodyPr>
          <a:lstStyle/>
          <a:p>
            <a:pPr algn="thaiDist"/>
            <a:r>
              <a:rPr lang="en-US" dirty="0"/>
              <a:t>As a contested concept, this draws our attention to the importance of discourse—how we frame and talk about our activities. I have conceptualized HRD as a social and discursive construction, to connect ways of thinking, talking about, and practicing HRD (</a:t>
            </a:r>
            <a:r>
              <a:rPr lang="en-US" dirty="0" err="1"/>
              <a:t>Sambrook</a:t>
            </a:r>
            <a:r>
              <a:rPr lang="en-US" dirty="0"/>
              <a:t>, 2000, 2001). I have argued that HRD—and CHRD—have been talked into being, but can also be talked out of being (Walton, 2003). By conceptualizing HRD in this way, the focus is on developing methods of researching and understanding how HRD can be talked about and accomplished through selecting particular discursive resources to construct personal realities of this occupational activity. Early discourses focused on performance and learning, but we can detect other discourses, including more humanistic and emancipatory approaches (</a:t>
            </a:r>
            <a:r>
              <a:rPr lang="en-US" dirty="0" err="1"/>
              <a:t>Rigg</a:t>
            </a:r>
            <a:r>
              <a:rPr lang="en-US" dirty="0"/>
              <a:t>, 2005; Turnbull &amp; Elliott, 2005), in helping individuals achieve their own aspirations and transform sociopolitical structures in which they exist (</a:t>
            </a:r>
            <a:r>
              <a:rPr lang="en-US" dirty="0" err="1"/>
              <a:t>Trehan</a:t>
            </a:r>
            <a:r>
              <a:rPr lang="en-US" dirty="0"/>
              <a:t>, </a:t>
            </a:r>
            <a:r>
              <a:rPr lang="en-US" dirty="0" err="1"/>
              <a:t>Rigg</a:t>
            </a:r>
            <a:r>
              <a:rPr lang="en-US" dirty="0"/>
              <a:t>, &amp; Stewart, 2006). The “critical” discourse has entered the HRD arena, suggesting new and different ways of talking about and accomplishing our professional practices.</a:t>
            </a:r>
          </a:p>
          <a:p>
            <a:endParaRPr lang="th-TH" dirty="0"/>
          </a:p>
        </p:txBody>
      </p:sp>
    </p:spTree>
    <p:extLst>
      <p:ext uri="{BB962C8B-B14F-4D97-AF65-F5344CB8AC3E}">
        <p14:creationId xmlns:p14="http://schemas.microsoft.com/office/powerpoint/2010/main" val="3343521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a:t>
            </a:r>
            <a:endParaRPr lang="th-TH" dirty="0"/>
          </a:p>
        </p:txBody>
      </p:sp>
      <p:sp>
        <p:nvSpPr>
          <p:cNvPr id="3" name="Content Placeholder 2"/>
          <p:cNvSpPr>
            <a:spLocks noGrp="1"/>
          </p:cNvSpPr>
          <p:nvPr>
            <p:ph idx="1"/>
          </p:nvPr>
        </p:nvSpPr>
        <p:spPr/>
        <p:txBody>
          <a:bodyPr/>
          <a:lstStyle/>
          <a:p>
            <a:pPr algn="thaiDist"/>
            <a:r>
              <a:rPr lang="en-US" dirty="0"/>
              <a:t>In an attempt to achieve coherence, I conducted a concept analysis of critical HRD (</a:t>
            </a:r>
            <a:r>
              <a:rPr lang="en-US" dirty="0" err="1"/>
              <a:t>Sambrook</a:t>
            </a:r>
            <a:r>
              <a:rPr lang="en-US" dirty="0"/>
              <a:t>, 2009), identifying its key antecedents, attributes, consequences, and empirical referents. </a:t>
            </a:r>
          </a:p>
          <a:p>
            <a:pPr algn="thaiDist"/>
            <a:r>
              <a:rPr lang="en-US" dirty="0"/>
              <a:t>The attributes are those factors without which the concept would not exist. Attributes of critical HRD include: accepting multiple truths gained through different forms of knowledge construction; recognizing power (</a:t>
            </a:r>
            <a:r>
              <a:rPr lang="en-US" dirty="0" err="1"/>
              <a:t>Schied</a:t>
            </a:r>
            <a:r>
              <a:rPr lang="en-US" dirty="0"/>
              <a:t>, Carter, &amp; Howell, 2001), politics, and emotion in HRD; questioning tradition and challenging contemporary practices; exposing assumptions, revealing illusions, and debunking icons; and facilitating emancipation. Being critical means recognizing the messiness, complexities, and irrationality—rather than the sanitized reason and rationality—of organizational practices. Antecedents include personal, organizational, and social factors.</a:t>
            </a:r>
          </a:p>
          <a:p>
            <a:endParaRPr lang="th-TH" dirty="0"/>
          </a:p>
        </p:txBody>
      </p:sp>
    </p:spTree>
    <p:extLst>
      <p:ext uri="{BB962C8B-B14F-4D97-AF65-F5344CB8AC3E}">
        <p14:creationId xmlns:p14="http://schemas.microsoft.com/office/powerpoint/2010/main" val="50001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a:t>
            </a:r>
            <a:endParaRPr lang="th-TH" dirty="0"/>
          </a:p>
        </p:txBody>
      </p:sp>
      <p:sp>
        <p:nvSpPr>
          <p:cNvPr id="3" name="Content Placeholder 2"/>
          <p:cNvSpPr>
            <a:spLocks noGrp="1"/>
          </p:cNvSpPr>
          <p:nvPr>
            <p:ph idx="1"/>
          </p:nvPr>
        </p:nvSpPr>
        <p:spPr/>
        <p:txBody>
          <a:bodyPr/>
          <a:lstStyle/>
          <a:p>
            <a:pPr algn="thaiDist"/>
            <a:r>
              <a:rPr lang="en-US" dirty="0"/>
              <a:t>These include individual awareness of the attributes of CHRD; understanding and acceptance of one’s role; political awareness and recognition of the boundaries of one’s profession; motivation to change practice; willingness to allow learners control; excellent communication skills; trust and respect; a rejection of dominant positivism and performativity; and an ability to challenge cherished beliefs. At the organizational level, this requires democratic structures, meaningful job design, values of participation, learning, and personal development, an open culture with appropriate reward systems and adequate resources. Social factors include desire for democracy and emancipation, or social justice (</a:t>
            </a:r>
            <a:r>
              <a:rPr lang="en-US" dirty="0" err="1"/>
              <a:t>Bierema</a:t>
            </a:r>
            <a:r>
              <a:rPr lang="en-US" dirty="0"/>
              <a:t> &amp; </a:t>
            </a:r>
            <a:r>
              <a:rPr lang="en-US" dirty="0" err="1"/>
              <a:t>Cseh</a:t>
            </a:r>
            <a:r>
              <a:rPr lang="en-US" dirty="0"/>
              <a:t>, 2003).</a:t>
            </a:r>
            <a:endParaRPr lang="th-TH" dirty="0"/>
          </a:p>
        </p:txBody>
      </p:sp>
    </p:spTree>
    <p:extLst>
      <p:ext uri="{BB962C8B-B14F-4D97-AF65-F5344CB8AC3E}">
        <p14:creationId xmlns:p14="http://schemas.microsoft.com/office/powerpoint/2010/main" val="26039474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a:t>
            </a:r>
            <a:endParaRPr lang="th-TH" dirty="0"/>
          </a:p>
        </p:txBody>
      </p:sp>
      <p:sp>
        <p:nvSpPr>
          <p:cNvPr id="3" name="Content Placeholder 2"/>
          <p:cNvSpPr>
            <a:spLocks noGrp="1"/>
          </p:cNvSpPr>
          <p:nvPr>
            <p:ph idx="1"/>
          </p:nvPr>
        </p:nvSpPr>
        <p:spPr/>
        <p:txBody>
          <a:bodyPr>
            <a:normAutofit lnSpcReduction="10000"/>
          </a:bodyPr>
          <a:lstStyle/>
          <a:p>
            <a:pPr algn="thaiDist"/>
            <a:r>
              <a:rPr lang="en-US" dirty="0"/>
              <a:t>Consequences, or outcomes, include justice, equity, freedom, more democratic work production, improved (working/learning) relationships, more effective and relevant learning, enhanced transfer of learning, improved creativity and productivity, an acceptance of alternative approaches to knowing, and increased critical thinking, reflection, and action learning, that enhance emancipation, closely related to the interrelated precepts of CHRD (Fenwick, 2005). However, it is important to recognize there may be negative consequences (Brookfield, 1994), such as increased feelings of powerlessness (Lawless, </a:t>
            </a:r>
            <a:r>
              <a:rPr lang="en-US" dirty="0" err="1"/>
              <a:t>Sambrook</a:t>
            </a:r>
            <a:r>
              <a:rPr lang="en-US" dirty="0"/>
              <a:t>, &amp; Stewart, 2012). The empirical referents are what we can see and hear of how critical HRD is articulated and accomplished, through dialogue, negotiated learning, employee voice, tolerance of diversity and critique, but can also manifest as stress. This concept analysis attempts to clarify what critical HRD is and encompasses the broad range of feminist, gender, and ethical dimensions mentioned earlier. Next, I consider why CHRD has emerged.</a:t>
            </a:r>
          </a:p>
          <a:p>
            <a:endParaRPr lang="th-TH" dirty="0"/>
          </a:p>
        </p:txBody>
      </p:sp>
    </p:spTree>
    <p:extLst>
      <p:ext uri="{BB962C8B-B14F-4D97-AF65-F5344CB8AC3E}">
        <p14:creationId xmlns:p14="http://schemas.microsoft.com/office/powerpoint/2010/main" val="37199776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p:txBody>
          <a:bodyPr/>
          <a:lstStyle/>
          <a:p>
            <a:pPr algn="thaiDist"/>
            <a:r>
              <a:rPr lang="en-US" dirty="0"/>
              <a:t>Why has CHRD emerged—because of a failure of orthodox HRD or a lack of critical influence within the field of HRD? I examine the relevance of CHRD in the contemporary context and question whether HRD has been critical or complicit in the organizational and national difficulties we are currently facing. I propose CHRD will assume increasing prominence and practical relevance given the current global economic and ethical climate, if senior managers and policy-makers can be persuaded of its positive impact. However, is it realistic to assume that critical HRD professionals can alleviate the organizational ills of a burgeoning capitalist global economy? Maintaining a critical perspective, I also ponder whether CHRD is merely a social construction to elevate academic careers and perhaps fails to make any difference beyond higher education.</a:t>
            </a:r>
            <a:endParaRPr lang="th-TH" dirty="0"/>
          </a:p>
        </p:txBody>
      </p:sp>
    </p:spTree>
    <p:extLst>
      <p:ext uri="{BB962C8B-B14F-4D97-AF65-F5344CB8AC3E}">
        <p14:creationId xmlns:p14="http://schemas.microsoft.com/office/powerpoint/2010/main" val="20832509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a:xfrm>
            <a:off x="1024128" y="1989574"/>
            <a:ext cx="9720073" cy="4319786"/>
          </a:xfrm>
        </p:spPr>
        <p:txBody>
          <a:bodyPr>
            <a:normAutofit lnSpcReduction="10000"/>
          </a:bodyPr>
          <a:lstStyle/>
          <a:p>
            <a:pPr algn="thaiDist"/>
            <a:r>
              <a:rPr lang="en-US" b="1" dirty="0"/>
              <a:t>For Example </a:t>
            </a:r>
          </a:p>
          <a:p>
            <a:pPr algn="thaiDist"/>
            <a:r>
              <a:rPr lang="en-US" dirty="0"/>
              <a:t>Recent events, including corruption in North American companies such as Enron, the recent global financial crises in the UK, Greece, Portugal, and Ireland, a culture of bribery in the Indian economy, and human rights issues in China, illustrate widespread greed and human violation in contemporary work organizations. What part might orthodox HRD have played in such scenarios, perhaps supporting—or certainly not challenging—the development of corrupt leaders in multinationals? HRD also has a larger role in some of these countries as part of national socioeconomic plans, and so is of even greater importance. In response, there is a growing voice that challenges us to question the interests served by HRD interventions—what goals and whose goals are we pursuing? </a:t>
            </a:r>
            <a:r>
              <a:rPr lang="en-US" dirty="0" err="1"/>
              <a:t>Bierema</a:t>
            </a:r>
            <a:r>
              <a:rPr lang="en-US" dirty="0"/>
              <a:t> and </a:t>
            </a:r>
            <a:r>
              <a:rPr lang="en-US" dirty="0" err="1"/>
              <a:t>D’Abundo</a:t>
            </a:r>
            <a:r>
              <a:rPr lang="en-US" dirty="0"/>
              <a:t> (2004) conceptualize HRD as being the conscience of an organization and how HRD professionals can help senior managers develop more ethical and sustainable organizational activities, although this is a highly ambitious (and perhaps precarious) task. So from a practical, social, and economic perspective, there is a need for HRD to become more critical.</a:t>
            </a:r>
            <a:endParaRPr lang="th-TH" dirty="0"/>
          </a:p>
        </p:txBody>
      </p:sp>
    </p:spTree>
    <p:extLst>
      <p:ext uri="{BB962C8B-B14F-4D97-AF65-F5344CB8AC3E}">
        <p14:creationId xmlns:p14="http://schemas.microsoft.com/office/powerpoint/2010/main" val="2052786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p:txBody>
          <a:bodyPr/>
          <a:lstStyle/>
          <a:p>
            <a:pPr algn="thaiDist"/>
            <a:r>
              <a:rPr lang="en-US" dirty="0"/>
              <a:t>Operating in a global, capitalist economy, it could be argued that anything other than a focus on performance is an unnecessary, costly social responsibility. This suggests a hard, calculative approach to HRD. Watson (1986) argues the purpose of HR is to obtain, exploit, and dispense with the work efforts of human beings, showing concern for human welfare, justice, or satisfaction only as far as is necessary to meet the interests of management, and always at least cost. </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4300" y="4313037"/>
            <a:ext cx="3924091" cy="2197491"/>
          </a:xfrm>
          <a:prstGeom prst="rect">
            <a:avLst/>
          </a:prstGeom>
        </p:spPr>
      </p:pic>
    </p:spTree>
    <p:extLst>
      <p:ext uri="{BB962C8B-B14F-4D97-AF65-F5344CB8AC3E}">
        <p14:creationId xmlns:p14="http://schemas.microsoft.com/office/powerpoint/2010/main" val="35520451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p:txBody>
          <a:bodyPr/>
          <a:lstStyle/>
          <a:p>
            <a:pPr algn="thaiDist"/>
            <a:r>
              <a:rPr lang="en-US" dirty="0"/>
              <a:t>Fenwick (2011) questions whether organizations responsible to shareholders will fund any human flourishing not concerned with improving performance. In this sense, the workplace can be conceived as an oppressive, exclusive, and self-serving system that works against societal values of justice, community, sustainability, and human development (</a:t>
            </a:r>
            <a:r>
              <a:rPr lang="en-US" dirty="0" err="1"/>
              <a:t>Alvesson</a:t>
            </a:r>
            <a:r>
              <a:rPr lang="en-US" dirty="0"/>
              <a:t> &amp; </a:t>
            </a:r>
            <a:r>
              <a:rPr lang="en-US" dirty="0" err="1"/>
              <a:t>Willmott</a:t>
            </a:r>
            <a:r>
              <a:rPr lang="en-US" dirty="0"/>
              <a:t>, 1992; Fenwick, 2004). Hatcher (2004) notes the effect organizations have on our lives, dominated by an economic and consumer ideology that promotes </a:t>
            </a:r>
            <a:r>
              <a:rPr lang="en-US" dirty="0" err="1"/>
              <a:t>managerialist</a:t>
            </a:r>
            <a:r>
              <a:rPr lang="en-US" dirty="0"/>
              <a:t>, </a:t>
            </a:r>
            <a:r>
              <a:rPr lang="en-US" dirty="0" err="1"/>
              <a:t>performative</a:t>
            </a:r>
            <a:r>
              <a:rPr lang="en-US" dirty="0"/>
              <a:t> ideals and develops compliant subservient employees, while disregarding democratic and social justice values. Cunningham (2004, p. 236) argues that social justice needs to be as important as economic advancement in society, noting that both HRD and adult education have important roots in democratic social change, not simply “tooling up workers.”</a:t>
            </a:r>
            <a:endParaRPr lang="th-TH" dirty="0"/>
          </a:p>
        </p:txBody>
      </p:sp>
    </p:spTree>
    <p:extLst>
      <p:ext uri="{BB962C8B-B14F-4D97-AF65-F5344CB8AC3E}">
        <p14:creationId xmlns:p14="http://schemas.microsoft.com/office/powerpoint/2010/main" val="2041305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in HRD</a:t>
            </a:r>
            <a:endParaRPr lang="th-TH" dirty="0"/>
          </a:p>
        </p:txBody>
      </p:sp>
      <p:sp>
        <p:nvSpPr>
          <p:cNvPr id="3" name="Content Placeholder 2"/>
          <p:cNvSpPr>
            <a:spLocks noGrp="1"/>
          </p:cNvSpPr>
          <p:nvPr>
            <p:ph idx="1"/>
          </p:nvPr>
        </p:nvSpPr>
        <p:spPr/>
        <p:txBody>
          <a:bodyPr/>
          <a:lstStyle/>
          <a:p>
            <a:pPr algn="thaiDist"/>
            <a:r>
              <a:rPr lang="en-US" dirty="0"/>
              <a:t>In order for HRD to truly enact the lofty principles inherent in its name (human .  .  . development) and espoused in its General Principals around integrity, professional and social responsibility, and concern for others’ rights, dignity, and welfare (Russ-</a:t>
            </a:r>
            <a:r>
              <a:rPr lang="en-US" dirty="0" err="1"/>
              <a:t>Eft</a:t>
            </a:r>
            <a:r>
              <a:rPr lang="en-US" dirty="0"/>
              <a:t>, Burns, Dean, Hatcher, </a:t>
            </a:r>
            <a:r>
              <a:rPr lang="en-US" dirty="0" err="1"/>
              <a:t>Otte</a:t>
            </a:r>
            <a:r>
              <a:rPr lang="en-US" dirty="0"/>
              <a:t>, &amp; </a:t>
            </a:r>
            <a:r>
              <a:rPr lang="en-US" dirty="0" err="1"/>
              <a:t>Preskill</a:t>
            </a:r>
            <a:r>
              <a:rPr lang="en-US" dirty="0"/>
              <a:t>, 1999), we believe that a critical, feminist HRD perspective is needed. Otherwise, the field, discipline, and practice of HRD will never fully tap and empower the “women who hold up half the sky” (</a:t>
            </a:r>
            <a:r>
              <a:rPr lang="en-US" dirty="0" err="1"/>
              <a:t>Kristof</a:t>
            </a:r>
            <a:r>
              <a:rPr lang="en-US" dirty="0"/>
              <a:t> &amp; </a:t>
            </a:r>
            <a:r>
              <a:rPr lang="en-US" dirty="0" err="1"/>
              <a:t>WuDunn</a:t>
            </a:r>
            <a:r>
              <a:rPr lang="en-US" dirty="0"/>
              <a:t>, 2009, p. 1), and neither the employees nor their organizations will reach their developmental and productive potential.</a:t>
            </a:r>
            <a:endParaRPr lang="th-TH" dirty="0"/>
          </a:p>
        </p:txBody>
      </p:sp>
    </p:spTree>
    <p:extLst>
      <p:ext uri="{BB962C8B-B14F-4D97-AF65-F5344CB8AC3E}">
        <p14:creationId xmlns:p14="http://schemas.microsoft.com/office/powerpoint/2010/main" val="31146377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p:txBody>
          <a:bodyPr>
            <a:normAutofit/>
          </a:bodyPr>
          <a:lstStyle/>
          <a:p>
            <a:pPr algn="thaiDist"/>
            <a:r>
              <a:rPr lang="en-US" dirty="0"/>
              <a:t>Therefore, critical HRD practice attempts to challenge this hegemony of capitalism by opening spaces to question taken-for-granted assumptions and consider more carefully why and how learning is encouraged and facilitated in work organizations. Vince (2005) argues that HRD practitioners ignore the wider politics of organizing. There are obvious contradictions in attempting to achieve social justice versus stakeholder wealth.</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2316" y="4297680"/>
            <a:ext cx="3193126" cy="2191592"/>
          </a:xfrm>
          <a:prstGeom prst="rect">
            <a:avLst/>
          </a:prstGeom>
        </p:spPr>
      </p:pic>
    </p:spTree>
    <p:extLst>
      <p:ext uri="{BB962C8B-B14F-4D97-AF65-F5344CB8AC3E}">
        <p14:creationId xmlns:p14="http://schemas.microsoft.com/office/powerpoint/2010/main" val="16059595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p:txBody>
          <a:bodyPr>
            <a:normAutofit/>
          </a:bodyPr>
          <a:lstStyle/>
          <a:p>
            <a:pPr algn="thaiDist"/>
            <a:r>
              <a:rPr lang="en-US" dirty="0"/>
              <a:t>and Hatcher and Lee (2005) ponder how we can resolve the conflict between democratic values and undemocratic workplaces. It appears unlikely that this more soft, emancipatory orientation could fit with the dominant capitalist economy. However, Watson (2004) proposes the notion of a “soft” hard approach, whereby capitalist goals can be met, but in more humanitarian ways. This resonates with the critical pragmatism proposed by Brookfield (2001, p. 20) that offers a “flexible pursuit of beautiful consequences,” but can also be accompanied by resistance and the potentially disruptive consequences of critical HRD. In this context, should HRD interventions serve the purpose of freeing humans— from capitalist exploitation and employment degradation (O’Donnell, McGuire, &amp; Cross, 2006)? Or should they focus exclusively on organizational performance? </a:t>
            </a:r>
            <a:endParaRPr lang="th-TH" dirty="0"/>
          </a:p>
        </p:txBody>
      </p:sp>
    </p:spTree>
    <p:extLst>
      <p:ext uri="{BB962C8B-B14F-4D97-AF65-F5344CB8AC3E}">
        <p14:creationId xmlns:p14="http://schemas.microsoft.com/office/powerpoint/2010/main" val="41275640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endParaRPr lang="th-TH" dirty="0"/>
          </a:p>
        </p:txBody>
      </p:sp>
      <p:sp>
        <p:nvSpPr>
          <p:cNvPr id="3" name="Content Placeholder 2"/>
          <p:cNvSpPr>
            <a:spLocks noGrp="1"/>
          </p:cNvSpPr>
          <p:nvPr>
            <p:ph idx="1"/>
          </p:nvPr>
        </p:nvSpPr>
        <p:spPr/>
        <p:txBody>
          <a:bodyPr/>
          <a:lstStyle/>
          <a:p>
            <a:pPr algn="thaiDist"/>
            <a:r>
              <a:rPr lang="en-US" dirty="0"/>
              <a:t>Vince (2005, p. 27) argues that we need to ask “what function HRD has within the political systems of organizing, how and why HRD provides a mechanism for the control and manipulation of organizational members, and what role fear (or other such powerful emotion) plays in defining how HRD is and is not done.” A critical approach attempts to uncover what others take for granted and deal with issues of human concern that are often neglected because they are suppressed and excluded from the agenda (Burrell, 2001, p. 15).</a:t>
            </a:r>
            <a:endParaRPr lang="th-TH" dirty="0"/>
          </a:p>
          <a:p>
            <a:endParaRPr lang="th-TH" dirty="0"/>
          </a:p>
        </p:txBody>
      </p:sp>
    </p:spTree>
    <p:extLst>
      <p:ext uri="{BB962C8B-B14F-4D97-AF65-F5344CB8AC3E}">
        <p14:creationId xmlns:p14="http://schemas.microsoft.com/office/powerpoint/2010/main" val="17288655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a:t>
            </a:r>
            <a:endParaRPr lang="th-TH" dirty="0"/>
          </a:p>
        </p:txBody>
      </p:sp>
      <p:sp>
        <p:nvSpPr>
          <p:cNvPr id="3" name="Content Placeholder 2"/>
          <p:cNvSpPr>
            <a:spLocks noGrp="1"/>
          </p:cNvSpPr>
          <p:nvPr>
            <p:ph idx="1"/>
          </p:nvPr>
        </p:nvSpPr>
        <p:spPr/>
        <p:txBody>
          <a:bodyPr/>
          <a:lstStyle/>
          <a:p>
            <a:pPr algn="thaiDist"/>
            <a:r>
              <a:rPr lang="en-US" dirty="0"/>
              <a:t>The early theoretical roots of CHRD, through both critical pedagogy and critical theory/critical management, review its contemporary relevance, and consider future possibilities. I also examine whether this is a critical time for HRD itself: Will it survive in its current form or be overshadowed by the coaching industry (Hamlin, </a:t>
            </a:r>
            <a:r>
              <a:rPr lang="en-US" dirty="0" err="1"/>
              <a:t>Ellinger</a:t>
            </a:r>
            <a:r>
              <a:rPr lang="en-US" dirty="0"/>
              <a:t>, &amp; Beattie, 2008), or has its time come to help manage current global challenges?</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1139" y="4297680"/>
            <a:ext cx="2686050" cy="1704975"/>
          </a:xfrm>
          <a:prstGeom prst="rect">
            <a:avLst/>
          </a:prstGeom>
        </p:spPr>
      </p:pic>
    </p:spTree>
    <p:extLst>
      <p:ext uri="{BB962C8B-B14F-4D97-AF65-F5344CB8AC3E}">
        <p14:creationId xmlns:p14="http://schemas.microsoft.com/office/powerpoint/2010/main" val="12523934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a:t>
            </a:r>
            <a:endParaRPr lang="th-TH" dirty="0"/>
          </a:p>
        </p:txBody>
      </p:sp>
      <p:sp>
        <p:nvSpPr>
          <p:cNvPr id="3" name="Content Placeholder 2"/>
          <p:cNvSpPr>
            <a:spLocks noGrp="1"/>
          </p:cNvSpPr>
          <p:nvPr>
            <p:ph idx="1"/>
          </p:nvPr>
        </p:nvSpPr>
        <p:spPr/>
        <p:txBody>
          <a:bodyPr/>
          <a:lstStyle/>
          <a:p>
            <a:pPr algn="thaiDist"/>
            <a:r>
              <a:rPr lang="en-US" dirty="0"/>
              <a:t>The concept of critique can be traced back to the 18th century to the work of Kant and Hegel. </a:t>
            </a:r>
          </a:p>
          <a:p>
            <a:pPr algn="thaiDist"/>
            <a:r>
              <a:rPr lang="en-US" b="1" dirty="0"/>
              <a:t>For example, </a:t>
            </a:r>
            <a:r>
              <a:rPr lang="en-US" dirty="0"/>
              <a:t>Kant is associated with the epistemological dimension, challenging </a:t>
            </a:r>
            <a:r>
              <a:rPr lang="en-US" b="1" dirty="0"/>
              <a:t>“reason” </a:t>
            </a:r>
            <a:r>
              <a:rPr lang="en-US" dirty="0"/>
              <a:t>and </a:t>
            </a:r>
            <a:r>
              <a:rPr lang="en-US" b="1" dirty="0"/>
              <a:t>“rationality” </a:t>
            </a:r>
            <a:r>
              <a:rPr lang="en-US" dirty="0"/>
              <a:t>and questioning how we might know anything and what subjective forces influence our claims to knowledge (Burrell, 2001, p. 13). Hegel is associated with the social revolutionary dimension, seeking an end to illusion and the alienation of human beings from themselves. More recently, a distinct interest in </a:t>
            </a:r>
            <a:r>
              <a:rPr lang="en-US" b="1" dirty="0"/>
              <a:t>“critical” </a:t>
            </a:r>
            <a:r>
              <a:rPr lang="en-US" dirty="0"/>
              <a:t>theories emerged in the 1960s, a shift described by Ulrich (2006) as the </a:t>
            </a:r>
            <a:r>
              <a:rPr lang="en-US" b="1" dirty="0"/>
              <a:t>“critical turn.” </a:t>
            </a:r>
            <a:r>
              <a:rPr lang="en-US" dirty="0"/>
              <a:t>In the academic world, many disciplines or fields of study assert a critical paradigm, such as critical management or critical psychology. The use of the adjective “critical” conveys the characteristics of both maturity and difference in the given discipline</a:t>
            </a:r>
            <a:endParaRPr lang="th-TH" dirty="0"/>
          </a:p>
        </p:txBody>
      </p:sp>
    </p:spTree>
    <p:extLst>
      <p:ext uri="{BB962C8B-B14F-4D97-AF65-F5344CB8AC3E}">
        <p14:creationId xmlns:p14="http://schemas.microsoft.com/office/powerpoint/2010/main" val="24142278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a:t>
            </a:r>
            <a:endParaRPr lang="th-TH" dirty="0"/>
          </a:p>
        </p:txBody>
      </p:sp>
      <p:sp>
        <p:nvSpPr>
          <p:cNvPr id="3" name="Content Placeholder 2"/>
          <p:cNvSpPr>
            <a:spLocks noGrp="1"/>
          </p:cNvSpPr>
          <p:nvPr>
            <p:ph idx="1"/>
          </p:nvPr>
        </p:nvSpPr>
        <p:spPr/>
        <p:txBody>
          <a:bodyPr/>
          <a:lstStyle/>
          <a:p>
            <a:pPr algn="thaiDist"/>
            <a:r>
              <a:rPr lang="en-US" dirty="0"/>
              <a:t>Critical HRD has been largely shaped—or mediated—by two bodies of thinking: critical management studies (CMS) and critical pedagogy (CP), both informed by critical theory (CT). Woodall (2005) argued that critical theory (CT) has been noticeably absent in HRD theorizing, although perhaps more apparent in critical pedagogy (Brookfield, 2005). While few HRD scholars draw directly upon critical theory, </a:t>
            </a:r>
            <a:r>
              <a:rPr lang="en-US" dirty="0" err="1"/>
              <a:t>Ramdhony</a:t>
            </a:r>
            <a:r>
              <a:rPr lang="en-US" dirty="0"/>
              <a:t> (2010) proposed an unmediated approach, reverting to core critical theory literatures, such as the Frankfurt School—a form of self-reflective social theory rooted in a dialectical mode of thinking, which seeks to expose ideologies and social contradictions that are potentially oppressive—although I suggest we cannot achieve a completely unmediated approach.</a:t>
            </a:r>
            <a:endParaRPr lang="th-TH" dirty="0"/>
          </a:p>
        </p:txBody>
      </p:sp>
    </p:spTree>
    <p:extLst>
      <p:ext uri="{BB962C8B-B14F-4D97-AF65-F5344CB8AC3E}">
        <p14:creationId xmlns:p14="http://schemas.microsoft.com/office/powerpoint/2010/main" val="33842130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a:t>
            </a:r>
            <a:endParaRPr lang="th-TH" dirty="0"/>
          </a:p>
        </p:txBody>
      </p:sp>
      <p:sp>
        <p:nvSpPr>
          <p:cNvPr id="3" name="Content Placeholder 2"/>
          <p:cNvSpPr>
            <a:spLocks noGrp="1"/>
          </p:cNvSpPr>
          <p:nvPr>
            <p:ph idx="1"/>
          </p:nvPr>
        </p:nvSpPr>
        <p:spPr/>
        <p:txBody>
          <a:bodyPr/>
          <a:lstStyle/>
          <a:p>
            <a:pPr algn="thaiDist"/>
            <a:r>
              <a:rPr lang="en-US" dirty="0"/>
              <a:t>Turning to where critical HRD occurs, there are similarities and distinctions between American and European approaches, noting, </a:t>
            </a:r>
          </a:p>
          <a:p>
            <a:pPr algn="thaiDist"/>
            <a:r>
              <a:rPr lang="en-US" b="1" dirty="0"/>
              <a:t>for example, </a:t>
            </a:r>
            <a:r>
              <a:rPr lang="en-US" dirty="0"/>
              <a:t>the different contexts and underpinning theoretical perspectives (pedagogy, management/ HRM). I note the Western dominance, with limited evidence of CHRD in Asian and African contexts, for example, but suggest these are emerging possibilities. Turning attention from a geographic to a disciplinary perspective, I also examine where CHRD is located in universities.</a:t>
            </a:r>
            <a:endParaRPr lang="th-TH" dirty="0"/>
          </a:p>
        </p:txBody>
      </p:sp>
    </p:spTree>
    <p:extLst>
      <p:ext uri="{BB962C8B-B14F-4D97-AF65-F5344CB8AC3E}">
        <p14:creationId xmlns:p14="http://schemas.microsoft.com/office/powerpoint/2010/main" val="20324185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a:t>
            </a:r>
            <a:endParaRPr lang="th-TH" dirty="0"/>
          </a:p>
        </p:txBody>
      </p:sp>
      <p:sp>
        <p:nvSpPr>
          <p:cNvPr id="3" name="Content Placeholder 2"/>
          <p:cNvSpPr>
            <a:spLocks noGrp="1"/>
          </p:cNvSpPr>
          <p:nvPr>
            <p:ph idx="1"/>
          </p:nvPr>
        </p:nvSpPr>
        <p:spPr/>
        <p:txBody>
          <a:bodyPr/>
          <a:lstStyle/>
          <a:p>
            <a:pPr algn="thaiDist"/>
            <a:r>
              <a:rPr lang="en-US" dirty="0"/>
              <a:t>A search for evidence of critical HRD in other (non-Western) countries and regions, such as Asia and Africa, yields very few results. Does this suggest that CHRD in these countries has not yet emerged in research, teaching, or practice, or that such an approach is denied (possible) or unnecessary (unlikely)? A review of papers presented at the American Academy of HRD International Conference in Asia up until 2008 (available on the AHRD website) hints at an emerging approach within this context, with reference to ethics and social responsibility, but no direct reference to critical HRD</a:t>
            </a:r>
            <a:endParaRPr lang="th-TH" dirty="0"/>
          </a:p>
        </p:txBody>
      </p:sp>
    </p:spTree>
    <p:extLst>
      <p:ext uri="{BB962C8B-B14F-4D97-AF65-F5344CB8AC3E}">
        <p14:creationId xmlns:p14="http://schemas.microsoft.com/office/powerpoint/2010/main" val="4240132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a:t>
            </a:r>
            <a:endParaRPr lang="th-TH" dirty="0"/>
          </a:p>
        </p:txBody>
      </p:sp>
      <p:sp>
        <p:nvSpPr>
          <p:cNvPr id="3" name="Content Placeholder 2"/>
          <p:cNvSpPr>
            <a:spLocks noGrp="1"/>
          </p:cNvSpPr>
          <p:nvPr>
            <p:ph idx="1"/>
          </p:nvPr>
        </p:nvSpPr>
        <p:spPr/>
        <p:txBody>
          <a:bodyPr/>
          <a:lstStyle/>
          <a:p>
            <a:pPr algn="thaiDist"/>
            <a:r>
              <a:rPr lang="en-US" dirty="0"/>
              <a:t>However, this is a recent development (only the eleventh year for the Asian chapter and second for MENA in 2012), now combined to form a joint annual conference bringing together researchers and practitioners from Asia, the Middle East, and Europe as well as from United States, Canada, Australia, New Zealand, Africa, and South America. The theme of the 2012 conference was “HRD in Global Economic Crisis,” suggesting potential explicit relevance to critical HRD. Given the complex sociocultural, economic, and political issues, there are also calls for culturally appropriate critical HRD, for example, for refugees (Beltran-Figueroa &amp; Ty, 2011) and recognition of issues of ethnicity and diversity, such as African skin color (Sims, 2009, 2010).</a:t>
            </a:r>
            <a:endParaRPr lang="th-TH" dirty="0"/>
          </a:p>
        </p:txBody>
      </p:sp>
    </p:spTree>
    <p:extLst>
      <p:ext uri="{BB962C8B-B14F-4D97-AF65-F5344CB8AC3E}">
        <p14:creationId xmlns:p14="http://schemas.microsoft.com/office/powerpoint/2010/main" val="22062610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a:t>
            </a:r>
            <a:endParaRPr lang="th-TH" dirty="0"/>
          </a:p>
        </p:txBody>
      </p:sp>
      <p:sp>
        <p:nvSpPr>
          <p:cNvPr id="3" name="Content Placeholder 2"/>
          <p:cNvSpPr>
            <a:spLocks noGrp="1"/>
          </p:cNvSpPr>
          <p:nvPr>
            <p:ph idx="1"/>
          </p:nvPr>
        </p:nvSpPr>
        <p:spPr/>
        <p:txBody>
          <a:bodyPr/>
          <a:lstStyle/>
          <a:p>
            <a:pPr algn="thaiDist"/>
            <a:r>
              <a:rPr lang="en-US" dirty="0"/>
              <a:t>Utilizing a stakeholder perspective (</a:t>
            </a:r>
            <a:r>
              <a:rPr lang="en-US" dirty="0" err="1"/>
              <a:t>Garavan</a:t>
            </a:r>
            <a:r>
              <a:rPr lang="en-US" dirty="0"/>
              <a:t>, 1995), who has—or might seek—a stake in critical HRD? Who might be driving/resisting CHRD, who is attempting to deliver this, who are the recipients and wider beneficiaries, and are these otherwise disadvantaged (through gender, ethnicity, age, disability)?</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7277" y="3998616"/>
            <a:ext cx="3356569" cy="2157794"/>
          </a:xfrm>
          <a:prstGeom prst="rect">
            <a:avLst/>
          </a:prstGeom>
        </p:spPr>
      </p:pic>
    </p:spTree>
    <p:extLst>
      <p:ext uri="{BB962C8B-B14F-4D97-AF65-F5344CB8AC3E}">
        <p14:creationId xmlns:p14="http://schemas.microsoft.com/office/powerpoint/2010/main" val="167578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lstStyle/>
          <a:p>
            <a:pPr algn="thaiDist"/>
            <a:r>
              <a:rPr lang="en-US" dirty="0"/>
              <a:t>The foundations of human resource development are treated in many publications, including early chapters of this one, and so there is no need to retrace them here. However, it is important for the purposes of this chapter to touch on key concepts related to HRD practice and discipline that distinguish it from related fields such as human resources (HR), human resource management (HRM), and industrial/organizational (I/O) psychology.</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5888" y="4919853"/>
            <a:ext cx="3876075" cy="1590675"/>
          </a:xfrm>
          <a:prstGeom prst="rect">
            <a:avLst/>
          </a:prstGeom>
        </p:spPr>
      </p:pic>
    </p:spTree>
    <p:extLst>
      <p:ext uri="{BB962C8B-B14F-4D97-AF65-F5344CB8AC3E}">
        <p14:creationId xmlns:p14="http://schemas.microsoft.com/office/powerpoint/2010/main" val="11544022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a:t>
            </a:r>
            <a:endParaRPr lang="th-TH" dirty="0"/>
          </a:p>
        </p:txBody>
      </p:sp>
      <p:sp>
        <p:nvSpPr>
          <p:cNvPr id="3" name="Content Placeholder 2"/>
          <p:cNvSpPr>
            <a:spLocks noGrp="1"/>
          </p:cNvSpPr>
          <p:nvPr>
            <p:ph idx="1"/>
          </p:nvPr>
        </p:nvSpPr>
        <p:spPr>
          <a:noFill/>
        </p:spPr>
        <p:txBody>
          <a:bodyPr/>
          <a:lstStyle/>
          <a:p>
            <a:pPr algn="thaiDist"/>
            <a:r>
              <a:rPr lang="en-US" dirty="0"/>
              <a:t>Internal stakeholders include employees, employee representatives (unions), managers, HRD professionals, the broader HRM function, senior management, and shareholders/trustees; external stakeholders include suppliers and customers, professional bodies, academic institutions, and governments, each with a reason why CHRD might be important—or not. For example, customers and citizens have a stake, through their right to informed customer service, sensitive to diversity. Suppliers and clients also have a right to fair, ethical treatment. Yet, professional bodies, such as the UK’s Chartered Institute for Personnel and Development (CIPD), in its quest to prove the performativity of HR in general, might resist critical HRD.</a:t>
            </a:r>
            <a:endParaRPr lang="th-TH" dirty="0"/>
          </a:p>
        </p:txBody>
      </p:sp>
    </p:spTree>
    <p:extLst>
      <p:ext uri="{BB962C8B-B14F-4D97-AF65-F5344CB8AC3E}">
        <p14:creationId xmlns:p14="http://schemas.microsoft.com/office/powerpoint/2010/main" val="23194744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a:t>
            </a:r>
            <a:endParaRPr lang="th-TH" dirty="0"/>
          </a:p>
        </p:txBody>
      </p:sp>
      <p:sp>
        <p:nvSpPr>
          <p:cNvPr id="3" name="Content Placeholder 2"/>
          <p:cNvSpPr>
            <a:spLocks noGrp="1"/>
          </p:cNvSpPr>
          <p:nvPr>
            <p:ph idx="1"/>
          </p:nvPr>
        </p:nvSpPr>
        <p:spPr/>
        <p:txBody>
          <a:bodyPr>
            <a:normAutofit lnSpcReduction="10000"/>
          </a:bodyPr>
          <a:lstStyle/>
          <a:p>
            <a:pPr algn="thaiDist"/>
            <a:r>
              <a:rPr lang="en-US" dirty="0"/>
              <a:t>Employees, particularly those marginalized by gender, age, education, ethnicity, disability, and sexual orientation, have a particular stake in critical HRD. They may seek the right to learn and be involved in setting their learning agenda, as well as have a responsibility to perform their roles effectively and act ethically. Managers and HRD practitioners have a stake through their responsibility to ensure an employee’s right to learn regardless of gender, age, ethnicity, disability, etc., to achieve a win-win balance between (organizational) performance and (individual/collective) learning. Of course, there are tensions between managers’ need to meet challenging production/service targets and the ability to release employees for study leave or allow them to pursue personal development. There are also potential political challenges between managers and HRD practitioners when HRD activity is devolved to pressurized managers. The management function may also resist critical approaches, which challenge their right to command and control workers. This leads to the question of how critical HRD can be accomplished.</a:t>
            </a:r>
            <a:endParaRPr lang="th-TH" dirty="0"/>
          </a:p>
        </p:txBody>
      </p:sp>
    </p:spTree>
    <p:extLst>
      <p:ext uri="{BB962C8B-B14F-4D97-AF65-F5344CB8AC3E}">
        <p14:creationId xmlns:p14="http://schemas.microsoft.com/office/powerpoint/2010/main" val="241512911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a:t>
            </a:r>
            <a:endParaRPr lang="th-TH" dirty="0"/>
          </a:p>
        </p:txBody>
      </p:sp>
      <p:sp>
        <p:nvSpPr>
          <p:cNvPr id="3" name="Content Placeholder 2"/>
          <p:cNvSpPr>
            <a:spLocks noGrp="1"/>
          </p:cNvSpPr>
          <p:nvPr>
            <p:ph idx="1"/>
          </p:nvPr>
        </p:nvSpPr>
        <p:spPr/>
        <p:txBody>
          <a:bodyPr/>
          <a:lstStyle/>
          <a:p>
            <a:r>
              <a:rPr lang="en-US" dirty="0"/>
              <a:t>This final section focuses on doing critical HRD through the interrelated activities of research, education, and practice. I turn to the pragmatic challenges of how to better know and understand (research), develop (education), and deliver (practice) a more critical approach to HRD.</a:t>
            </a:r>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3149" y="3945986"/>
            <a:ext cx="3182030" cy="2129067"/>
          </a:xfrm>
          <a:prstGeom prst="rect">
            <a:avLst/>
          </a:prstGeom>
        </p:spPr>
      </p:pic>
    </p:spTree>
    <p:extLst>
      <p:ext uri="{BB962C8B-B14F-4D97-AF65-F5344CB8AC3E}">
        <p14:creationId xmlns:p14="http://schemas.microsoft.com/office/powerpoint/2010/main" val="12553111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a:t>
            </a:r>
            <a:endParaRPr lang="th-TH" dirty="0"/>
          </a:p>
        </p:txBody>
      </p:sp>
      <p:sp>
        <p:nvSpPr>
          <p:cNvPr id="3" name="Content Placeholder 2"/>
          <p:cNvSpPr>
            <a:spLocks noGrp="1"/>
          </p:cNvSpPr>
          <p:nvPr>
            <p:ph idx="1"/>
          </p:nvPr>
        </p:nvSpPr>
        <p:spPr/>
        <p:txBody>
          <a:bodyPr>
            <a:normAutofit lnSpcReduction="10000"/>
          </a:bodyPr>
          <a:lstStyle/>
          <a:p>
            <a:pPr algn="thaiDist"/>
            <a:r>
              <a:rPr lang="en-US" dirty="0" err="1"/>
              <a:t>Trehan</a:t>
            </a:r>
            <a:r>
              <a:rPr lang="en-US" dirty="0"/>
              <a:t> (2004) is concerned that, although critical approaches have been introduced in pedagogy, little appears to have been transferred to HRD practice. </a:t>
            </a:r>
            <a:r>
              <a:rPr lang="en-US" dirty="0" err="1"/>
              <a:t>Rigg</a:t>
            </a:r>
            <a:r>
              <a:rPr lang="en-US" dirty="0"/>
              <a:t>, Stewart, and </a:t>
            </a:r>
            <a:r>
              <a:rPr lang="en-US" dirty="0" err="1"/>
              <a:t>Trehan</a:t>
            </a:r>
            <a:r>
              <a:rPr lang="en-US" dirty="0"/>
              <a:t> (2007) also recognize that there is a disconnection between CHRD theory and practice, as being critical is “not so easy to expedite in practice as to articulate in theory” (p. 11). Critical constructionism calls for the practical application of critical theory. As scholars, we need to ensure our contributions are relevant to the practical “wicked issues” in contemporary organizations. We also need to be aware of how attempts at critical HRD are received in organizations, often met with resistance from dominant groups, whose interests may be thwarted by changes in power. There is also the danger of assimilation, where critical HRD is stripped of its “sociopolitical element” and emancipatory potential to be converted into a managerial toolkit to serve the interests of those in power while “leaving the superficial impression that a more critical approach has been applied” to the HRD process (Reynolds, 1999, p. 178). </a:t>
            </a:r>
          </a:p>
        </p:txBody>
      </p:sp>
    </p:spTree>
    <p:extLst>
      <p:ext uri="{BB962C8B-B14F-4D97-AF65-F5344CB8AC3E}">
        <p14:creationId xmlns:p14="http://schemas.microsoft.com/office/powerpoint/2010/main" val="21471402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a:t>
            </a:r>
            <a:endParaRPr lang="th-TH" dirty="0"/>
          </a:p>
        </p:txBody>
      </p:sp>
      <p:sp>
        <p:nvSpPr>
          <p:cNvPr id="3" name="Content Placeholder 2"/>
          <p:cNvSpPr>
            <a:spLocks noGrp="1"/>
          </p:cNvSpPr>
          <p:nvPr>
            <p:ph idx="1"/>
          </p:nvPr>
        </p:nvSpPr>
        <p:spPr>
          <a:noFill/>
        </p:spPr>
        <p:txBody>
          <a:bodyPr/>
          <a:lstStyle/>
          <a:p>
            <a:pPr algn="thaiDist"/>
            <a:r>
              <a:rPr lang="en-US" dirty="0"/>
              <a:t>Adopting critical constructionism addresses what Vince (2005) identifies as the political dimension. What is the role of HRD practitioners? Do they have a hand in potentially reinforcing control and manipulation? Are they mere implementers of corporate strategy or do they have a voice in shaping more ethical, meaningful work, supported by learning and development opportunities negotiated with employees?</a:t>
            </a:r>
            <a:endParaRPr lang="th-TH" dirty="0"/>
          </a:p>
          <a:p>
            <a:endParaRPr lang="th-TH"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5265" y="4297680"/>
            <a:ext cx="4828032" cy="2011680"/>
          </a:xfrm>
          <a:prstGeom prst="rect">
            <a:avLst/>
          </a:prstGeom>
        </p:spPr>
      </p:pic>
    </p:spTree>
    <p:extLst>
      <p:ext uri="{BB962C8B-B14F-4D97-AF65-F5344CB8AC3E}">
        <p14:creationId xmlns:p14="http://schemas.microsoft.com/office/powerpoint/2010/main" val="3576952778"/>
      </p:ext>
    </p:extLst>
  </p:cSld>
  <p:clrMapOvr>
    <a:overrideClrMapping bg1="lt1" tx1="dk1" bg2="lt2" tx2="dk2" accent1="accent1" accent2="accent2" accent3="accent3" accent4="accent4" accent5="accent5" accent6="accent6" hlink="hlink" folHlink="folHlink"/>
  </p:clrMapOvr>
</p:sld>
</file>

<file path=ppt/slides/slide7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a:t>
            </a:r>
            <a:endParaRPr lang="th-TH" dirty="0"/>
          </a:p>
        </p:txBody>
      </p:sp>
      <p:sp>
        <p:nvSpPr>
          <p:cNvPr id="3" name="Content Placeholder 2"/>
          <p:cNvSpPr>
            <a:spLocks noGrp="1"/>
          </p:cNvSpPr>
          <p:nvPr>
            <p:ph idx="1"/>
          </p:nvPr>
        </p:nvSpPr>
        <p:spPr/>
        <p:txBody>
          <a:bodyPr/>
          <a:lstStyle/>
          <a:p>
            <a:r>
              <a:rPr lang="en-US" b="1" dirty="0"/>
              <a:t>For example, </a:t>
            </a:r>
          </a:p>
          <a:p>
            <a:pPr algn="thaiDist"/>
            <a:r>
              <a:rPr lang="en-US" dirty="0" err="1"/>
              <a:t>Habermas</a:t>
            </a:r>
            <a:r>
              <a:rPr lang="en-US" dirty="0"/>
              <a:t> (1984) in his notion of an ideal speech situation. Such humble, local activities can provide valuable “small wins” or incremental gains for CHRD practice within the day-to-day experiences of organizations while reducing the risk of a full-blown opposition from dominant groups. They can be used, as Fenwick (2004) suggests, to target specific oppressive practices and help avoid utopian visions and moral evangelism.</a:t>
            </a:r>
          </a:p>
          <a:p>
            <a:endParaRPr lang="th-TH"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1960" y="4606280"/>
            <a:ext cx="3114884" cy="1977178"/>
          </a:xfrm>
          <a:prstGeom prst="rect">
            <a:avLst/>
          </a:prstGeom>
        </p:spPr>
      </p:pic>
    </p:spTree>
    <p:extLst>
      <p:ext uri="{BB962C8B-B14F-4D97-AF65-F5344CB8AC3E}">
        <p14:creationId xmlns:p14="http://schemas.microsoft.com/office/powerpoint/2010/main" val="33887727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747491" y="2617216"/>
            <a:ext cx="3454399" cy="1499616"/>
          </a:xfrm>
        </p:spPr>
        <p:txBody>
          <a:bodyPr>
            <a:normAutofit/>
          </a:bodyPr>
          <a:lstStyle/>
          <a:p>
            <a:r>
              <a:rPr lang="en-US" sz="7200" dirty="0"/>
              <a:t>The end</a:t>
            </a:r>
            <a:endParaRPr lang="th-TH" sz="7200" dirty="0"/>
          </a:p>
        </p:txBody>
      </p:sp>
    </p:spTree>
    <p:extLst>
      <p:ext uri="{BB962C8B-B14F-4D97-AF65-F5344CB8AC3E}">
        <p14:creationId xmlns:p14="http://schemas.microsoft.com/office/powerpoint/2010/main" val="320793949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lstStyle/>
          <a:p>
            <a:pPr algn="thaiDist"/>
            <a:r>
              <a:rPr lang="en-US" dirty="0"/>
              <a:t>HRD can and does address concepts such as organization development, training, enhancing performance, and improving job skills (</a:t>
            </a:r>
            <a:r>
              <a:rPr lang="en-US" dirty="0" err="1"/>
              <a:t>Garavan</a:t>
            </a:r>
            <a:r>
              <a:rPr lang="en-US" dirty="0"/>
              <a:t>, </a:t>
            </a:r>
            <a:r>
              <a:rPr lang="en-US" dirty="0" err="1"/>
              <a:t>Gunnigle</a:t>
            </a:r>
            <a:r>
              <a:rPr lang="en-US" dirty="0"/>
              <a:t>, &amp; Morley, 2000). In so doing, it shares characteristics with HR, HRM, I/O psych, and personnel training and development, which focus explicitly on organizational performance, output, and financial success as both primary and ultimate goals. However, in its formation, HRD emphasized the “human development” component in ways that had broader applications than just improvement of job skills, performance, and output. HRD, rather, suggests that development of the individual and the organization are integrated, bound together, and (many would say) co-equal. HRD was thus perceived and described by its early articulators as</a:t>
            </a:r>
            <a:endParaRPr lang="th-TH" dirty="0"/>
          </a:p>
        </p:txBody>
      </p:sp>
    </p:spTree>
    <p:extLst>
      <p:ext uri="{BB962C8B-B14F-4D97-AF65-F5344CB8AC3E}">
        <p14:creationId xmlns:p14="http://schemas.microsoft.com/office/powerpoint/2010/main" val="1381960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FOUNDING HUMANIST PRINCIPLES OF HRD</a:t>
            </a:r>
            <a:endParaRPr lang="th-TH" dirty="0"/>
          </a:p>
        </p:txBody>
      </p:sp>
      <p:sp>
        <p:nvSpPr>
          <p:cNvPr id="3" name="Content Placeholder 2"/>
          <p:cNvSpPr>
            <a:spLocks noGrp="1"/>
          </p:cNvSpPr>
          <p:nvPr>
            <p:ph idx="1"/>
          </p:nvPr>
        </p:nvSpPr>
        <p:spPr/>
        <p:txBody>
          <a:bodyPr/>
          <a:lstStyle/>
          <a:p>
            <a:pPr algn="thaiDist"/>
            <a:r>
              <a:rPr lang="en-US" dirty="0"/>
              <a:t>• “The field of study and practice responsible for the fostering of a </a:t>
            </a:r>
            <a:r>
              <a:rPr lang="en-US" dirty="0" err="1"/>
              <a:t>longterm</a:t>
            </a:r>
            <a:r>
              <a:rPr lang="en-US" dirty="0"/>
              <a:t>, work-related learning capacity at the individual, group, and organizational level of organizations” (Watkins, 1989, p. 427)</a:t>
            </a:r>
          </a:p>
          <a:p>
            <a:pPr algn="thaiDist"/>
            <a:r>
              <a:rPr lang="en-US" dirty="0"/>
              <a:t>• “The integrated use of training and development, career development, and organization development to improve individual and organizational effectiveness” (</a:t>
            </a:r>
            <a:r>
              <a:rPr lang="en-US" dirty="0" err="1"/>
              <a:t>McLagan</a:t>
            </a:r>
            <a:r>
              <a:rPr lang="en-US" dirty="0"/>
              <a:t> &amp; </a:t>
            </a:r>
            <a:r>
              <a:rPr lang="en-US" dirty="0" err="1"/>
              <a:t>Suhadolnik</a:t>
            </a:r>
            <a:r>
              <a:rPr lang="en-US" dirty="0"/>
              <a:t>, 1989, p. 1) </a:t>
            </a:r>
          </a:p>
          <a:p>
            <a:pPr algn="thaiDist"/>
            <a:r>
              <a:rPr lang="en-US" dirty="0"/>
              <a:t>• “The study and practice of increasing the learning capacity of individuals, groups, collectives . . . for the purpose of optimizing human and organizational growth and effectiveness” (</a:t>
            </a:r>
            <a:r>
              <a:rPr lang="en-US" dirty="0" err="1"/>
              <a:t>Chalofsky</a:t>
            </a:r>
            <a:r>
              <a:rPr lang="en-US" dirty="0"/>
              <a:t>, 1992, p. 179)</a:t>
            </a:r>
          </a:p>
          <a:p>
            <a:pPr algn="thaiDist"/>
            <a:r>
              <a:rPr lang="en-US" dirty="0"/>
              <a:t>• “Activities and processes which are intended to have impact on organizational and individual learning” (Stewart &amp; </a:t>
            </a:r>
            <a:r>
              <a:rPr lang="en-US" dirty="0" err="1"/>
              <a:t>McGoldrick</a:t>
            </a:r>
            <a:r>
              <a:rPr lang="en-US" dirty="0"/>
              <a:t>, 1996, p. 1).</a:t>
            </a:r>
            <a:endParaRPr lang="th-TH" dirty="0"/>
          </a:p>
        </p:txBody>
      </p:sp>
    </p:spTree>
    <p:extLst>
      <p:ext uri="{BB962C8B-B14F-4D97-AF65-F5344CB8AC3E}">
        <p14:creationId xmlns:p14="http://schemas.microsoft.com/office/powerpoint/2010/main" val="42736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ppt/theme/themeOverride1.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ppt/theme/themeOverride2.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ppt/theme/themeOverride3.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docProps/app.xml><?xml version="1.0" encoding="utf-8"?>
<Properties xmlns="http://schemas.openxmlformats.org/officeDocument/2006/extended-properties" xmlns:vt="http://schemas.openxmlformats.org/officeDocument/2006/docPropsVTypes">
  <Template/>
  <TotalTime>1033</TotalTime>
  <Words>8954</Words>
  <Application>Microsoft Office PowerPoint</Application>
  <PresentationFormat>Widescreen</PresentationFormat>
  <Paragraphs>185</Paragraphs>
  <Slides>76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76</vt:i4>
      </vt:variant>
    </vt:vector>
  </HeadingPairs>
  <TitlesOfParts>
    <vt:vector size="81" baseType="lpstr">
      <vt:lpstr>Algerian</vt:lpstr>
      <vt:lpstr>Tw Cen MT</vt:lpstr>
      <vt:lpstr>Tw Cen MT Condensed</vt:lpstr>
      <vt:lpstr>Wingdings 3</vt:lpstr>
      <vt:lpstr>Integral</vt:lpstr>
      <vt:lpstr>MHE9103 Innovative Development in Human Capital and Entrepreneurship</vt:lpstr>
      <vt:lpstr>A Critical in Human Resource Development (HRD)</vt:lpstr>
      <vt:lpstr>Critical in HRD</vt:lpstr>
      <vt:lpstr>Critical in HRD</vt:lpstr>
      <vt:lpstr>Critical in HRD</vt:lpstr>
      <vt:lpstr>Critical in HRD</vt:lpstr>
      <vt:lpstr>FOUNDING HUMANIST PRINCIPLES OF HRD</vt:lpstr>
      <vt:lpstr>FOUNDING HUMANIST PRINCIPLES OF HRD</vt:lpstr>
      <vt:lpstr>FOUNDING HUMANIST PRINCIPLES OF HRD</vt:lpstr>
      <vt:lpstr>FOUNDING HUMANIST PRINCIPLES OF HRD</vt:lpstr>
      <vt:lpstr>FOUNDING HUMANIST PRINCIPLES OF HRD</vt:lpstr>
      <vt:lpstr>FOUNDING HUMANIST PRINCIPLES OF HRD</vt:lpstr>
      <vt:lpstr>FOUNDING HUMANIST PRINCIPLES OF HRD</vt:lpstr>
      <vt:lpstr>HRD DOMINATED BY MASCULINE RATIONALITY</vt:lpstr>
      <vt:lpstr>HRD DOMINATED BY MASCULINE RATIONALITY</vt:lpstr>
      <vt:lpstr>       HRD DOMINATED BY MASCULINE RATIONALITY</vt:lpstr>
      <vt:lpstr>CRITICAL PERSPECTIVES </vt:lpstr>
      <vt:lpstr>Critical Theory</vt:lpstr>
      <vt:lpstr>Critical Theory</vt:lpstr>
      <vt:lpstr>Critical Management Studies (CMS)</vt:lpstr>
      <vt:lpstr>Critical Management Studies (CMS)</vt:lpstr>
      <vt:lpstr>Critical Management Studies (CMS)</vt:lpstr>
      <vt:lpstr>Critical Management Studies (CMS)</vt:lpstr>
      <vt:lpstr>Critical Human Resource Development (CHRD)</vt:lpstr>
      <vt:lpstr>Critical Human Resource Development (CHRD)</vt:lpstr>
      <vt:lpstr>FEMINIST THEORY</vt:lpstr>
      <vt:lpstr>FEMINIST THEORY</vt:lpstr>
      <vt:lpstr>FEMINIST THEORY</vt:lpstr>
      <vt:lpstr>FEMINIST THEORY</vt:lpstr>
      <vt:lpstr>FEMINIST THEORY</vt:lpstr>
      <vt:lpstr>Critical Theory’s Contribution to Organization Critique</vt:lpstr>
      <vt:lpstr>Critical Theory’s Contribution to Organization Critique</vt:lpstr>
      <vt:lpstr>Critical Theory’s Contribution to Organization Critique</vt:lpstr>
      <vt:lpstr>Critical Theory’s Contribution to Organization Critique</vt:lpstr>
      <vt:lpstr>Critical Theory’s Contribution to Organization Critique</vt:lpstr>
      <vt:lpstr>Critical Theory’s Contribution to Organization Critique</vt:lpstr>
      <vt:lpstr>Critical Theory’s Contribution to Organization Critique</vt:lpstr>
      <vt:lpstr>Critical Theory’s Contribution to Organization Critique</vt:lpstr>
      <vt:lpstr>Critical Theory’s Contribution to Organization Critique</vt:lpstr>
      <vt:lpstr>A CRITICAL, FEMINIST HRD AGENDA</vt:lpstr>
      <vt:lpstr>A CRITICAL, FEMINIST HRD AGENDA</vt:lpstr>
      <vt:lpstr>A CRITICAL, FEMINIST HRD AGENDA</vt:lpstr>
      <vt:lpstr>A CRITICAL, FEMINIST HRD AGENDA</vt:lpstr>
      <vt:lpstr>A CRITICAL, FEMINIST HRD AGENDA</vt:lpstr>
      <vt:lpstr>HRD on economic growth</vt:lpstr>
      <vt:lpstr>Critical HRD</vt:lpstr>
      <vt:lpstr>Critical HRD</vt:lpstr>
      <vt:lpstr>PowerPoint Presentation</vt:lpstr>
      <vt:lpstr>What</vt:lpstr>
      <vt:lpstr>What</vt:lpstr>
      <vt:lpstr>WHat</vt:lpstr>
      <vt:lpstr>What</vt:lpstr>
      <vt:lpstr>What</vt:lpstr>
      <vt:lpstr>What</vt:lpstr>
      <vt:lpstr>What</vt:lpstr>
      <vt:lpstr>Why</vt:lpstr>
      <vt:lpstr>why</vt:lpstr>
      <vt:lpstr>Why</vt:lpstr>
      <vt:lpstr>Why</vt:lpstr>
      <vt:lpstr>Why</vt:lpstr>
      <vt:lpstr>Why</vt:lpstr>
      <vt:lpstr>Why</vt:lpstr>
      <vt:lpstr>When</vt:lpstr>
      <vt:lpstr>when</vt:lpstr>
      <vt:lpstr>when</vt:lpstr>
      <vt:lpstr>Where</vt:lpstr>
      <vt:lpstr>Where</vt:lpstr>
      <vt:lpstr>Where</vt:lpstr>
      <vt:lpstr>Who</vt:lpstr>
      <vt:lpstr>Who</vt:lpstr>
      <vt:lpstr>Who</vt:lpstr>
      <vt:lpstr>HOW</vt:lpstr>
      <vt:lpstr>How</vt:lpstr>
      <vt:lpstr>HOW</vt:lpstr>
      <vt:lpstr>how</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Chayanan Kerdpitak</cp:lastModifiedBy>
  <cp:revision>145</cp:revision>
  <dcterms:created xsi:type="dcterms:W3CDTF">2023-02-04T11:59:41Z</dcterms:created>
  <dcterms:modified xsi:type="dcterms:W3CDTF">2025-07-21T23:12:32Z</dcterms:modified>
</cp:coreProperties>
</file>