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  <p:sldId id="284" r:id="rId28"/>
    <p:sldId id="285" r:id="rId29"/>
    <p:sldId id="286" r:id="rId30"/>
  </p:sldIdLst>
  <p:sldSz cx="9144000" cy="6858000" type="screen4x3"/>
  <p:notesSz cx="6797675" cy="9928225"/>
  <p:embeddedFontLs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IrisUPC" pitchFamily="34" charset="-34"/>
      <p:regular r:id="rId36"/>
      <p:bold r:id="rId37"/>
      <p:italic r:id="rId38"/>
      <p:boldItalic r:id="rId39"/>
    </p:embeddedFont>
    <p:embeddedFont>
      <p:font typeface="Georgia" pitchFamily="18" charset="0"/>
      <p:regular r:id="rId40"/>
      <p:bold r:id="rId41"/>
      <p:italic r:id="rId42"/>
      <p:boldItalic r:id="rId43"/>
    </p:embeddedFont>
    <p:embeddedFont>
      <p:font typeface="CordiaUPC" pitchFamily="34" charset="-34"/>
      <p:regular r:id="rId44"/>
      <p:bold r:id="rId45"/>
      <p:italic r:id="rId46"/>
      <p:boldItalic r:id="rId47"/>
    </p:embeddedFont>
    <p:embeddedFont>
      <p:font typeface="TH SarabunPSK" pitchFamily="34" charset="-34"/>
      <p:regular r:id="rId48"/>
      <p:bold r:id="rId49"/>
      <p:italic r:id="rId50"/>
      <p:boldItalic r:id="rId51"/>
    </p:embeddedFont>
    <p:embeddedFont>
      <p:font typeface="AngsanaUPC" pitchFamily="18" charset="-34"/>
      <p:regular r:id="rId52"/>
      <p:bold r:id="rId53"/>
      <p:italic r:id="rId54"/>
      <p:boldItalic r:id="rId55"/>
    </p:embeddedFont>
    <p:embeddedFont>
      <p:font typeface="Calibri" pitchFamily="34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780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01742-4872-4CEC-B285-BD312FEBB310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30261-F48D-4B05-8210-941687258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6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F9DC7A-9FB1-4AEC-8DD7-77C810ABB597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F39965-55BB-41F7-9B45-55ADD902E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kapook.com/webout.php?url=https://www.facebook.com/NotiCanal1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th-TH" sz="3200" b="1" dirty="0" smtClean="0"/>
              <a:t>นารีนารถ ปานบุญ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817580" y="476672"/>
            <a:ext cx="7175351" cy="5688631"/>
          </a:xfrm>
        </p:spPr>
        <p:txBody>
          <a:bodyPr/>
          <a:lstStyle/>
          <a:p>
            <a:pPr algn="ctr"/>
            <a:r>
              <a:rPr lang="th-TH" dirty="0">
                <a:effectLst/>
              </a:rPr>
              <a:t>บทที่ </a:t>
            </a:r>
            <a:r>
              <a:rPr lang="th-TH" dirty="0" smtClean="0">
                <a:effectLst/>
              </a:rPr>
              <a:t>๑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th-TH" dirty="0">
                <a:effectLst/>
              </a:rPr>
              <a:t>การพูดและการนำสนอเพื่องานนิเทศศาสตร์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996952"/>
            <a:ext cx="622869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52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04664"/>
            <a:ext cx="7478216" cy="5760640"/>
          </a:xfrm>
        </p:spPr>
        <p:txBody>
          <a:bodyPr/>
          <a:lstStyle/>
          <a:p>
            <a:pPr algn="l"/>
            <a:r>
              <a:rPr lang="th-TH" dirty="0">
                <a:effectLst/>
              </a:rPr>
              <a:t>หลักการใช้สายตา สีหน้า </a:t>
            </a:r>
            <a:r>
              <a:rPr lang="th-TH" dirty="0" smtClean="0">
                <a:effectLst/>
              </a:rPr>
              <a:t>ท่าทาง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th-TH" sz="36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การใช้สายตา 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ยตาอยู่ที่ผู้ฟังกวาดสายตามองผู้ฟังโดยทั่วถึงกล้าสบตาผู้ฟังและใช้แววตาสื่อความรู้สึกเป็นมิตรและจริงใจให้ผู้ฟังรับรู้ได้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3600" b="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600" b="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6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การแสดงออกของสี</a:t>
            </a:r>
            <a:r>
              <a:rPr lang="th-TH" sz="36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หน้า</a:t>
            </a:r>
            <a:r>
              <a:rPr lang="en-US" sz="3600" b="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3600" b="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600" b="0" dirty="0" smtClean="0"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ผู้พูดต้องแสดงสีหน้าให้ผู้ฟังเห็นถึงความยิ้มแย้ม แจ่มใส ความจริงใจ ความมั่นใจ ความกระตือรือร้นในการ</a:t>
            </a:r>
            <a:r>
              <a:rPr lang="th-TH" sz="36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พูด</a:t>
            </a:r>
            <a:r>
              <a:rPr lang="en-US" sz="36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การใช้กริยาท่าทาง </a:t>
            </a:r>
            <a:r>
              <a:rPr lang="en-US" sz="36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32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8280920" cy="5254520"/>
          </a:xfrm>
        </p:spPr>
        <p:txBody>
          <a:bodyPr/>
          <a:lstStyle/>
          <a:p>
            <a:pPr algn="l" fontAlgn="base"/>
            <a:r>
              <a:rPr lang="th-TH" dirty="0">
                <a:effectLst/>
              </a:rPr>
              <a:t>หลักการใช้ภาษา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th-TH" dirty="0">
                <a:effectLst/>
              </a:rPr>
              <a:t>การเป็นผู้พูดที่</a:t>
            </a:r>
            <a:r>
              <a:rPr lang="th-TH" dirty="0" smtClean="0">
                <a:effectLst/>
              </a:rPr>
              <a:t>ดีประกอบด้วย</a:t>
            </a:r>
            <a:br>
              <a:rPr lang="th-TH" dirty="0" smtClean="0">
                <a:effectLst/>
              </a:rPr>
            </a:br>
            <a: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ออกเสียงคำให้ถูกต้อง ชัดเจน ตามอักขระวิธี</a:t>
            </a:r>
            <a: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4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ใช้ภาษาให้ถูกหลักภาษา เช่น การใช้คำ สรรพนาม ลักษณะนาม คำขยาย คำราชาศัพท์ การใช้ศัพท์เฉพาะต่างๆ</a:t>
            </a:r>
            <a: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4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ใช้ประโยคสั้นๆ กะทัดรัด ได้ใจความ ไม่เยิ่นเย้อ</a:t>
            </a:r>
            <a: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4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ใช้คำให้ตรงกับความหมาย ภาษาไทยมีคำที่มีความหมายเหมือนกันมาก เช่น กิน </a:t>
            </a:r>
            <a:r>
              <a:rPr lang="th-TH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รับประทานเขมือบ เสวย ฉัน ต้องเลือกใช้ให้เหมาะสม</a:t>
            </a:r>
            <a: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98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776863" cy="4968552"/>
          </a:xfrm>
        </p:spPr>
        <p:txBody>
          <a:bodyPr/>
          <a:lstStyle/>
          <a:p>
            <a:pPr marL="0" indent="0" algn="l">
              <a:buNone/>
            </a:pPr>
            <a: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ใช้คำง่ายๆ ไม่เป็นศัพท์ทางวิชาการที่ต้องแปล</a:t>
            </a:r>
            <a:r>
              <a:rPr lang="th-TH" sz="34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           อีก</a:t>
            </a:r>
            <a:r>
              <a:rPr lang="th-TH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ชั้นหลีกเลี่ยงการใช้ภาษา ต่างประเทศ</a:t>
            </a:r>
            <a: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หลีกเลี่ยงการใช้ภาษาที่ไม่เหมาะสมในการพูด เช่น คำด่า คำสบถ คำไม่สุภาพ คำหยาบโลน</a:t>
            </a:r>
            <a: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การยกสุภาษิต คำกลอน ประกอบการพูด ต้องใช้ให้ถูกต้องตรงตามความหมายและสัมพันธ์กับเรื่องที่พูด</a:t>
            </a:r>
            <a:endParaRPr lang="en-US" sz="3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98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7" y="1268760"/>
            <a:ext cx="6830144" cy="4246408"/>
          </a:xfrm>
        </p:spPr>
        <p:txBody>
          <a:bodyPr/>
          <a:lstStyle/>
          <a:p>
            <a:pPr marL="0" indent="0" algn="l">
              <a:buNone/>
            </a:pPr>
            <a:r>
              <a:rPr lang="th-TH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ประเภทของการพูดเพื่องานนิเทศศาสตร์</a:t>
            </a:r>
            <a: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89614"/>
            <a:ext cx="3735859" cy="300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943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550224" cy="5110504"/>
          </a:xfrm>
        </p:spPr>
        <p:txBody>
          <a:bodyPr/>
          <a:lstStyle/>
          <a:p>
            <a:pPr marL="0" indent="0" algn="l">
              <a:buNone/>
            </a:pPr>
            <a:r>
              <a:rPr lang="th-TH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การพูดแบ่งตามวัตถุประสงค์ มี </a:t>
            </a:r>
            <a: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แบบคือ</a:t>
            </a:r>
            <a: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effectLst/>
              </a:rPr>
              <a:t> </a:t>
            </a:r>
            <a:r>
              <a:rPr lang="en-US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การพูดเพื่อให้ความรู้ 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(Informative Speech) 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หรือข้อมูลข่าวสาร การพูดเพื่อให้ความรู้เป็นการพูดอธิบายชี้แจงแสดงเหตุผลตามที่ผู้พูดเตรียม</a:t>
            </a:r>
            <a: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ไว้</a:t>
            </a:r>
            <a:b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การพูดเพื่อจูงใจหรือโน้มน้าวใจ </a:t>
            </a:r>
            <a: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(Persuasive Speech) </a:t>
            </a:r>
            <a:r>
              <a:rPr lang="th-TH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รพูดแบบนี้ เป็นการพูดเชิงชักชวนโน้มน้าว เกลี้ยกล่อม จูงใจ ปลุกเร้า ให้ผู้ฟังเชื่อถือ</a:t>
            </a:r>
            <a: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คล้อยตาม 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หรือปฏิบัติ</a:t>
            </a:r>
            <a: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b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effectLst/>
              </a:rPr>
              <a:t> </a:t>
            </a:r>
            <a:r>
              <a:rPr lang="th-TH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พูดเพื่อจรรโลงใจ</a:t>
            </a:r>
            <a: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400" b="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Recreative</a:t>
            </a:r>
            <a:r>
              <a:rPr lang="th-TH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4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Speech) </a:t>
            </a:r>
            <a:endParaRPr lang="en-US" sz="34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86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620688"/>
            <a:ext cx="7992888" cy="5400600"/>
          </a:xfrm>
        </p:spPr>
        <p:txBody>
          <a:bodyPr/>
          <a:lstStyle/>
          <a:p>
            <a:pPr marL="0" indent="0" algn="l">
              <a:buNone/>
            </a:pPr>
            <a:r>
              <a:rPr lang="th-TH" sz="36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แบ่งตามลักษณะของการพูด</a:t>
            </a:r>
            <a:r>
              <a:rPr lang="en-US" sz="36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effectLst/>
              </a:rPr>
              <a:t> 	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การพูดแบบอ่านจากต้นฉบับ 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(Reading the Speech or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or Manuscript Speech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	การพูดแบบอ่านจากต้นฉบับ ผู้พูดจำเป็นต้องพูดจากต้นฉบับที่เขียนมาทั้งหมด โดยการอ่านทุกตัวอักษรจากเอกสารที่ได้เตรียมไว้ วิธีการพูดแบบนี้เหมาะสำหรับการพูดที่เป็นทางการ (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Formal Speech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หรือการประชุมที่</a:t>
            </a:r>
            <a: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ต้องใช้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ถ้อยคำ ตัวเลข</a:t>
            </a:r>
            <a: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แน่นอน</a:t>
            </a:r>
            <a:b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การพูดแบบท่องจำ 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(Memorized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Speech</a:t>
            </a:r>
            <a: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การพูดแบบเตรียมล่วงหน้าหรือการพูดแบบมีบันทึก (</a:t>
            </a:r>
            <a:r>
              <a:rPr lang="en-US" sz="3200" b="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Extemporanus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Speech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2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92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1412776"/>
            <a:ext cx="7992888" cy="4102392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การพูดแบบเตรียมตัวล่วงหน้าหรือการพูดโดยฉับพลัน </a:t>
            </a:r>
            <a:r>
              <a:rPr lang="en-US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(Impromptu Speech</a:t>
            </a:r>
            <a:r>
              <a:rPr lang="th-TH" sz="32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sz="32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950" y="2606676"/>
            <a:ext cx="5952362" cy="328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667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4894480"/>
          </a:xfrm>
        </p:spPr>
        <p:txBody>
          <a:bodyPr/>
          <a:lstStyle/>
          <a:p>
            <a:pPr marL="0" indent="0" algn="l">
              <a:buNone/>
            </a:pP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ประเภทของการพูดจำแนกตามโอกาสของการ</a:t>
            </a:r>
            <a: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พูด</a:t>
            </a: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การพูดในชีวิตประจำวัน </a:t>
            </a:r>
            <a:r>
              <a:rPr lang="en-US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https</a:t>
            </a:r>
            <a:r>
              <a:rPr lang="en-US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://www.youtube.com/watch?v=3yhqnLSh2G4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sz="32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99996"/>
            <a:ext cx="2736304" cy="21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3413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1052736"/>
            <a:ext cx="6512511" cy="4462432"/>
          </a:xfrm>
        </p:spPr>
        <p:txBody>
          <a:bodyPr/>
          <a:lstStyle/>
          <a:p>
            <a:pPr marL="0" indent="0" algn="l">
              <a:buNone/>
            </a:pPr>
            <a:r>
              <a:rPr lang="en-US" sz="4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การพูดใน</a:t>
            </a:r>
            <a:r>
              <a:rPr lang="th-TH" sz="4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</a:t>
            </a:r>
            <a:r>
              <a:rPr lang="en-US" sz="4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0966"/>
            <a:ext cx="6120680" cy="242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5448"/>
            <a:ext cx="3577580" cy="28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12042"/>
            <a:ext cx="2952329" cy="282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830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908720"/>
            <a:ext cx="6512511" cy="4606448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3. </a:t>
            </a:r>
            <a: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สาธารณชน</a:t>
            </a: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84785"/>
            <a:ext cx="3240360" cy="201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95863"/>
            <a:ext cx="4931712" cy="302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675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h-TH" dirty="0">
                <a:latin typeface="Arial" panose="020B0604020202020204" pitchFamily="34" charset="0"/>
              </a:rPr>
              <a:t>ความหมายของการพูดเพื่องานนิเทศศาสตร์ คือ การพูดโดยมีส่วนประกอบไปด้วย คำพูด นำเสียง จังหวะทำนองเสียง สีหน้า แววตากริยาท่าทาง เมื่อผู้พูดทำการพูดโดยการส่งสารซึ่งเป็นได้วัจนภาษา และอวัจภาษา เพื่อทำการสื่อความหมายของสารตามวัตถุประสงค์ของการส่งสารในครั้งนี้นๆ ไปยังผู้ฟัง คือ ผู้รับสาร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4956175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78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1124744"/>
            <a:ext cx="6512511" cy="4390424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การพูดในโอกาสพิเศษ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8820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500" y="3698052"/>
            <a:ext cx="3698964" cy="244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296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692696"/>
            <a:ext cx="6955175" cy="4822472"/>
          </a:xfrm>
        </p:spPr>
        <p:txBody>
          <a:bodyPr/>
          <a:lstStyle/>
          <a:p>
            <a:pPr marL="0" indent="0" algn="l">
              <a:buNone/>
            </a:pP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ประเภทของการพูดจำแนกตามรูปแบบของการ</a:t>
            </a:r>
            <a: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พูด</a:t>
            </a: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การพูดแบบเป็น</a:t>
            </a:r>
            <a: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</a:t>
            </a: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https</a:t>
            </a:r>
            <a:r>
              <a:rPr lang="en-US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://www.youtube.com/watch?v=YEdUAhunxoY</a:t>
            </a:r>
            <a: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1"/>
            <a:ext cx="3473863" cy="23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1599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908720"/>
            <a:ext cx="6512511" cy="4606448"/>
          </a:xfrm>
        </p:spPr>
        <p:txBody>
          <a:bodyPr/>
          <a:lstStyle/>
          <a:p>
            <a:pPr marL="0" indent="0" algn="l">
              <a:buNone/>
            </a:pPr>
            <a:r>
              <a:rPr lang="en-US" sz="4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4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การพูดแบบกึ่งทางการ </a:t>
            </a:r>
            <a:r>
              <a:rPr lang="en-US" sz="4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400600" cy="20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99029"/>
            <a:ext cx="4259188" cy="23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1645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4966488"/>
          </a:xfrm>
        </p:spPr>
        <p:txBody>
          <a:bodyPr/>
          <a:lstStyle/>
          <a:p>
            <a:pPr marL="0" indent="0" algn="l">
              <a:buNone/>
            </a:pPr>
            <a:r>
              <a:rPr lang="en-US" sz="4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4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การพูดแบบไม่เป็นทางการ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470" y="1412776"/>
            <a:ext cx="6448930" cy="41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3878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980728"/>
            <a:ext cx="7099191" cy="5608662"/>
          </a:xfrm>
        </p:spPr>
        <p:txBody>
          <a:bodyPr/>
          <a:lstStyle/>
          <a:p>
            <a:pPr marL="0" indent="0" algn="l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328591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7242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284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848871" cy="5184576"/>
          </a:xfrm>
        </p:spPr>
        <p:txBody>
          <a:bodyPr/>
          <a:lstStyle/>
          <a:p>
            <a:pPr marL="0" indent="0" algn="l">
              <a:buNone/>
            </a:pP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ประเภทของการพูดจำแนกตามบทบาทหน้าที่ของผู้</a:t>
            </a:r>
            <a: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พูด</a:t>
            </a: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โฆษก ผู้ประกาศ</a:t>
            </a: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พิธีกร</a:t>
            </a: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ผู้ดำเนินรายการ</a:t>
            </a: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ผู้รายงาน</a:t>
            </a: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.ประธานหรือผู้แทนในพิธี</a:t>
            </a: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.ผู้ให้โอวาท</a:t>
            </a: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ผู้บรรยาย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อภิปราย ปาฐกถา</a:t>
            </a:r>
            <a:r>
              <a:rPr lang="en-US" sz="3600" dirty="0">
                <a:effectLst/>
              </a:rPr>
              <a:t> </a:t>
            </a:r>
            <a:r>
              <a:rPr lang="en-US" sz="36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    </a:t>
            </a:r>
            <a:r>
              <a:rPr lang="th-TH" sz="32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เฟ</a:t>
            </a:r>
            <a:r>
              <a:rPr lang="th-TH" sz="3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ซบุ๊ก </a:t>
            </a:r>
            <a:r>
              <a:rPr lang="en-US" sz="32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Noticias</a:t>
            </a:r>
            <a:r>
              <a:rPr lang="en-US" sz="3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 10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https</a:t>
            </a:r>
            <a:r>
              <a:rPr lang="en-US" sz="2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://www.youtube.com/watch?time_continue=21&amp;v=0oZs_sDdFL0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44377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9"/>
            <a:ext cx="2736726" cy="16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6311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488832" cy="5040560"/>
          </a:xfrm>
        </p:spPr>
        <p:txBody>
          <a:bodyPr/>
          <a:lstStyle/>
          <a:p>
            <a:pPr marL="0" indent="0" algn="l">
              <a:buNone/>
            </a:pP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ผู้รับสารในการพูดเพื่องานนิเทศ</a:t>
            </a:r>
            <a: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</a:t>
            </a: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</a:t>
            </a:r>
            <a:r>
              <a:rPr lang="th-TH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สาร หมายถึง ผู้ที่เป็นเป้าหมายในการส่งสารเพื่อให้ไปถึง </a:t>
            </a:r>
            <a:r>
              <a:rPr lang="th-TH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และทำให้</a:t>
            </a:r>
            <a:r>
              <a:rPr lang="th-TH" sz="2800" b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ผู้รับสารเข้าใจในเนื้อหา สาระของข่าวสารนั้น และสร้างให้เกิดการยอมรับ ในข่าวสาร เชื่อถือ คล้อยตามต่อผู้ส่ง</a:t>
            </a:r>
            <a:r>
              <a:rPr lang="th-TH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สาร</a:t>
            </a:r>
            <a:br>
              <a:rPr lang="th-TH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ของผู้รับสารจำแนกตามลักษณะของการ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</a:t>
            </a:r>
            <a:b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ผู้รับสารในการสื่อสารระหว่าง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  <a:b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.ผู้รับ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สารในการสื่อสารกลุ่ม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เล็ก</a:t>
            </a:r>
            <a:b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ผู้รับสารในการสื่อสาร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สาธารณชน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ลักษณะเด่น </a:t>
            </a: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 คือ</a:t>
            </a:r>
            <a: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มีความแตกต่างกัน 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ไม่รู้จักกัน 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ในการแสดงความคิดเห็นหรือมี</a:t>
            </a:r>
            <a:r>
              <a:rPr lang="th-TH" sz="28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ปฏิกิริยาโต้กลับต่อสารที่ได้รับ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062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908720"/>
            <a:ext cx="7099191" cy="4606448"/>
          </a:xfrm>
        </p:spPr>
        <p:txBody>
          <a:bodyPr/>
          <a:lstStyle/>
          <a:p>
            <a:pPr marL="0" indent="0" algn="l">
              <a:buNone/>
            </a:pPr>
            <a:r>
              <a:rPr lang="th-TH" sz="3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ประเภทผู้รับสารจำแนกตามผลกระทบของการ</a:t>
            </a:r>
            <a: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</a:t>
            </a:r>
            <a:br>
              <a:rPr lang="th-TH" sz="3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ผู้รับสารที่เป็น</a:t>
            </a: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ผู้ถูกกระทำ</a:t>
            </a:r>
            <a:b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ตัวอย่างข่าว</a:t>
            </a:r>
            <a:b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2. ผู้รับ</a:t>
            </a: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สารที่เป็น</a:t>
            </a: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ผู้กระทำ</a:t>
            </a:r>
            <a:b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ตัวอย่างข่าว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803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980728"/>
            <a:ext cx="7694240" cy="4534440"/>
          </a:xfrm>
        </p:spPr>
        <p:txBody>
          <a:bodyPr/>
          <a:lstStyle/>
          <a:p>
            <a:pPr marL="0" indent="0" algn="l">
              <a:buNone/>
            </a:pP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ประเภทของผู้รับสารจำแนกตามกลุ่มเป้าหมายของการ</a:t>
            </a: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</a:t>
            </a:r>
            <a:b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ผู้รับสารที่เป็น</a:t>
            </a: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b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2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ผู้รับสารทั่วไป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193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1124744"/>
            <a:ext cx="6512511" cy="43904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095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7099191" cy="501992"/>
          </a:xfrm>
        </p:spPr>
        <p:txBody>
          <a:bodyPr/>
          <a:lstStyle/>
          <a:p>
            <a:pPr algn="l"/>
            <a:r>
              <a:rPr lang="th-TH" sz="4000" dirty="0">
                <a:effectLst/>
              </a:rPr>
              <a:t>ความสำคัญของการพูดเพื่องานนิเทศศาสตร์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th-TH" sz="2000" dirty="0">
                <a:cs typeface="+mj-cs"/>
              </a:rPr>
              <a:t>การพูดมีความสำคัญดังนี้</a:t>
            </a:r>
            <a:endParaRPr lang="en-US" sz="2000" dirty="0">
              <a:cs typeface="+mj-cs"/>
            </a:endParaRPr>
          </a:p>
          <a:p>
            <a:r>
              <a:rPr lang="en-US" sz="2000" dirty="0">
                <a:cs typeface="+mj-cs"/>
              </a:rPr>
              <a:t>1. </a:t>
            </a:r>
            <a:r>
              <a:rPr lang="th-TH" sz="2000" dirty="0">
                <a:cs typeface="+mj-cs"/>
              </a:rPr>
              <a:t>เป็นเครื่องมือในการโน้มน้าวจิตใจบุคคลให้คิดและคล้อยตาม เช่น การพูดโฆษณาประชาสัมพันธ์ การโฆษณาชวนเชื่อ การโฆษณาหาเสียง การเชิญชวนให้ร่วมกิจกรรมต่างๆ เป็นต้น</a:t>
            </a:r>
            <a:r>
              <a:rPr lang="en-US" sz="2000" dirty="0">
                <a:cs typeface="+mj-cs"/>
              </a:rPr>
              <a:t/>
            </a:r>
            <a:br>
              <a:rPr lang="en-US" sz="2000" dirty="0">
                <a:cs typeface="+mj-cs"/>
              </a:rPr>
            </a:br>
            <a:r>
              <a:rPr lang="en-US" sz="2000" dirty="0" smtClean="0">
                <a:cs typeface="+mj-cs"/>
              </a:rPr>
              <a:t>2</a:t>
            </a:r>
            <a:r>
              <a:rPr lang="en-US" sz="2000" dirty="0">
                <a:cs typeface="+mj-cs"/>
              </a:rPr>
              <a:t>. </a:t>
            </a:r>
            <a:r>
              <a:rPr lang="th-TH" sz="2000" dirty="0">
                <a:cs typeface="+mj-cs"/>
              </a:rPr>
              <a:t>เป็นเครื่องมือในการสมาคม การสมาคมต้องอาศัยปิยวาจาเพื่อผูกไมตรีให้รู้ร้าง อันจะเป็นหนทางไปสู่ความสำเร็จในกิจการด้านต่างๆ</a:t>
            </a:r>
            <a:endParaRPr lang="en-US" sz="2000" dirty="0">
              <a:cs typeface="+mj-cs"/>
            </a:endParaRPr>
          </a:p>
          <a:p>
            <a:r>
              <a:rPr lang="en-US" sz="2000" dirty="0">
                <a:cs typeface="+mj-cs"/>
              </a:rPr>
              <a:t>3. </a:t>
            </a:r>
            <a:r>
              <a:rPr lang="th-TH" sz="2000" dirty="0">
                <a:cs typeface="+mj-cs"/>
              </a:rPr>
              <a:t>เป็นเครื่องมือนำไปสู่ความสำเร็จในชีวิต การพูดให้กิจการทั้งปวงดำเนินไปอย่างราบรื่น อาทิทางการเมืองอาศัยการพูดเป็นเครื่องมือสื่อนโยบายให้ทุกคนเข้าใจ การค้าอาศัยการพูดในการเจรจาซื้อขายการสงครามต้องใช้วิธีทางการทูต การเจรจาไก่เกลี่ยในกรณีต่างๆ ให้สงบโดยสันติ หรือใช้การพูดเป็นกลอุบายให้ฝ่ายตรงข้ามเข้าใจคาดเคลื่อนเป็นอย่างอื่น</a:t>
            </a:r>
            <a:endParaRPr lang="en-US" sz="2000" dirty="0">
              <a:cs typeface="+mj-cs"/>
            </a:endParaRPr>
          </a:p>
          <a:p>
            <a:r>
              <a:rPr lang="en-US" sz="2000" dirty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4</a:t>
            </a:r>
            <a:r>
              <a:rPr lang="en-US" sz="2000" dirty="0">
                <a:cs typeface="+mj-cs"/>
              </a:rPr>
              <a:t>. </a:t>
            </a:r>
            <a:r>
              <a:rPr lang="th-TH" sz="2000" dirty="0">
                <a:cs typeface="+mj-cs"/>
              </a:rPr>
              <a:t>เป็นเครื่องมือในการถ่ายทอดอารมณ์ ความรู้สึกต่างๆ เพื่อลดภาวะเครียด เพื่อเพิ่มความสุขแก่ชีวิต เช่น บทเพลง บทกวี เป็นต้น</a:t>
            </a:r>
            <a:endParaRPr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2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725144"/>
            <a:ext cx="6512511" cy="790024"/>
          </a:xfrm>
        </p:spPr>
        <p:txBody>
          <a:bodyPr/>
          <a:lstStyle/>
          <a:p>
            <a:pPr algn="l"/>
            <a:r>
              <a:rPr lang="th-TH" sz="3200" dirty="0">
                <a:effectLst/>
              </a:rPr>
              <a:t>องค์ประกอบสำคัญของการพูดเพื่องานนิเทศศาสตร์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086" y="1247002"/>
            <a:ext cx="5218628" cy="24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44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213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7533456" cy="3993624"/>
          </a:xfrm>
        </p:spPr>
        <p:txBody>
          <a:bodyPr>
            <a:noAutofit/>
          </a:bodyPr>
          <a:lstStyle/>
          <a:p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1.ผู้พูด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(Speaker)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คือ ผู้ส่งสาร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(Sender) </a:t>
            </a:r>
            <a:endParaRPr lang="th-TH" sz="28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เนื้อเรื่อง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(Speech)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คือ สาร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(Message) </a:t>
            </a:r>
            <a:endParaRPr lang="th-TH" sz="28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 3.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ผู้ฟัง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(Audience)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คือ ผู้ที่รับสาร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(Receiver) </a:t>
            </a:r>
            <a:endParaRPr lang="th-TH" sz="28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เครื่องมือสื่อความหมาย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(Communication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Act)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คือ สื่อภาษาและช่องทาง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(Channel) 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ที่ผู้ส่งสารใช้ในการสื่อสาร </a:t>
            </a:r>
            <a:endParaRPr lang="th-TH" sz="28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5. สถานการณ์ในการพูด </a:t>
            </a:r>
            <a:r>
              <a:rPr lang="en-US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(Speaking situation</a:t>
            </a:r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) คือสถานการณ์สภาพแวดล้อมในขณะสื่อสารซึ่งคู่สื่อสาร  คือผู้พูดและผู้ฟังรับรู้ได้ในขณะทำการสื่อสาร </a:t>
            </a:r>
            <a:endParaRPr lang="en-US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2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4507"/>
            <a:ext cx="7729513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119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793289" y="404664"/>
            <a:ext cx="6512511" cy="720080"/>
          </a:xfrm>
        </p:spPr>
        <p:txBody>
          <a:bodyPr/>
          <a:lstStyle/>
          <a:p>
            <a:r>
              <a:rPr lang="th-TH" dirty="0">
                <a:effectLst/>
              </a:rPr>
              <a:t>หลักการพูด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1844824"/>
            <a:ext cx="69127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พูดที่ดีไว้ 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10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ประการ </a:t>
            </a:r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 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ดังต่อไปนี้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จงเตรียมพร้อม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จงเชื่อมั่นในตัวเอง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จงปรากฏตัวอย่างสง่าผ่าเผย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พูดโดยใช้เสียงอันเป็นธรรมชาติ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5.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จงใช้ท่าทางประกอบการพูดให้พอเหมาะ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6.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จงใช้สายตาให้เป็นผลดีต่อการพูด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7.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จงใช้ภาษาที่ง่ายและสุภาพ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8.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จงใช้อารมณ์ขัน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9.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จงจริงใจ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10.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จงหมั่นฝึกหัด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0324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55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793289" y="404664"/>
            <a:ext cx="6512511" cy="1152128"/>
          </a:xfrm>
        </p:spPr>
        <p:txBody>
          <a:bodyPr/>
          <a:lstStyle/>
          <a:p>
            <a:r>
              <a:rPr lang="th-TH" dirty="0">
                <a:effectLst/>
              </a:rPr>
              <a:t>หลักการพูด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9592" y="1196752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การพูดต่อที่ชุมนุมชน ผู้พูดต้องคำนึงถึงการแต่งกาย การเลือกใช้เสื้อผ้า เครื่องประดับ ให้เหมาะสมกับกาลเทศะและได้ให้หลักการปฏิบัติตอนนี้ไว้ว่าผู้พูดที่ดี ต้องปฏิบัติตนให้เหมาะสมในเรื่องต่างๆ ต่อไปนี้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การวางตน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ท่าทางการเดิน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ท่าทีเป็นมิตรกับผู้ฟัง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การแสดงออกแจ่มแจ้ง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5.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ให้เกียรติผู้ฟัง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6.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พูดเสียงดังชัดเจน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7.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อย่าพูดแข่งกับเสียง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8.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อย่าทะเลาะกับผู้ฟัง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9.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อย่าแสดงอาการโกรธ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10.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พูดด้วยระดับเสียงสูงต่ำ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11.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การสร้างความเชื่อถือ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12.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รักษาเวลาให้เที่ยงตรง</a:t>
            </a:r>
            <a:endParaRPr lang="en-US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94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296144"/>
          </a:xfrm>
        </p:spPr>
        <p:txBody>
          <a:bodyPr/>
          <a:lstStyle/>
          <a:p>
            <a:r>
              <a:rPr lang="th-TH" dirty="0">
                <a:effectLst/>
              </a:rPr>
              <a:t>หลักการใช้เสียง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9632" y="1443841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AutoNum type="arabicPeriod"/>
            </a:pPr>
            <a:r>
              <a:rPr lang="th-TH" sz="2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น้ำเสียง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ต้องพูดด้วยน้ำเสียงที่น่าฟัง คือ เสียงที่ทุ้ม นุ่มนวล ไม่สูงหรือต่ำเกินไป เสียงที่สูงเกินไปจะทำให้ผู้ฟังเคร่งเครียด และเสียงที่ต่ำเกินไปจะทำให้ผู้ฟังง่วงเหงาและไม่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สนใจ</a:t>
            </a:r>
          </a:p>
          <a:p>
            <a:pPr marL="457200" indent="-457200" fontAlgn="base">
              <a:buAutoNum type="arabicPeriod"/>
            </a:pPr>
            <a:endParaRPr lang="en-US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 </a:t>
            </a:r>
            <a:r>
              <a:rPr lang="th-TH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จังหวะพูด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 ต้องพูดชัดถ้อยชัดคำนี้พูดเร็วหรือรวมเกินไป และไม่ช้าเนิบนาบมากเกินไป อัตราการพูดที่เหมาะสมคือ 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120 - 180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คำ ต่อนาที </a:t>
            </a:r>
            <a:endParaRPr lang="th-TH" sz="20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endParaRPr lang="th-TH" sz="20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r>
              <a:rPr lang="en-U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. </a:t>
            </a:r>
            <a:r>
              <a:rPr lang="th-TH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ลีลาการพูด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 คือการใช้ระดับเสียงสูงต่ำ จังหวะการพูด การหยุด การพูดย้ำ การเว้นจังหวะ หรือความหนักเบาของเสียงที่แตกต่างกันในการพูดแต่ละช่วงแต่ละตอน เพื่อเน้นย้ำ หรือเพื่อเรียกความสนใจจาก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ผู้ฟัง</a:t>
            </a:r>
          </a:p>
          <a:p>
            <a:pPr fontAlgn="base"/>
            <a:endParaRPr lang="en-US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fontAlgn="base"/>
            <a:r>
              <a:rPr lang="en-US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4. </a:t>
            </a:r>
            <a:r>
              <a:rPr lang="th-TH" sz="2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ความชัดเจนของเสียง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ผู้พูดต้องพูดให้ชัดถ้อยชัดคำ ออกเสียงให้เต็มคำ และออกเสียงให้ถูกต้องตามอักขระวิธี เช่น การอ่านคำไทย การอ่านคำสมาส คำสนธิ การออกเสียง ควบกล้ำร ล ว เป็นต้น การพูดไม่ชัด จะทำให้ผู้พูดเสียบุคลิกภาพ และทำให้ผู้ฟังไม่เชื่อถือศรัทธาได้</a:t>
            </a:r>
            <a:endParaRPr lang="en-US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73755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306</TotalTime>
  <Words>672</Words>
  <Application>Microsoft Office PowerPoint</Application>
  <PresentationFormat>On-screen Show (4:3)</PresentationFormat>
  <Paragraphs>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Trebuchet MS</vt:lpstr>
      <vt:lpstr>IrisUPC</vt:lpstr>
      <vt:lpstr>Georgia</vt:lpstr>
      <vt:lpstr>CordiaUPC</vt:lpstr>
      <vt:lpstr>TH SarabunPSK</vt:lpstr>
      <vt:lpstr>AngsanaUPC</vt:lpstr>
      <vt:lpstr>Calibri</vt:lpstr>
      <vt:lpstr>Slipstream</vt:lpstr>
      <vt:lpstr>บทที่ ๑ การพูดและการนำสนอเพื่องานนิเทศศาสตร์ </vt:lpstr>
      <vt:lpstr>Slide 2</vt:lpstr>
      <vt:lpstr>ความสำคัญของการพูดเพื่องานนิเทศศาสตร์</vt:lpstr>
      <vt:lpstr>องค์ประกอบสำคัญของการพูดเพื่องานนิเทศศาสตร์</vt:lpstr>
      <vt:lpstr>Slide 5</vt:lpstr>
      <vt:lpstr>Slide 6</vt:lpstr>
      <vt:lpstr>หลักการพูด </vt:lpstr>
      <vt:lpstr>หลักการพูด </vt:lpstr>
      <vt:lpstr>หลักการใช้เสียง </vt:lpstr>
      <vt:lpstr>หลักการใช้สายตา สีหน้า ท่าทาง 1. การใช้สายตา สายตาอยู่ที่ผู้ฟังกวาดสายตามองผู้ฟังโดยทั่วถึงกล้าสบตาผู้ฟังและใช้แววตาสื่อความรู้สึกเป็นมิตรและจริงใจให้ผู้ฟังรับรู้ได้   2. การแสดงออกของสีหน้า  ผู้พูดต้องแสดงสีหน้าให้ผู้ฟังเห็นถึงความยิ้มแย้ม แจ่มใส ความจริงใจ ความมั่นใจ ความกระตือรือร้นในการพูด  3. การใช้กริยาท่าทาง  </vt:lpstr>
      <vt:lpstr>หลักการใช้ภาษา  การเป็นผู้พูดที่ดีประกอบด้วย 1. ออกเสียงคำให้ถูกต้อง ชัดเจน ตามอักขระวิธี 2. ใช้ภาษาให้ถูกหลักภาษา เช่น การใช้คำ สรรพนาม ลักษณะนาม คำขยาย คำราชาศัพท์ การใช้ศัพท์เฉพาะต่างๆ 3. ใช้ประโยคสั้นๆ กะทัดรัด ได้ใจความ ไม่เยิ่นเย้อ 4. ใช้คำให้ตรงกับความหมาย ภาษาไทยมีคำที่มีความหมายเหมือนกันมาก เช่น กิน รับประทานเขมือบ เสวย ฉัน ต้องเลือกใช้ให้เหมาะสม </vt:lpstr>
      <vt:lpstr>5. ใช้คำง่ายๆ ไม่เป็นศัพท์ทางวิชาการที่ต้องแปลความหมาย           อีกชั้นหลีกเลี่ยงการใช้ภาษา ต่างประเทศ 6. หลีกเลี่ยงการใช้ภาษาที่ไม่เหมาะสมในการพูด เช่น คำด่า คำสบถ คำไม่สุภาพ คำหยาบโลน 7. การยกสุภาษิต คำกลอน ประกอบการพูด ต้องใช้ให้ถูกต้องตรงตามความหมายและสัมพันธ์กับเรื่องที่พูด</vt:lpstr>
      <vt:lpstr>ประเภทของการพูดเพื่องานนิเทศศาสตร์ </vt:lpstr>
      <vt:lpstr>การพูดแบ่งตามวัตถุประสงค์ มี 3 แบบคือ  1. การพูดเพื่อให้ความรู้ (Informative Speech) หรือข้อมูลข่าวสาร การพูดเพื่อให้ความรู้เป็นการพูดอธิบายชี้แจงแสดงเหตุผลตามที่ผู้พูดเตรียมไว้ 2. การพูดเพื่อจูงใจหรือโน้มน้าวใจ (Persuasive Speech) วิธีการพูดแบบนี้ เป็นการพูดเชิงชักชวนโน้มน้าว เกลี้ยกล่อม จูงใจ ปลุกเร้า ให้ผู้ฟังเชื่อถือคล้อยตาม หรือปฏิบัติตาม 3. พูดเพื่อจรรโลงใจ (Recreative Speech) </vt:lpstr>
      <vt:lpstr>การแบ่งตามลักษณะของการพูด   1. การพูดแบบอ่านจากต้นฉบับ (Reading the Speech or or Manuscript Speech)   การพูดแบบอ่านจากต้นฉบับ ผู้พูดจำเป็นต้องพูดจากต้นฉบับที่เขียนมาทั้งหมด โดยการอ่านทุกตัวอักษรจากเอกสารที่ได้เตรียมไว้ วิธีการพูดแบบนี้เหมาะสำหรับการพูดที่เป็นทางการ (Formal Speech) หรือการประชุมที่ต้องใช้ถ้อยคำ ตัวเลขแน่นอน  2. การพูดแบบท่องจำ (Memorized Speech 3. การพูดแบบเตรียมล่วงหน้าหรือการพูดแบบมีบันทึก (Extemporanus Speech)  </vt:lpstr>
      <vt:lpstr>4. การพูดแบบเตรียมตัวล่วงหน้าหรือการพูดโดยฉับพลัน (Impromptu Speech) </vt:lpstr>
      <vt:lpstr>ประเภทของการพูดจำแนกตามโอกาสของการพูด 1. การพูดในชีวิตประจำวัน       https://www.youtube.com/watch?v=3yhqnLSh2G4  </vt:lpstr>
      <vt:lpstr>2. การพูดในวิชาชีพ </vt:lpstr>
      <vt:lpstr>3. การพูดต่อสาธารณชน </vt:lpstr>
      <vt:lpstr>4. การพูดในโอกาสพิเศษ</vt:lpstr>
      <vt:lpstr>ประเภทของการพูดจำแนกตามรูปแบบของการพูด 1. การพูดแบบเป็นทางการ      https://www.youtube.com/watch?v=YEdUAhunxoY   </vt:lpstr>
      <vt:lpstr>2. การพูดแบบกึ่งทางการ    </vt:lpstr>
      <vt:lpstr>3. การพูดแบบไม่เป็นทางการ</vt:lpstr>
      <vt:lpstr>Slide 24</vt:lpstr>
      <vt:lpstr>ประเภทของการพูดจำแนกตามบทบาทหน้าที่ของผู้พูด  1. โฆษก ผู้ประกาศ 2. พิธีกร 3. ผู้ดำเนินรายการ 4. ผู้รายงาน 5.ประธานหรือผู้แทนในพิธี 6.ผู้ให้โอวาท 7.ผู้บรรยาย อภิปราย ปาฐกถา      เฟซบุ๊ก Noticias 10 https://www.youtube.com/watch?time_continue=21&amp;v=0oZs_sDdFL0</vt:lpstr>
      <vt:lpstr>ผู้รับสารในการพูดเพื่องานนิเทศศาสตร์         ผู้รับสาร หมายถึง ผู้ที่เป็นเป้าหมายในการส่งสารเพื่อให้ไปถึง และทำให้ผู้รับสารเข้าใจในเนื้อหา สาระของข่าวสารนั้น และสร้างให้เกิดการยอมรับ ในข่าวสาร เชื่อถือ คล้อยตามต่อผู้ส่งสาร         ประเภทของผู้รับสารจำแนกตามลักษณะของการสื่อสาร 1. ผู้รับสารในการสื่อสารระหว่างบุคคล 2 .ผู้รับสารในการสื่อสารกลุ่มเล็ก 3 ผู้รับสารในการสื่อสารสาธารณชน ลักษณะเด่น 3 ประการ คือ    1.  มีความแตกต่างกัน     2.  ไม่รู้จักกัน     3. มีข้อจำกัดในการแสดงความคิดเห็นหรือมีปฏิกิริยาโต้กลับต่อสารที่ได้รับ </vt:lpstr>
      <vt:lpstr>ประเภทผู้รับสารจำแนกตามผลกระทบของการสื่อสาร 1 ผู้รับสารที่เป็นผู้ถูกกระทำ ตัวอย่างข่าว   2. ผู้รับสารที่เป็นผู้กระทำ  ตัวอย่างข่าว</vt:lpstr>
      <vt:lpstr>ประเภทของผู้รับสารจำแนกตามกลุ่มเป้าหมายของการสื่อสาร 1. ผู้รับสารที่เป็นกลุ่มเป้าหมาย    2. ผู้รับสารทั่วไป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FMS00</dc:creator>
  <cp:lastModifiedBy>SSRU</cp:lastModifiedBy>
  <cp:revision>36</cp:revision>
  <cp:lastPrinted>2018-01-03T05:26:35Z</cp:lastPrinted>
  <dcterms:created xsi:type="dcterms:W3CDTF">2018-01-03T03:52:45Z</dcterms:created>
  <dcterms:modified xsi:type="dcterms:W3CDTF">2019-08-09T08:18:13Z</dcterms:modified>
</cp:coreProperties>
</file>