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 xmlns:a="http://schemas.openxmlformats.org/drawingml/2006/main">
              <a:rPr lang="th" dirty="0" smtClean="0"/>
              <a:t>หลักการและโปรแกรมการฝึกทักษะทางจิตใจในการกีฬา</a:t>
            </a:r>
            <a:endParaRPr xmlns:a="http://schemas.openxmlformats.org/drawingml/2006/main"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 xmlns:a="http://schemas.openxmlformats.org/drawingml/2006/main">
              <a:rPr lang="th" dirty="0" smtClean="0"/>
              <a:t>ดร</a:t>
            </a:r>
            <a:r xmlns:a="http://schemas.openxmlformats.org/drawingml/2006/main">
              <a:rPr lang="th" dirty="0" smtClean="0"/>
              <a:t>.</a:t>
            </a: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dirty="0" err="1" smtClean="0"/>
              <a:t>นธา</a:t>
            </a:r>
            <a:r xmlns:a="http://schemas.openxmlformats.org/drawingml/2006/main">
              <a:rPr lang="th" dirty="0" smtClean="0"/>
              <a:t>ยุ  </a:t>
            </a:r>
            <a:r xmlns:a="http://schemas.openxmlformats.org/drawingml/2006/main">
              <a:rPr lang="th" dirty="0" err="1" smtClean="0"/>
              <a:t>วันท</a:t>
            </a:r>
            <a:r xmlns:a="http://schemas.openxmlformats.org/drawingml/2006/main">
              <a:rPr lang="th" dirty="0" smtClean="0"/>
              <a:t>ยะกุล</a:t>
            </a:r>
            <a:endParaRPr xmlns:a="http://schemas.openxmlformats.org/drawingml/2006/main" lang="th-TH" dirty="0"/>
          </a:p>
        </p:txBody>
      </p:sp>
    </p:spTree>
    <p:extLst>
      <p:ext uri="{BB962C8B-B14F-4D97-AF65-F5344CB8AC3E}">
        <p14:creationId xmlns:p14="http://schemas.microsoft.com/office/powerpoint/2010/main" val="383362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1</a:t>
            </a:r>
            <a:r xmlns:a="http://schemas.openxmlformats.org/drawingml/2006/main">
              <a:rPr lang="th" sz="2400" dirty="0"/>
              <a:t>. พยายามควบคุมขนาดและทิศทางของความตั้งใจ เพื่อเชื่อมต่อองค์ประกอบทั้งสอง นี้เข้าด้วยกันอย่างราบรื่น เช่น การถ่ายทอดความตั้งใจในแนวแคบไปสู่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ภาพภายในและ ภายนอก</a:t>
            </a:r>
            <a:r xmlns:a="http://schemas.openxmlformats.org/drawingml/2006/main">
              <a:rPr lang="th" sz="2400" dirty="0" err="1"/>
              <a:t>ตามลำา</a:t>
            </a:r>
            <a:r xmlns:a="http://schemas.openxmlformats.org/drawingml/2006/main">
              <a:rPr lang="th" sz="2400" dirty="0"/>
              <a:t>ดับ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94638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 smtClean="0"/>
              <a:t>. </a:t>
            </a:r>
            <a:r xmlns:a="http://schemas.openxmlformats.org/drawingml/2006/main">
              <a:rPr lang="th" sz="2400" dirty="0"/>
              <a:t>พยายามปรับช่วงเวลาเพื่อคงสภาพการมีสมาธิให้อยู่กับสถานการณ์ขณะนั้นให้มาก ที่สุด ตัวการที่คอยขัดขวางความพยายามทั้งสองประการของนักกอล์ฟ ก็คือ ความวิตกกังวล ซึ่งซ่อนเร้นอยู่ภายใต้จิตสำนึก และพร้อมที่จะแสดงฤทธิ์เดชทันทีที่สมาธินั้นถูกรบกวนให้ ไขว้เขวไป นักกอล์ฟที่ประสงค์ความสำเร็จ จึงควรตระเตรียมจิตใจตนเองที่จะต้องเผชิญกับ ภาวะเช่นนี้ ซึ่งเรามักเรียกว่า “สถานการณ์ที่กดดัน”</a:t>
            </a:r>
          </a:p>
        </p:txBody>
      </p:sp>
    </p:spTree>
    <p:extLst>
      <p:ext uri="{BB962C8B-B14F-4D97-AF65-F5344CB8AC3E}">
        <p14:creationId xmlns:p14="http://schemas.microsoft.com/office/powerpoint/2010/main" val="143782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 เทคนิคการปรับปรุงสมาธิ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โร</a:t>
            </a:r>
            <a:r xmlns:a="http://schemas.openxmlformats.org/drawingml/2006/main">
              <a:rPr lang="th" sz="2400" dirty="0" err="1"/>
              <a:t>เทล</a:t>
            </a:r>
            <a:r xmlns:a="http://schemas.openxmlformats.org/drawingml/2006/main">
              <a:rPr lang="th" sz="2400" dirty="0"/>
              <a:t>ล่า และ บัน</a:t>
            </a:r>
            <a:r xmlns:a="http://schemas.openxmlformats.org/drawingml/2006/main">
              <a:rPr lang="th" sz="2400" dirty="0" err="1"/>
              <a:t>เกอร์</a:t>
            </a:r>
            <a:r xmlns:a="http://schemas.openxmlformats.org/drawingml/2006/main">
              <a:rPr lang="th" sz="2400" dirty="0"/>
              <a:t> (</a:t>
            </a:r>
            <a:r xmlns:a="http://schemas.openxmlformats.org/drawingml/2006/main">
              <a:rPr lang="th" sz="2400" dirty="0" err="1"/>
              <a:t>Rotella</a:t>
            </a:r>
            <a:r xmlns:a="http://schemas.openxmlformats.org/drawingml/2006/main">
              <a:rPr lang="th" sz="2400" dirty="0"/>
              <a:t> &amp; Bunker, 1981) </a:t>
            </a:r>
            <a:r xmlns:a="http://schemas.openxmlformats.org/drawingml/2006/main">
              <a:rPr lang="th" sz="2400" dirty="0"/>
              <a:t>กล่าวถึง ขั้นตอนการปรับปรุง สมาธิในการเล่นกอล์ฟไว้ 3 ขั้นตอน ดังนี้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b="1" dirty="0" smtClean="0"/>
              <a:t> ขั้น</a:t>
            </a:r>
            <a:r xmlns:a="http://schemas.openxmlformats.org/drawingml/2006/main">
              <a:rPr lang="th" sz="2400" b="1" dirty="0"/>
              <a:t>ที่ 1 </a:t>
            </a:r>
            <a:r xmlns:a="http://schemas.openxmlformats.org/drawingml/2006/main">
              <a:rPr lang="th" sz="2400" dirty="0"/>
              <a:t>หยิบรูปภาพที่เป็นรูปของแท่นกรี</a:t>
            </a:r>
            <a:r xmlns:a="http://schemas.openxmlformats.org/drawingml/2006/main">
              <a:rPr lang="th" sz="2400" dirty="0" err="1"/>
              <a:t>นกอล์ฟ</a:t>
            </a:r>
            <a:r xmlns:a="http://schemas.openxmlformats.org/drawingml/2006/main">
              <a:rPr lang="th" sz="2400" dirty="0"/>
              <a:t> ที่ท่านอยากจะตีลูกให้ลงในหลุมนี้ มากที่สุด ขึ้นมาตั้งไว้ข้างหน้า จ้องดูให้ถ่องแท้ จ้องดูหลุมนั้น หากมีแนวคิดในแง่ลบหรือสิ่งที่ ทำให้จิตใจวอกแวก ให้พยายามกีดกั้นมันไว้ แล้วท่องคำว่า “เป้าหมาย” ซ้ำ ๆ กัน จนจิตใจ วกกลับมาตั้งอยู่ที่รูปหลุมกอล์ฟนั้นอีก ดูซิว่าท่านจะมองดูหลุมนั้นได้นานเท่าใด หลังการฝึกให้ ท่านบันทึกช่วงของสมาธิที่ท่านควบคุมได้ในแต่ละสัปดาห์ พร้อมทำเป็นกราฟแท่งแสดงผล ความก้าวหน้าไว้เปรียบเทียบ</a:t>
            </a:r>
          </a:p>
        </p:txBody>
      </p:sp>
    </p:spTree>
    <p:extLst>
      <p:ext uri="{BB962C8B-B14F-4D97-AF65-F5344CB8AC3E}">
        <p14:creationId xmlns:p14="http://schemas.microsoft.com/office/powerpoint/2010/main" val="41492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b="1" dirty="0" smtClean="0"/>
              <a:t>ขั้น</a:t>
            </a:r>
            <a:r xmlns:a="http://schemas.openxmlformats.org/drawingml/2006/main">
              <a:rPr lang="th" sz="2400" b="1" dirty="0"/>
              <a:t>ที่ 2 </a:t>
            </a:r>
            <a:r xmlns:a="http://schemas.openxmlformats.org/drawingml/2006/main">
              <a:rPr lang="th" sz="2400" dirty="0"/>
              <a:t>เมื่อท่านสามารถควบคุมสมาธิตามขั้นที่ 1 ได้ อย่างน้อย 5 นาที โดยปราศจาก การรบกวนแล้ว ให้เริ่มต้นฝึกบรรจุตัวแปรต่าง ๆ เข้าไปไว้ในห้อง เช่น บุคคลอื่น เปิดโทรทัศน์ หรือวิทยุ เป็นต้น แล้วทดสอบการควบคุมสมาธิตามขั้นที่ 1 อีกครั้ง หากสามารถควบคุมสมาธิ ได้ไม่ต่ำกว่า 5 นาทีแล้ว จึงดำเนินการตามขั้นตอนต่อไปนี้ </a:t>
            </a:r>
          </a:p>
        </p:txBody>
      </p:sp>
    </p:spTree>
    <p:extLst>
      <p:ext uri="{BB962C8B-B14F-4D97-AF65-F5344CB8AC3E}">
        <p14:creationId xmlns:p14="http://schemas.microsoft.com/office/powerpoint/2010/main" val="425172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 </a:t>
            </a:r>
            <a:r xmlns:a="http://schemas.openxmlformats.org/drawingml/2006/main">
              <a:rPr lang="th" sz="2400" b="1" dirty="0" smtClean="0"/>
              <a:t>ขั้น</a:t>
            </a:r>
            <a:r xmlns:a="http://schemas.openxmlformats.org/drawingml/2006/main">
              <a:rPr lang="th" sz="2400" b="1" dirty="0"/>
              <a:t>ที่ 3 </a:t>
            </a:r>
            <a:r xmlns:a="http://schemas.openxmlformats.org/drawingml/2006/main">
              <a:rPr lang="th" sz="2400" dirty="0"/>
              <a:t>ฝึกควบคุมสมาธินอกห้องโดยอาจมีคนในครอบครัว หรือเพื่อน ๆ อยู่ด้วย บุคคลเหล่านั้นจะเป็นตัวคอยรบกวนสมาธิของท่าน เพราะเขาจะทำให้ความมั่นคงด้าน บุคลิกภาพ วงสวิง ความสามารถภายใต้สถานการณ์ที่กดดัน หรืออะไรก็ได้ที่เกี่ยวข้องกับตัว ท่านเปลี่ยนแปลงไป จงฝึกควบคุมตัวแปรเหล่านั้นด้วยจิตมากกว่าด้วยอารมณ์ หากท่านปล่อยให้อารมณ์เป็นตัวควบคุมแทนจิต เช่น หากท่านถูกรบกวนด้วยสิ่งใดก็ตาม กลับนึกถึงแต่ สิ่งรบกวนนั้น แทนที่จะมองเห็นแต่ภาพหลุมกอล์ฟ นั่นแสดงว่าอารมณ์อยู่เหนือจิตใจแล้ว เมื่อ นั้นภาวะทางอารมณ์จะทำลายสมาธิของท่านโดยไม่รู้ตัว และส่งผลไปถึงเกมกอล์ฟของท่าน ด้วย</a:t>
            </a:r>
          </a:p>
        </p:txBody>
      </p:sp>
    </p:spTree>
    <p:extLst>
      <p:ext uri="{BB962C8B-B14F-4D97-AF65-F5344CB8AC3E}">
        <p14:creationId xmlns:p14="http://schemas.microsoft.com/office/powerpoint/2010/main" val="423966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 เมื่อใด</a:t>
            </a:r>
            <a:r xmlns:a="http://schemas.openxmlformats.org/drawingml/2006/main">
              <a:rPr lang="th" sz="2400" dirty="0"/>
              <a:t>ที่ท่านสามารถควบคุมสมาธิในขั้นนี้ได้เกินกว่า 3 นาที โดยปราศจากสิ่งรบกวน ในจิต แสดงว่าถึงเวลาแล้วที่สมาธิของท่านได้ถูกปรับปรุง ให้ถึงขั้นที่จะสามารถนำไปใช้ในการ ฝึก เพื่อควบคุมความตั้งใจตามรายละเอียดที่ผ่านมา</a:t>
            </a:r>
          </a:p>
        </p:txBody>
      </p:sp>
    </p:spTree>
    <p:extLst>
      <p:ext uri="{BB962C8B-B14F-4D97-AF65-F5344CB8AC3E}">
        <p14:creationId xmlns:p14="http://schemas.microsoft.com/office/powerpoint/2010/main" val="333163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การฝึกการ</a:t>
            </a:r>
            <a:r xmlns:a="http://schemas.openxmlformats.org/drawingml/2006/main">
              <a:rPr lang="th" dirty="0" err="1"/>
              <a:t>จินต</a:t>
            </a:r>
            <a:r xmlns:a="http://schemas.openxmlformats.org/drawingml/2006/main">
              <a:rPr lang="th" dirty="0"/>
              <a:t>ภาพทางการกีฬา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นักกีฬา</a:t>
            </a:r>
            <a:r xmlns:a="http://schemas.openxmlformats.org/drawingml/2006/main">
              <a:rPr lang="th" sz="2400" dirty="0"/>
              <a:t>ที่ประสบความสำเร็จ นอกจากจะต้องมีความสามารถในเชิงกีฬาแล้ว ต้องมี จิตใจที่แน่วแน่และมีสมาธิที่ดีด้วย </a:t>
            </a:r>
            <a:r xmlns:a="http://schemas.openxmlformats.org/drawingml/2006/main">
              <a:rPr lang="th" sz="2400" dirty="0" err="1"/>
              <a:t>Oon</a:t>
            </a:r>
            <a:r xmlns:a="http://schemas.openxmlformats.org/drawingml/2006/main">
              <a:rPr lang="th" sz="2400" dirty="0"/>
              <a:t> (2542) </a:t>
            </a:r>
            <a:r xmlns:a="http://schemas.openxmlformats.org/drawingml/2006/main">
              <a:rPr lang="th" sz="2400" dirty="0"/>
              <a:t>อ้างถึงใน </a:t>
            </a:r>
            <a:r xmlns:a="http://schemas.openxmlformats.org/drawingml/2006/main">
              <a:rPr lang="th" sz="2400" dirty="0" err="1"/>
              <a:t>อินทิ</a:t>
            </a:r>
            <a:r xmlns:a="http://schemas.openxmlformats.org/drawingml/2006/main">
              <a:rPr lang="th" sz="2400" dirty="0"/>
              <a:t>รา </a:t>
            </a:r>
            <a:r xmlns:a="http://schemas.openxmlformats.org/drawingml/2006/main">
              <a:rPr lang="th" sz="2400" dirty="0" err="1"/>
              <a:t>ปัท</a:t>
            </a:r>
            <a:r xmlns:a="http://schemas.openxmlformats.org/drawingml/2006/main">
              <a:rPr lang="th" sz="2400" dirty="0"/>
              <a:t>มิ</a:t>
            </a:r>
            <a:r xmlns:a="http://schemas.openxmlformats.org/drawingml/2006/main">
              <a:rPr lang="th" sz="2400" dirty="0" err="1"/>
              <a:t>นทร</a:t>
            </a:r>
            <a:r xmlns:a="http://schemas.openxmlformats.org/drawingml/2006/main">
              <a:rPr lang="th" sz="2400" dirty="0"/>
              <a:t> (2542, หน้า 40) ได้กล่าวไว้ว่า การฝึกการ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ภาพทางการกีฬา มีขั้นตอนดังนี้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1. ให้</a:t>
            </a:r>
            <a:r xmlns:a="http://schemas.openxmlformats.org/drawingml/2006/main">
              <a:rPr lang="th" sz="2400" dirty="0"/>
              <a:t>จินตนาการก่อนการแข่งขัน โดยจินตนาการถึงทักษะต่าง ๆ ที่กำลังจะใช้ในการ แข่งขัน เมื่อถึงเวลาแข่งขันจริงก็สามารถทำได้อย่างลื่นไหล (</a:t>
            </a:r>
            <a:r xmlns:a="http://schemas.openxmlformats.org/drawingml/2006/main">
              <a:rPr lang="th" sz="2400" dirty="0"/>
              <a:t>Flow Stage) </a:t>
            </a:r>
            <a:r xmlns:a="http://schemas.openxmlformats.org/drawingml/2006/main">
              <a:rPr lang="th" sz="2400" dirty="0"/>
              <a:t>เป็นธรรมชาติ และ ไม่ต้องใช้ความคิด เท่านั้น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/>
              <a:t>. ในขณะฝึกซ้อมหรือการแข่งขัน อย่าคิดเรื่องอื่น มุ่งความสนใจไปที่ทักษะการเล่น</a:t>
            </a:r>
          </a:p>
        </p:txBody>
      </p:sp>
    </p:spTree>
    <p:extLst>
      <p:ext uri="{BB962C8B-B14F-4D97-AF65-F5344CB8AC3E}">
        <p14:creationId xmlns:p14="http://schemas.microsoft.com/office/powerpoint/2010/main" val="345727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1820"/>
            <a:ext cx="10394707" cy="5142765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/>
              <a:t> </a:t>
            </a:r>
            <a:r xmlns:a="http://schemas.openxmlformats.org/drawingml/2006/main">
              <a:rPr lang="th" sz="2400" dirty="0"/>
              <a:t>3. หากเป็นกีฬาที่เล่นเป็นทีม ต้องฝึกตัวเองให้หูไวตาไว รับรู้การเคลื่อนไหวของผู้ร่วม ทีมและคู่ต่อสู้ เพื่อที่จะเชื่อมโยงเข้ากับการเล่นของตน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4</a:t>
            </a:r>
            <a:r xmlns:a="http://schemas.openxmlformats.org/drawingml/2006/main">
              <a:rPr lang="th" sz="2400" dirty="0"/>
              <a:t>. ในขณะฝึกซ้อมหรือแข่งขัน ให้เล่นไปตามสัญชาตญาณ ปล่อยการเล่นให้เป็น ธรรมชาติให้มากที่สุด และหากผลการเล่นออกมาดี ก็ให้คงการเล่นแบบเดิมต่อไปเรื่อย ๆ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5</a:t>
            </a:r>
            <a:r xmlns:a="http://schemas.openxmlformats.org/drawingml/2006/main">
              <a:rPr lang="th" sz="2400" dirty="0"/>
              <a:t>. สร้างสถานการณ์จำลองขึ้นในใจ หรือ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(</a:t>
            </a:r>
            <a:r xmlns:a="http://schemas.openxmlformats.org/drawingml/2006/main">
              <a:rPr lang="th" sz="2400" dirty="0"/>
              <a:t>Imagery) </a:t>
            </a:r>
            <a:r xmlns:a="http://schemas.openxmlformats.org/drawingml/2006/main">
              <a:rPr lang="th" sz="2400" dirty="0"/>
              <a:t>เพื่อให้รู้สึกว่าเหมือน กำลังแข่งขันในสถานการณ์จริง และพยายามจับความรู้สึกและอารมณ์ที่ส่งผลให้เล่นได้ดีที่สุด เพื่อนำมาใช้ในสถานการณ์จริง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6</a:t>
            </a:r>
            <a:r xmlns:a="http://schemas.openxmlformats.org/drawingml/2006/main">
              <a:rPr lang="th" sz="2400" dirty="0"/>
              <a:t>. เตือนตัวเองอยู่เสมอให้มีสมาธิจดจ่ออยู่กับการแข่งขันให้ได้ตลอดเวลา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7</a:t>
            </a:r>
            <a:r xmlns:a="http://schemas.openxmlformats.org/drawingml/2006/main">
              <a:rPr lang="th" sz="2400" dirty="0"/>
              <a:t>. ฝึกการทำจิตใจให้แน่วแน่ให้ได้ในระยะสั้น ๆ ก่อน แล้วจึงค่อยเพิ่มระยะเวลาให้ ยาวนานขึ้นไปเรื่อย ๆ โดยมีเป้าหมายสูงสุด คือ ต้องทำใจให้แน่วแน่ให้ได้ตลอดการแข่งขัน และตลอดทุกทักษะที่ใช้ในการแข่งขันด้วย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6319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หลักและวิธีการสร้างโปรแกรมการ</a:t>
            </a:r>
            <a:r xmlns:a="http://schemas.openxmlformats.org/drawingml/2006/main">
              <a:rPr lang="th" dirty="0" err="1"/>
              <a:t>จินต</a:t>
            </a:r>
            <a:r xmlns:a="http://schemas.openxmlformats.org/drawingml/2006/main">
              <a:rPr lang="th" dirty="0"/>
              <a:t>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ความสามารถ</a:t>
            </a:r>
            <a:r xmlns:a="http://schemas.openxmlformats.org/drawingml/2006/main">
              <a:rPr lang="th" sz="2400" dirty="0"/>
              <a:t>ในการ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งานหรือวัตถุประสงค์ในการ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และการสอนการ 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เป็น 3 ปัจจัยหลักที่ควรคำนึงถึงเป็นสิ่งแรกก่อนที่จะสร้างโปรแกรม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(</a:t>
            </a:r>
            <a:r xmlns:a="http://schemas.openxmlformats.org/drawingml/2006/main">
              <a:rPr lang="th" sz="2400" dirty="0"/>
              <a:t>Hall, 1985) </a:t>
            </a:r>
            <a:r xmlns:a="http://schemas.openxmlformats.org/drawingml/2006/main">
              <a:rPr lang="th" sz="2400" dirty="0"/>
              <a:t>ในการประยุกต์รูปแบบการ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ภาพเพื่อใช้ในการกีฬานั้น นักวิจัยควรคำนึงถึง 3 ปัจจัย หลัก คือ สถานการณ์ในการกีฬา รูปแบบการ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</a:t>
            </a:r>
            <a:r xmlns:a="http://schemas.openxmlformats.org/drawingml/2006/main">
              <a:rPr lang="th" sz="2400" dirty="0" err="1"/>
              <a:t>และค</a:t>
            </a:r>
            <a:r xmlns:a="http://schemas.openxmlformats.org/drawingml/2006/main">
              <a:rPr lang="th" sz="2400" dirty="0"/>
              <a:t>วาสามารถในการ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ทั้งนี้ เพื่อเตรียมการณ์สำหรับการดำเนินการและการประเมินโครงสร้างภายในโมเดล (</a:t>
            </a:r>
            <a:r xmlns:a="http://schemas.openxmlformats.org/drawingml/2006/main">
              <a:rPr lang="th" sz="2400" dirty="0"/>
              <a:t>Martin, Moritz, &amp; Hall, 1999) </a:t>
            </a:r>
            <a:r xmlns:a="http://schemas.openxmlformats.org/drawingml/2006/main">
              <a:rPr lang="th" sz="2400" dirty="0"/>
              <a:t>ปัจจัยต่างๆ ที่กล่าวมาข้างต้นมีความสำคัญอย่างมาก เนื่องมาจาก เหตุผลที่ว่าการฝึกจิตใจเป็นเป้าหมายหนึ่งที่ทำให้การเล่นกีฬามีประสิทธิภาพ โดยที่ มอ</a:t>
            </a:r>
            <a:r xmlns:a="http://schemas.openxmlformats.org/drawingml/2006/main">
              <a:rPr lang="th" sz="2400" dirty="0" err="1"/>
              <a:t>ริส</a:t>
            </a:r>
            <a:r xmlns:a="http://schemas.openxmlformats.org/drawingml/2006/main">
              <a:rPr lang="th" sz="2400" dirty="0"/>
              <a:t> </a:t>
            </a:r>
            <a:r xmlns:a="http://schemas.openxmlformats.org/drawingml/2006/main">
              <a:rPr lang="th" sz="2400" dirty="0" err="1"/>
              <a:t>สปลิทเทิล</a:t>
            </a:r>
            <a:r xmlns:a="http://schemas.openxmlformats.org/drawingml/2006/main">
              <a:rPr lang="th" sz="2400" dirty="0"/>
              <a:t> และ </a:t>
            </a:r>
            <a:r xmlns:a="http://schemas.openxmlformats.org/drawingml/2006/main">
              <a:rPr lang="th" sz="2400" dirty="0" err="1"/>
              <a:t>วัทท์</a:t>
            </a:r>
            <a:r xmlns:a="http://schemas.openxmlformats.org/drawingml/2006/main">
              <a:rPr lang="th" sz="2400" dirty="0"/>
              <a:t> (</a:t>
            </a:r>
            <a:r xmlns:a="http://schemas.openxmlformats.org/drawingml/2006/main">
              <a:rPr lang="th" sz="2400" dirty="0"/>
              <a:t>Morris, </a:t>
            </a:r>
            <a:r xmlns:a="http://schemas.openxmlformats.org/drawingml/2006/main">
              <a:rPr lang="th" sz="2400" dirty="0" err="1"/>
              <a:t>Splittle</a:t>
            </a:r>
            <a:r xmlns:a="http://schemas.openxmlformats.org/drawingml/2006/main">
              <a:rPr lang="th" sz="2400" dirty="0"/>
              <a:t>, &amp; Watt, 2005) </a:t>
            </a:r>
            <a:r xmlns:a="http://schemas.openxmlformats.org/drawingml/2006/main">
              <a:rPr lang="th" sz="2400" dirty="0"/>
              <a:t>ได้เสนอว่า โครงสร้างของโปรแกรม การฝึก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ประกอบไปด้วย 3 ตัวแปร และ 6 องค์ประกอบ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5210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1) ภูมิหลัง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1.1</a:t>
            </a:r>
            <a:r xmlns:a="http://schemas.openxmlformats.org/drawingml/2006/main">
              <a:rPr lang="th" sz="2400" dirty="0"/>
              <a:t>) ปัจจัยส่วนบุคคล </a:t>
            </a:r>
            <a:endParaRPr xmlns:a="http://schemas.openxmlformats.org/drawingml/2006/main" lang="th-TH" sz="2400" dirty="0" smtClean="0"/>
          </a:p>
          <a:p>
            <a:r xmlns:a="http://schemas.openxmlformats.org/drawingml/2006/main">
              <a:rPr lang="th" sz="2400" dirty="0" smtClean="0"/>
              <a:t>อายุ</a:t>
            </a:r>
            <a:r xmlns:a="http://schemas.openxmlformats.org/drawingml/2006/main">
              <a:rPr lang="th" sz="2400" dirty="0"/>
              <a:t>และเพศ </a:t>
            </a:r>
            <a:endParaRPr xmlns:a="http://schemas.openxmlformats.org/drawingml/2006/main" lang="th-TH" sz="2400" dirty="0" smtClean="0"/>
          </a:p>
          <a:p>
            <a:r xmlns:a="http://schemas.openxmlformats.org/drawingml/2006/main">
              <a:rPr lang="th" sz="2400" dirty="0" smtClean="0"/>
              <a:t>ระดับ</a:t>
            </a:r>
            <a:r xmlns:a="http://schemas.openxmlformats.org/drawingml/2006/main">
              <a:rPr lang="th" sz="2400" dirty="0"/>
              <a:t>ทักษะ </a:t>
            </a:r>
            <a:endParaRPr xmlns:a="http://schemas.openxmlformats.org/drawingml/2006/main" lang="th-TH" sz="2400" dirty="0" smtClean="0"/>
          </a:p>
          <a:p>
            <a:r xmlns:a="http://schemas.openxmlformats.org/drawingml/2006/main">
              <a:rPr lang="th" sz="2400" dirty="0" smtClean="0"/>
              <a:t>ความ</a:t>
            </a:r>
            <a:r xmlns:a="http://schemas.openxmlformats.org/drawingml/2006/main">
              <a:rPr lang="th" sz="2400" dirty="0"/>
              <a:t>พึงพอใจรูปแบบการใช้การ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</a:t>
            </a:r>
            <a:endParaRPr xmlns:a="http://schemas.openxmlformats.org/drawingml/2006/main" lang="th-TH" sz="2400" dirty="0" smtClean="0"/>
          </a:p>
          <a:p>
            <a:r xmlns:a="http://schemas.openxmlformats.org/drawingml/2006/main">
              <a:rPr lang="th" sz="2400" dirty="0" smtClean="0"/>
              <a:t>ความสามารถ</a:t>
            </a:r>
            <a:r xmlns:a="http://schemas.openxmlformats.org/drawingml/2006/main">
              <a:rPr lang="th" sz="2400" dirty="0"/>
              <a:t>ในการ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</a:t>
            </a:r>
            <a:endParaRPr xmlns:a="http://schemas.openxmlformats.org/drawingml/2006/main" lang="th-TH" sz="2400" dirty="0" smtClean="0"/>
          </a:p>
          <a:p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ภาพด้วยมุมมองภายในหรือภายนอก </a:t>
            </a:r>
            <a:endParaRPr xmlns:a="http://schemas.openxmlformats.org/drawingml/2006/main"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316745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766"/>
            <a:ext cx="10396882" cy="1151965"/>
          </a:xfrm>
        </p:spPr>
        <p:txBody>
          <a:bodyPr/>
          <a:lstStyle/>
          <a:p>
            <a:r xmlns:a="http://schemas.openxmlformats.org/drawingml/2006/main">
              <a:rPr lang="th" dirty="0"/>
              <a:t>ความสำคัญของการฝึกทักษะทางจิตใจ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19708"/>
            <a:ext cx="10394707" cy="3854878"/>
          </a:xfrm>
        </p:spPr>
        <p:txBody>
          <a:bodyPr>
            <a:no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เล่นกีฬาที่มีประสิทธิภาพ ปัจจัยหลักที่นักกีฬาควรคำนึงถึง คือ ทักษะกีฬา นอกจากนี้ ยังมี ปัจจัยอื่นๆ อีกที่ขาดไม่ได้เลย คือ เทคนิคการเล่นกีฬา สมรรถภาพทางกาย และสมรรถภาพ ทางจิต </a:t>
            </a:r>
            <a:r xmlns:a="http://schemas.openxmlformats.org/drawingml/2006/main">
              <a:rPr lang="th" sz="2400" dirty="0"/>
              <a:t>Moran (2004) </a:t>
            </a:r>
            <a:r xmlns:a="http://schemas.openxmlformats.org/drawingml/2006/main">
              <a:rPr lang="th" sz="2400" dirty="0"/>
              <a:t>ยกตัวอย่างเช่น ก่อนเข้าฤดูการแข่งขัน นักกีฬาส่วนใหญ่ได้รับการฝึก ทางกายอย่างหนัก เพื่อเตรียมตัวสำหรับการแข่งขันที่กำลังจะมาถึงเหมือน ๆ กัน ดังนั้น คนที่จะชนะก็ต้องเป็นคนที่มี “สมรรถภาพทางจิต” ที่แข็งแกร่งกว่า ซึ่งการฝึกร่างกายกว่าจะเข้า มาสู่ระดับยอดเยี่ยมยังต้องใช้เวลาในการฝึกอย่างหนักและใช้ระยะเวลานาน ดังนั้น การฝึกทาง จิตจึงต้องใช้ระยะเวลาในการฝึกเช่นกัน ในบทนี้ ผู้เขียนได้แนะนำ หลักและวิธีการฝึกจิตใจ 2 รูปแบบด้วยกัน คือ การฝึกความตั้งใจ ที่ได้รับการประยุกต์ให้เข้ากับการกีฬา เพื่อนำไปใช้ใน การควบคุมสมาธิขณะเล่นกีฬา รวมทั้งโปรแกรมการฝึกการ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ภาพที่สามารถนำไปใช้ใน การผ่อนคลายกล้ามเนื้อ หรือนำไปใช้ในการลดอาการปวดจากการบาดเจ็บทางการกีฬา นอกจากนี้ ผู้เขียนยังได้แนะนำหลักการสร้างโปรแกรมการฝึกจิตใจแบบทั่วไป และหลักการ สร้างโปรแกรมการฝึกการ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ภาพไว้ในบทนี้ด้วย</a:t>
            </a:r>
          </a:p>
        </p:txBody>
      </p:sp>
    </p:spTree>
    <p:extLst>
      <p:ext uri="{BB962C8B-B14F-4D97-AF65-F5344CB8AC3E}">
        <p14:creationId xmlns:p14="http://schemas.microsoft.com/office/powerpoint/2010/main" val="82347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 1.2</a:t>
            </a:r>
            <a:r xmlns:a="http://schemas.openxmlformats.org/drawingml/2006/main">
              <a:rPr lang="th" sz="2400" dirty="0"/>
              <a:t>) สิ่งแวดล้อม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ใช้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ภาพเพื่อการฝึกหรือเพื่อการแข่งขัน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ระดับ</a:t>
            </a:r>
            <a:r xmlns:a="http://schemas.openxmlformats.org/drawingml/2006/main">
              <a:rPr lang="th" sz="2400" dirty="0"/>
              <a:t>เสียงรบกวน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วางท่าทางขณะฝึก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ภาพแบบเคลื่อนไหวหรือนิ่ง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ทักษะ</a:t>
            </a:r>
            <a:r xmlns:a="http://schemas.openxmlformats.org/drawingml/2006/main">
              <a:rPr lang="th" sz="2400" dirty="0"/>
              <a:t>เปิดหรือปิด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112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2) โครงสร้างและเนื้อหา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2.1</a:t>
            </a:r>
            <a:r xmlns:a="http://schemas.openxmlformats.org/drawingml/2006/main">
              <a:rPr lang="th" sz="2400" dirty="0"/>
              <a:t>) เนื้อหา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ใช้รูปแบบประสาทรับความรู้สึก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เลือกมุมมองการ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เลือกการ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ภาพแบบเคลื่อนไหวเหมือนจริงหรือแบบเคลื่อนไหวช้า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เจาะจงทักษะ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เนื้อหา</a:t>
            </a:r>
            <a:r xmlns:a="http://schemas.openxmlformats.org/drawingml/2006/main">
              <a:rPr lang="th" sz="2400" dirty="0"/>
              <a:t>ที่จูงใจ</a:t>
            </a:r>
          </a:p>
        </p:txBody>
      </p:sp>
    </p:spTree>
    <p:extLst>
      <p:ext uri="{BB962C8B-B14F-4D97-AF65-F5344CB8AC3E}">
        <p14:creationId xmlns:p14="http://schemas.microsoft.com/office/powerpoint/2010/main" val="285077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2.2</a:t>
            </a:r>
            <a:r xmlns:a="http://schemas.openxmlformats.org/drawingml/2006/main">
              <a:rPr lang="th" sz="2400" dirty="0"/>
              <a:t>) การฝึกปฏิบัติ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ระยะเวลา</a:t>
            </a:r>
            <a:r xmlns:a="http://schemas.openxmlformats.org/drawingml/2006/main">
              <a:rPr lang="th" sz="2400" dirty="0"/>
              <a:t>การฝึก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ตาราง</a:t>
            </a:r>
            <a:r xmlns:a="http://schemas.openxmlformats.org/drawingml/2006/main">
              <a:rPr lang="th" sz="2400" dirty="0"/>
              <a:t>การฝึก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รูปแบบ</a:t>
            </a:r>
            <a:r xmlns:a="http://schemas.openxmlformats.org/drawingml/2006/main">
              <a:rPr lang="th" sz="2400" dirty="0"/>
              <a:t>การฝึก</a:t>
            </a:r>
          </a:p>
        </p:txBody>
      </p:sp>
    </p:spTree>
    <p:extLst>
      <p:ext uri="{BB962C8B-B14F-4D97-AF65-F5344CB8AC3E}">
        <p14:creationId xmlns:p14="http://schemas.microsoft.com/office/powerpoint/2010/main" val="91513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3032"/>
            <a:ext cx="10394707" cy="5271554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2.3</a:t>
            </a:r>
            <a:r xmlns:a="http://schemas.openxmlformats.org/drawingml/2006/main">
              <a:rPr lang="th" sz="2400" dirty="0"/>
              <a:t>) สิ่งสนับสนุน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บอกขั้นตอนการฝึก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รูปแบบ</a:t>
            </a:r>
            <a:r xmlns:a="http://schemas.openxmlformats.org/drawingml/2006/main">
              <a:rPr lang="th" sz="2400" dirty="0"/>
              <a:t>การฝึก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บันทึกเสียง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วี</a:t>
            </a:r>
            <a:r xmlns:a="http://schemas.openxmlformats.org/drawingml/2006/main">
              <a:rPr lang="th" sz="2400" dirty="0"/>
              <a:t>ดีทัศน์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เครื่อง</a:t>
            </a:r>
            <a:r xmlns:a="http://schemas.openxmlformats.org/drawingml/2006/main">
              <a:rPr lang="th" sz="2400" dirty="0"/>
              <a:t>เล่น</a:t>
            </a:r>
            <a:r xmlns:a="http://schemas.openxmlformats.org/drawingml/2006/main">
              <a:rPr lang="th" sz="2400" dirty="0" err="1"/>
              <a:t>วีดิ</a:t>
            </a:r>
            <a:r xmlns:a="http://schemas.openxmlformats.org/drawingml/2006/main">
              <a:rPr lang="th" sz="2400" dirty="0"/>
              <a:t>ทัศน์ขนาดพกพา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อุปกรณ์</a:t>
            </a:r>
            <a:r xmlns:a="http://schemas.openxmlformats.org/drawingml/2006/main">
              <a:rPr lang="th" sz="2400" dirty="0"/>
              <a:t>การวัดผลย้อนกลับทางสรีรวิทยา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อุปกรณ์เสริม</a:t>
            </a:r>
            <a:r xmlns:a="http://schemas.openxmlformats.org/drawingml/2006/main">
              <a:rPr lang="th" sz="2400" dirty="0"/>
              <a:t>ที่ทำให้รู้สึกเหมือนตัวลอยอยู่ในน้ำ </a:t>
            </a:r>
          </a:p>
        </p:txBody>
      </p:sp>
    </p:spTree>
    <p:extLst>
      <p:ext uri="{BB962C8B-B14F-4D97-AF65-F5344CB8AC3E}">
        <p14:creationId xmlns:p14="http://schemas.microsoft.com/office/powerpoint/2010/main" val="196227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 </a:t>
            </a:r>
            <a:r xmlns:a="http://schemas.openxmlformats.org/drawingml/2006/main">
              <a:rPr lang="th" dirty="0" smtClean="0"/>
              <a:t>3. </a:t>
            </a:r>
            <a:r xmlns:a="http://schemas.openxmlformats.org/drawingml/2006/main">
              <a:rPr lang="th" dirty="0" smtClean="0"/>
              <a:t>การ</a:t>
            </a:r>
            <a:r xmlns:a="http://schemas.openxmlformats.org/drawingml/2006/main">
              <a:rPr lang="th" dirty="0"/>
              <a:t>วัดและประเมินผล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3.1</a:t>
            </a:r>
            <a:r xmlns:a="http://schemas.openxmlformats.org/drawingml/2006/main">
              <a:rPr lang="th" sz="2400" dirty="0" smtClean="0"/>
              <a:t>) </a:t>
            </a:r>
            <a:r xmlns:a="http://schemas.openxmlformats.org/drawingml/2006/main">
              <a:rPr lang="th" sz="2400" dirty="0"/>
              <a:t>การประเมิน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ทดสอบองค์ประกอบและการทดสอบผลรวม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สนทนาด้วยคำพูด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รายงานด้วยการเขียน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ให้คะแนนการประเมินตนเอง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algn="thaiDist"/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/>
              <a:t>สังเกตพฤติกรรม</a:t>
            </a:r>
          </a:p>
        </p:txBody>
      </p:sp>
    </p:spTree>
    <p:extLst>
      <p:ext uri="{BB962C8B-B14F-4D97-AF65-F5344CB8AC3E}">
        <p14:creationId xmlns:p14="http://schemas.microsoft.com/office/powerpoint/2010/main" val="1969798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การ</a:t>
            </a:r>
            <a:r xmlns:a="http://schemas.openxmlformats.org/drawingml/2006/main">
              <a:rPr lang="th" dirty="0" err="1"/>
              <a:t>จินต</a:t>
            </a:r>
            <a:r xmlns:a="http://schemas.openxmlformats.org/drawingml/2006/main">
              <a:rPr lang="th" dirty="0"/>
              <a:t>ภาพที่เกี่ยวกับความอบอุ่นของร่างกาย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ภาพที่เกี่ยวกับความอบอุ่นของร่างกายนี้ สามารถนำไปใช้กับนักกีฬาเพื่อ การผ่อนคลายกล้ามเนื้อ (</a:t>
            </a:r>
            <a:r xmlns:a="http://schemas.openxmlformats.org/drawingml/2006/main">
              <a:rPr lang="th" sz="2400" dirty="0" err="1"/>
              <a:t>Bhasavanijia</a:t>
            </a:r>
            <a:r xmlns:a="http://schemas.openxmlformats.org/drawingml/2006/main">
              <a:rPr lang="th" sz="2400" dirty="0"/>
              <a:t> &amp; Morris, 2013) </a:t>
            </a:r>
            <a:r xmlns:a="http://schemas.openxmlformats.org/drawingml/2006/main">
              <a:rPr lang="th" sz="2400" dirty="0"/>
              <a:t>หลังการยืดเหยียดกล้ามเนื้อ (</a:t>
            </a:r>
            <a:r xmlns:a="http://schemas.openxmlformats.org/drawingml/2006/main">
              <a:rPr lang="th" sz="2400" dirty="0" err="1"/>
              <a:t>Shasavanija</a:t>
            </a:r>
            <a:r xmlns:a="http://schemas.openxmlformats.org/drawingml/2006/main">
              <a:rPr lang="th" sz="2400" dirty="0"/>
              <a:t>, &amp; Morris, 2015) </a:t>
            </a:r>
            <a:r xmlns:a="http://schemas.openxmlformats.org/drawingml/2006/main">
              <a:rPr lang="th" sz="2400" dirty="0"/>
              <a:t>หรือระหว่างการแข่งขันขณะที่นักกีฬาเกิดความเครียด และ เพื่อช่วยการสร้างความอบอุ่นของร่างกายขณะที่นักกีฬาเล่นกีฬาในสภาพอากาศหนาวที่ระดับ ค่ากว่า 11 องศาเซลเซียส (</a:t>
            </a:r>
            <a:r xmlns:a="http://schemas.openxmlformats.org/drawingml/2006/main">
              <a:rPr lang="th" sz="2400" dirty="0" err="1"/>
              <a:t>Bhasavanija</a:t>
            </a:r>
            <a:r xmlns:a="http://schemas.openxmlformats.org/drawingml/2006/main">
              <a:rPr lang="th" sz="2400" dirty="0"/>
              <a:t>, </a:t>
            </a:r>
            <a:r xmlns:a="http://schemas.openxmlformats.org/drawingml/2006/main">
              <a:rPr lang="th" sz="2400" dirty="0" err="1"/>
              <a:t>Vongjaturapat</a:t>
            </a:r>
            <a:r xmlns:a="http://schemas.openxmlformats.org/drawingml/2006/main">
              <a:rPr lang="th" sz="2400" dirty="0"/>
              <a:t>, Morris, &amp; </a:t>
            </a:r>
            <a:r xmlns:a="http://schemas.openxmlformats.org/drawingml/2006/main">
              <a:rPr lang="th" sz="2400" dirty="0" err="1"/>
              <a:t>Muangnapo</a:t>
            </a:r>
            <a:r xmlns:a="http://schemas.openxmlformats.org/drawingml/2006/main">
              <a:rPr lang="th" sz="2400" dirty="0"/>
              <a:t>, 2011b) </a:t>
            </a:r>
            <a:r xmlns:a="http://schemas.openxmlformats.org/drawingml/2006/main">
              <a:rPr lang="th" sz="2400" dirty="0"/>
              <a:t>โดยปฏิบัติตามขั้นตอน </a:t>
            </a:r>
            <a:r xmlns:a="http://schemas.openxmlformats.org/drawingml/2006/main">
              <a:rPr lang="th" sz="2400" dirty="0" smtClean="0"/>
              <a:t>ดังนี้</a:t>
            </a:r>
            <a:endParaRPr xmlns:a="http://schemas.openxmlformats.org/drawingml/2006/main" lang="th-TH" sz="2400" dirty="0"/>
          </a:p>
        </p:txBody>
      </p:sp>
    </p:spTree>
    <p:extLst>
      <p:ext uri="{BB962C8B-B14F-4D97-AF65-F5344CB8AC3E}">
        <p14:creationId xmlns:p14="http://schemas.microsoft.com/office/powerpoint/2010/main" val="319911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1</a:t>
            </a:r>
            <a:r xmlns:a="http://schemas.openxmlformats.org/drawingml/2006/main">
              <a:rPr lang="th" sz="2400" dirty="0"/>
              <a:t>. ขั้นนำเสนอ 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ภาพเพื่อเพิ่มอุณหภูมิให้ร่างกาย ใช้เวลาในการฝึก ประมาณ 10 นาที ถ้าท่านสวมเสื้อผ้าที่รัดแน่นจนเกินไป ปลดให้หลวม ให้รู้สึกสบาย</a:t>
            </a:r>
          </a:p>
        </p:txBody>
      </p:sp>
    </p:spTree>
    <p:extLst>
      <p:ext uri="{BB962C8B-B14F-4D97-AF65-F5344CB8AC3E}">
        <p14:creationId xmlns:p14="http://schemas.microsoft.com/office/powerpoint/2010/main" val="187768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/>
              <a:t>. ขั้นการวางท่า นอนลงบนเบาะ ในลักษณะนอนหงาย เหยียดขาออก และแยกออก จากกันเพียงเล็กน้อย ปล่อยเท้าให้ยืดออก วางแขนไว้ด้านข้างลำตัว หงายฝ่ามือขึ้น และปล่อย มือให้ยืดออก ใช้หมอนหนุนที่คอ หรือที่เข่า สำรวจให้แน่ใจ ว่าคอและเข่าตั้งตรง สำรวจให้ แน่ใจ ว่าท่านรู้สึกสบาย </a:t>
            </a:r>
          </a:p>
        </p:txBody>
      </p:sp>
    </p:spTree>
    <p:extLst>
      <p:ext uri="{BB962C8B-B14F-4D97-AF65-F5344CB8AC3E}">
        <p14:creationId xmlns:p14="http://schemas.microsoft.com/office/powerpoint/2010/main" val="144105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3</a:t>
            </a:r>
            <a:r xmlns:a="http://schemas.openxmlformats.org/drawingml/2006/main">
              <a:rPr lang="th" sz="2400" dirty="0"/>
              <a:t>. ขั้นเนื้อหาในการจูงใจ ให้ระลึกว่าการดำเนินการในครั้งนี้มีวัตถุประสงค์ เพื่อให้ ท่านได้รับการฝึกการ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ภาพถึงความอุ่นที่มือ ความอุ่นนี้จะถูกนำไปใช้ เพื่อแก้ปัญหาการเล่น กอล์ฟในสภาพอากาศหนาว วันนี้ ถ้าท่านรู้สึกว่าไม่สบาย หรือวิตกกังวล...ท่านสามารถหยุด การฝึกเมื่อใดก็ได้ 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ภาพจะมีประสิทธิภาพ ถ้าท่านปฏิบัติอย่างต่อเนื่อง ตามขั้นตอน ต่อไปนี้</a:t>
            </a:r>
            <a:endParaRPr xmlns:a="http://schemas.openxmlformats.org/drawingml/2006/main" lang="th-TH" dirty="0"/>
          </a:p>
        </p:txBody>
      </p:sp>
    </p:spTree>
    <p:extLst>
      <p:ext uri="{BB962C8B-B14F-4D97-AF65-F5344CB8AC3E}">
        <p14:creationId xmlns:p14="http://schemas.microsoft.com/office/powerpoint/2010/main" val="261834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4</a:t>
            </a:r>
            <a:r xmlns:a="http://schemas.openxmlformats.org/drawingml/2006/main">
              <a:rPr lang="th" sz="2400" dirty="0"/>
              <a:t>. ขั้นการผ่อนคลาย หลับตา...รับรู้ถึงส่วนต่าง ๆ ของร่างกาย...เพื่อรับรู้ถึงความรู้สึก ..ว่าแต่ละจุดของร่างกายมีการเกร็งมากหรือน้อยเพียงใด เริ่มต้นด้วยจุดบนสุดของศีรษะ...โดย คลายการเกร็งที่บริเวณกะโหลกศีรษะ..หน้า...คาง และคอ จากนั้น ให้คลายการเกร็งบริเวณ หลังเริ่มต้นที่ไหล่ แขน...และมือ ต่อไป...คลายการเกร็งที่ลำตัว...เริ่มที่หน้าอก...หลังส่วนบน.. ท้อง...หลังส่วนล่าง...ด้านในช่องท้อง..และบริเวณเชิงกราน และจากนั้นให้คลายการเกร็งที่ บริเวณขา... เริ่มด้วยต้นขา เข่า...น่อง และนิ้วเท้า สำรวจให้แน่ใจว่าถ้ามีส่วนใดของร่างกายที่ ยังเกร็งอยู่ ให้คลายออก </a:t>
            </a:r>
          </a:p>
        </p:txBody>
      </p:sp>
    </p:spTree>
    <p:extLst>
      <p:ext uri="{BB962C8B-B14F-4D97-AF65-F5344CB8AC3E}">
        <p14:creationId xmlns:p14="http://schemas.microsoft.com/office/powerpoint/2010/main" val="398966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วิธีการใช้จิตใจในการปรับปรุงการเล่นของนักกีฬา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ใน</a:t>
            </a:r>
            <a:r xmlns:a="http://schemas.openxmlformats.org/drawingml/2006/main">
              <a:rPr lang="th" sz="2400" dirty="0"/>
              <a:t>เรื่องของการฝึกจิตใจทางการกีฬา </a:t>
            </a:r>
            <a:r xmlns:a="http://schemas.openxmlformats.org/drawingml/2006/main">
              <a:rPr lang="th" sz="2400" dirty="0" err="1"/>
              <a:t>Oon</a:t>
            </a:r>
            <a:r xmlns:a="http://schemas.openxmlformats.org/drawingml/2006/main">
              <a:rPr lang="th" sz="2400" dirty="0"/>
              <a:t> (2542) </a:t>
            </a:r>
            <a:r xmlns:a="http://schemas.openxmlformats.org/drawingml/2006/main">
              <a:rPr lang="th" sz="2400" dirty="0"/>
              <a:t>อ้างถึงใน </a:t>
            </a:r>
            <a:r xmlns:a="http://schemas.openxmlformats.org/drawingml/2006/main">
              <a:rPr lang="th" sz="2400" dirty="0" err="1"/>
              <a:t>อินทิ</a:t>
            </a:r>
            <a:r xmlns:a="http://schemas.openxmlformats.org/drawingml/2006/main">
              <a:rPr lang="th" sz="2400" dirty="0"/>
              <a:t>รา </a:t>
            </a:r>
            <a:r xmlns:a="http://schemas.openxmlformats.org/drawingml/2006/main">
              <a:rPr lang="th" sz="2400" dirty="0" err="1"/>
              <a:t>ปัท</a:t>
            </a:r>
            <a:r xmlns:a="http://schemas.openxmlformats.org/drawingml/2006/main">
              <a:rPr lang="th" sz="2400" dirty="0"/>
              <a:t>มิ</a:t>
            </a:r>
            <a:r xmlns:a="http://schemas.openxmlformats.org/drawingml/2006/main">
              <a:rPr lang="th" sz="2400" dirty="0" err="1"/>
              <a:t>นทร</a:t>
            </a:r>
            <a:r xmlns:a="http://schemas.openxmlformats.org/drawingml/2006/main">
              <a:rPr lang="th" sz="2400" dirty="0"/>
              <a:t> (2542, หน้า 39) ได้กล่าวถึง วิธีการใช้จิตใจในการปรับปรุงการเล่นของนักกีฬา 10 วิธี ดังต่อไปนี้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1. ฝึก</a:t>
            </a:r>
            <a:r xmlns:a="http://schemas.openxmlformats.org/drawingml/2006/main">
              <a:rPr lang="th" sz="2400" dirty="0"/>
              <a:t>การผ่อนคลายความเครียดในระดับลึก อย่างน้อยสัปดาห์ละ 1 ครั้ง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/>
              <a:t>. ฝึกจิตใจเป็นประจำและสม่ำเสมอ และให้คลื่นสมองเข้าสู่</a:t>
            </a:r>
            <a:r xmlns:a="http://schemas.openxmlformats.org/drawingml/2006/main">
              <a:rPr lang="th" sz="2400" dirty="0" err="1"/>
              <a:t>ระดับอัลฟ่า</a:t>
            </a:r>
            <a:r xmlns:a="http://schemas.openxmlformats.org/drawingml/2006/main">
              <a:rPr lang="th" sz="2400" dirty="0"/>
              <a:t>ทุกวัน อย่างน้อยวันละ 1 ครั้ง เวลาในการใช้จินตนาการว่าตัวคุณได้ทำในสิ่งที่ได้แก้ไขจนถูกต้องแล้ว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3</a:t>
            </a:r>
            <a:r xmlns:a="http://schemas.openxmlformats.org/drawingml/2006/main">
              <a:rPr lang="th" sz="2400" dirty="0"/>
              <a:t>. หลังจากพิจารณาหาจุดอ่อนและข้อผิดพลาดที่คุณต้องการจะแก้ไขได้แล้วให้</a:t>
            </a:r>
            <a:r xmlns:a="http://schemas.openxmlformats.org/drawingml/2006/main">
              <a:rPr lang="th" sz="2400" dirty="0" smtClean="0"/>
              <a:t>อุทิศเวลาในการใช้</a:t>
            </a:r>
            <a:r xmlns:a="http://schemas.openxmlformats.org/drawingml/2006/main">
              <a:rPr lang="th" sz="2400" dirty="0" err="1" smtClean="0"/>
              <a:t>จินต</a:t>
            </a:r>
            <a:r xmlns:a="http://schemas.openxmlformats.org/drawingml/2006/main">
              <a:rPr lang="th" sz="2400" dirty="0" smtClean="0"/>
              <a:t>ภาพว่าตัวคุณได้ทำในสิ่งที่ได้แก้ไขจนถูกต้องแล้ว</a:t>
            </a:r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4. </a:t>
            </a:r>
            <a:r xmlns:a="http://schemas.openxmlformats.org/drawingml/2006/main">
              <a:rPr lang="th" sz="2400" dirty="0" smtClean="0"/>
              <a:t>ใน</a:t>
            </a:r>
            <a:r xmlns:a="http://schemas.openxmlformats.org/drawingml/2006/main">
              <a:rPr lang="th" sz="2400" dirty="0"/>
              <a:t>การฝึกจงใช้ความรู้สึกของคุณให้มาก</a:t>
            </a:r>
          </a:p>
        </p:txBody>
      </p:sp>
    </p:spTree>
    <p:extLst>
      <p:ext uri="{BB962C8B-B14F-4D97-AF65-F5344CB8AC3E}">
        <p14:creationId xmlns:p14="http://schemas.microsoft.com/office/powerpoint/2010/main" val="1901650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5</a:t>
            </a:r>
            <a:r xmlns:a="http://schemas.openxmlformats.org/drawingml/2006/main">
              <a:rPr lang="th" sz="2400" dirty="0"/>
              <a:t>. ขั้นการหายใจ หายใจให้เต็มปอด หายใจเข้าลึก ๆ อย่างช้า ๆ ผ่านจมูก...ไปยัง ลำตัว จนสุด ปอด.. กดผนังท้องลง หายใจออก ดันหน้าท้องขึ้น (ทำซ้ำ 3 ครั้ง) </a:t>
            </a:r>
          </a:p>
        </p:txBody>
      </p:sp>
    </p:spTree>
    <p:extLst>
      <p:ext uri="{BB962C8B-B14F-4D97-AF65-F5344CB8AC3E}">
        <p14:creationId xmlns:p14="http://schemas.microsoft.com/office/powerpoint/2010/main" val="2166301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6</a:t>
            </a:r>
            <a:r xmlns:a="http://schemas.openxmlformats.org/drawingml/2006/main">
              <a:rPr lang="th" sz="2400" dirty="0"/>
              <a:t>. ขั้นสมาธิ รับรู้ถึงการเต้นของหัวใจ หายใจเข้าลึก ๆ อย่างช้า ๆ หัวใจเต้น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 ๆ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กดผนังท้องลง หายใจออก หัวใจเต้น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ดันหน้าท้องขึ้น (ทำซ้ำ 3 ครั้ง) </a:t>
            </a:r>
            <a:endParaRPr xmlns:a="http://schemas.openxmlformats.org/drawingml/2006/main" lang="th-TH" dirty="0"/>
          </a:p>
        </p:txBody>
      </p:sp>
    </p:spTree>
    <p:extLst>
      <p:ext uri="{BB962C8B-B14F-4D97-AF65-F5344CB8AC3E}">
        <p14:creationId xmlns:p14="http://schemas.microsoft.com/office/powerpoint/2010/main" val="3649979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7</a:t>
            </a:r>
            <a:r xmlns:a="http://schemas.openxmlformats.org/drawingml/2006/main">
              <a:rPr lang="th" sz="2400" dirty="0" smtClean="0"/>
              <a:t>. </a:t>
            </a:r>
            <a:r xmlns:a="http://schemas.openxmlformats.org/drawingml/2006/main">
              <a:rPr lang="th" sz="2400" dirty="0"/>
              <a:t>ขั้นการสร้างความอุ่น จากนั้น.. คลายการเกร็งของกล้ามเนื้อ... หายใจเข้า.. หัวใจเต้น..จินตนาการว่า...คอและหลังอุ่น.....หายใจออก..หัวใจเต้น...จินตนาการว่า... คอและ หลังอุ่น (ทำซ้ำ 3 ครั้ง) หายใจเข้า...หัวใจเต้น...แขนและขาอุ่น....หายใจออก หัวใจเต้น...แขนและ ขาอุ่น (ทำซ้ำ 3 ครั้ง) หายใจเข้า หัวใจเต้น...ร่างกายอุ่น....หายใจออก หัวใจเต้น...ร่างกายอุ่น (ทำซ้ำ 3 ครั้ง) เมื่อเสร็จสิ้นในขั้นตอนนี้ ให้ท่านนับสามถึงหนึ่งอย่างช้า ๆ จากนั้นให้ท่าน ค่อย ๆ ลืมตา</a:t>
            </a:r>
          </a:p>
        </p:txBody>
      </p:sp>
    </p:spTree>
    <p:extLst>
      <p:ext uri="{BB962C8B-B14F-4D97-AF65-F5344CB8AC3E}">
        <p14:creationId xmlns:p14="http://schemas.microsoft.com/office/powerpoint/2010/main" val="307384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การ</a:t>
            </a:r>
            <a:r xmlns:a="http://schemas.openxmlformats.org/drawingml/2006/main">
              <a:rPr lang="th" dirty="0" err="1"/>
              <a:t>จินต</a:t>
            </a:r>
            <a:r xmlns:a="http://schemas.openxmlformats.org/drawingml/2006/main">
              <a:rPr lang="th" dirty="0"/>
              <a:t>ภาพที่เกี่ยวกับการพัฒนาทักษะกีฬา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ภาพที่เกี่ยวกับการพัฒนาทักษะกีฬานี้ สามารถนำไปใช้กับนักกีฬาเพื่อการ ปฏิบัติทักษะกีฬา (</a:t>
            </a:r>
            <a:r xmlns:a="http://schemas.openxmlformats.org/drawingml/2006/main">
              <a:rPr lang="th" sz="2400" dirty="0" err="1"/>
              <a:t>Poompin</a:t>
            </a:r>
            <a:r xmlns:a="http://schemas.openxmlformats.org/drawingml/2006/main">
              <a:rPr lang="th" sz="2400" dirty="0"/>
              <a:t>, K., </a:t>
            </a:r>
            <a:r xmlns:a="http://schemas.openxmlformats.org/drawingml/2006/main">
              <a:rPr lang="th" sz="2400" dirty="0" err="1"/>
              <a:t>Chirathammawat</a:t>
            </a:r>
            <a:r xmlns:a="http://schemas.openxmlformats.org/drawingml/2006/main">
              <a:rPr lang="th" sz="2400" dirty="0"/>
              <a:t>, P., </a:t>
            </a:r>
            <a:r xmlns:a="http://schemas.openxmlformats.org/drawingml/2006/main">
              <a:rPr lang="th" sz="2400" dirty="0" err="1"/>
              <a:t>Bhungobs</a:t>
            </a:r>
            <a:r xmlns:a="http://schemas.openxmlformats.org/drawingml/2006/main">
              <a:rPr lang="th" sz="2400" dirty="0"/>
              <a:t>, W., &amp; </a:t>
            </a:r>
            <a:r xmlns:a="http://schemas.openxmlformats.org/drawingml/2006/main">
              <a:rPr lang="th" sz="2400" dirty="0" err="1"/>
              <a:t>Bhasavanija</a:t>
            </a:r>
            <a:r xmlns:a="http://schemas.openxmlformats.org/drawingml/2006/main">
              <a:rPr lang="th" sz="2400" dirty="0"/>
              <a:t>, 2015) </a:t>
            </a:r>
            <a:r xmlns:a="http://schemas.openxmlformats.org/drawingml/2006/main">
              <a:rPr lang="th" sz="2400" dirty="0"/>
              <a:t>โดยปฏิบัติตามขั้นตอน ดังนี้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</a:t>
            </a:r>
            <a:r xmlns:a="http://schemas.openxmlformats.org/drawingml/2006/main">
              <a:rPr lang="th" sz="2400" dirty="0"/>
              <a:t>. ขั้นนำเสนอ 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ภาพเพื่อเพิ่มอุณหภูมิให้ร่างกาย ใช้เวลาในการฝึก ประมาณ 10 นาที ถ้าท่านสวมเสื้อผ้าที่รัดแน่นจนเกินไป ปลดให้หลวม ให้รู้สึกสบาย</a:t>
            </a:r>
          </a:p>
        </p:txBody>
      </p:sp>
    </p:spTree>
    <p:extLst>
      <p:ext uri="{BB962C8B-B14F-4D97-AF65-F5344CB8AC3E}">
        <p14:creationId xmlns:p14="http://schemas.microsoft.com/office/powerpoint/2010/main" val="2206356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/>
              <a:t>2. ขั้นการวางท่า นอนลงบนเบาะ ในลักษณะนอนหงาย เหยียดขาออก และแยกออก จากกันเพียงเล็กน้อย ปล่อยเท้าให้ยืดออก วางแขนไว้ด้านข้างลำตัว หงายฝ่ามือขึ้น และปล่อย มือให้ยืดออก ใช้หมอนหนุนที่คอ หรือที่เข่า สำรวจให้แน่ใจ ว่าคอและเข่าตั้งตรง สำรวจให้ แน่ใจ ว่าท่านรู้สึกสบาย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3</a:t>
            </a:r>
            <a:r xmlns:a="http://schemas.openxmlformats.org/drawingml/2006/main">
              <a:rPr lang="th" sz="2400" dirty="0"/>
              <a:t>. ขั้นเนื้อหาในการจูงใจ ให้ระลึกว่าการดำเนินการในครั้งนี้มีวัตถุประสงค์ เพื่อให้ ท่านได้รับการฝึกการ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ภาพถึงความอุ่นที่มือ ความอุ่นนี้จะถูกนำไปใช้ เพื่อแก้ปัญหาการเล่น กอล์ฟในสภาพอากาศหนาว วันนี้ ถ้าท่านรู้สึกว่าไม่สบาย หรือวิตกกังวล...ท่านสามารถหยุด การฝึกเมื่อใดก็ได้ 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ภาพจะมีประสิทธิภาพ ถ้าท่านปฏิบัติอย่างต่อเนื่อง ตามขั้นตอน ต่อ</a:t>
            </a:r>
            <a:r xmlns:a="http://schemas.openxmlformats.org/drawingml/2006/main">
              <a:rPr lang="th" sz="2400" dirty="0" err="1"/>
              <a:t>ไปนี</a:t>
            </a:r>
            <a:endParaRPr xmlns:a="http://schemas.openxmlformats.org/drawingml/2006/main" lang="th-TH" sz="2400" dirty="0"/>
          </a:p>
        </p:txBody>
      </p:sp>
    </p:spTree>
    <p:extLst>
      <p:ext uri="{BB962C8B-B14F-4D97-AF65-F5344CB8AC3E}">
        <p14:creationId xmlns:p14="http://schemas.microsoft.com/office/powerpoint/2010/main" val="3738831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/>
              <a:t>4. ขั้นการผ่อนคลาย หลับตา...รับรู้ถึงส่วนต่าง ๆ ของร่างกาย...เพื่อรับรู้ถึงความรู้สึก ...ว่าแต่ละจุดของร่างกายมีการเกร็งมากหรือน้อยเพียงใด เริ่มต้นด้วยจุดบนสุดของศีรษะ...โดย คลายการเกร็งที่บริเวณกะโหลกศีรษะ....หน้า...คาง..และคอ จากนั้น ให้คลายการเกร็งบริเวณ หลัง...เริ่มต้นที่ไหล่ แขน และมือ ต่อไป...คลายการเกร็งที่ลำตัว...เริ่มที่หน้าอก...หลังส่วนบน.. ท้อง...หลังส่วนล่าง...ด้านในช่องท้อง..และบริเวณเชิงกราน และจากนั้นให้คลายการเกร็งที่ บริเวณขา... เริ่มด้วยต้นขา...เข่า...น่อง... และนิ้วเท้า สำรวจให้แน่ใจ..ว่าถ้ามีส่วนใดของร่างกายที่ ยังเกร็งอยู่ ให้คลายออก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5</a:t>
            </a:r>
            <a:r xmlns:a="http://schemas.openxmlformats.org/drawingml/2006/main">
              <a:rPr lang="th" sz="2400" dirty="0"/>
              <a:t>. ขั้นการหายใจ หายใจให้เต็มปอด หายใจเข้าลึก ๆ อย่างช้า ๆ ผ่านจมูก...ไปยัง ลำตัว จนสุด ปอด.. กดผนังท้องลง หายใจออก ดันหน้าท้องขึ้น (ทำซ้ำ 3 ครั้ง) </a:t>
            </a:r>
          </a:p>
        </p:txBody>
      </p:sp>
    </p:spTree>
    <p:extLst>
      <p:ext uri="{BB962C8B-B14F-4D97-AF65-F5344CB8AC3E}">
        <p14:creationId xmlns:p14="http://schemas.microsoft.com/office/powerpoint/2010/main" val="2524327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6.</a:t>
            </a:r>
            <a:r xmlns:a="http://schemas.openxmlformats.org/drawingml/2006/main">
              <a:rPr lang="th" sz="2400" dirty="0" smtClean="0"/>
              <a:t> </a:t>
            </a:r>
            <a:r xmlns:a="http://schemas.openxmlformats.org/drawingml/2006/main">
              <a:rPr lang="th" sz="2400" dirty="0"/>
              <a:t>ขั้นสมาธิ รับรู้ถึงการเต้นของหัวใจ หายใจเข้าลึก ๆ อย่างช้า ๆ หัวใจเต้น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” 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กดผนังท้องลง หายใจออก หัวใจเต้น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“</a:t>
            </a:r>
            <a:r xmlns:a="http://schemas.openxmlformats.org/drawingml/2006/main">
              <a:rPr lang="th" sz="2400" dirty="0" err="1"/>
              <a:t>วิบ</a:t>
            </a:r>
            <a:r xmlns:a="http://schemas.openxmlformats.org/drawingml/2006/main">
              <a:rPr lang="th" sz="2400" dirty="0"/>
              <a:t>” ดันหน้าท้องขึ้น (ทำซ้ำ 3 ครั้ง)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7.</a:t>
            </a:r>
            <a:r xmlns:a="http://schemas.openxmlformats.org/drawingml/2006/main">
              <a:rPr lang="th" sz="2400" dirty="0" smtClean="0"/>
              <a:t> </a:t>
            </a:r>
            <a:r xmlns:a="http://schemas.openxmlformats.org/drawingml/2006/main">
              <a:rPr lang="th" sz="2400" dirty="0"/>
              <a:t>ขั้นการ</a:t>
            </a:r>
            <a:r xmlns:a="http://schemas.openxmlformats.org/drawingml/2006/main">
              <a:rPr lang="th" sz="2400" dirty="0" err="1"/>
              <a:t>จินต</a:t>
            </a:r>
            <a:r xmlns:a="http://schemas.openxmlformats.org/drawingml/2006/main">
              <a:rPr lang="th" sz="2400" dirty="0"/>
              <a:t>ภาพทักษะ จากนั้น คลายการเกร็งของกล้ามเนื้อ หายใจเข้า...หัว ใจเต้น...จินตนาการว่า...เดินลงไปในสนามแข่งขัน....หายใจออก...หัวใจเต้น...จินตนาการว่า... ท่านเตรียมตัวที่จะเสิร์ฟ (หรือปฏิบัติทักษะกีฬาใดกีฬาหนึ่ง..... (ทำซ้ำ 3 ครั้ง) หายใจเข้า...หัวใจเต้น...ท่านเริ่มต้นเสิร์ฟ (หรือปฏิบัติทักษะกีฬาใดกีฬาหนึ่ง)...หายใจออก หัวใจเต้น...ท่าน เสิร์ฟลูกไปฝั่งตรงข้าม (หรือปฏิบัติทักษะกีฬาใดกีฬาหนึ่ง) (ทำซ้ำ 3 ครั้ง) หายใจเข้า หัวใจเต้น ...ท่านเห็นลูกลงตามเป้าหมายที่ท่านกำหนดไว้...หายใจออก หัวใจเต้น...ท่านรู้สึกยินดีกับการ เสิร์ฟในครั้งนี้ (หรือปฏิบัติทักษะกีฬาใดกีฬาหนึ่ง) (ทำซ้ำ 3 ครั้ง) เมื่อเสร็จสิ้นในขั้นตอนนี้ ให้ ท่านนับสามถึงหนึ่งอย่างช้า ๆ จากนั้นให้ท่านค่อย ๆ ลืมตา</a:t>
            </a:r>
          </a:p>
        </p:txBody>
      </p:sp>
    </p:spTree>
    <p:extLst>
      <p:ext uri="{BB962C8B-B14F-4D97-AF65-F5344CB8AC3E}">
        <p14:creationId xmlns:p14="http://schemas.microsoft.com/office/powerpoint/2010/main" val="36643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0304"/>
            <a:ext cx="10394707" cy="5194281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/>
              <a:t>5. หลังจากฝึกซ้อมทางจิตใจแล้วให้ตามด้วยการฝึกปฏิบัติจริงเสมอ จงให้ความสำคัญ ทั้งด้านจิตใจและด้านการฝึกปฏิบัติอย่างเท่าเทียมกัน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6</a:t>
            </a:r>
            <a:r xmlns:a="http://schemas.openxmlformats.org/drawingml/2006/main">
              <a:rPr lang="th" sz="2400" dirty="0"/>
              <a:t>. วางโครงการสำหรับเพื่อนร่วมทีมของคุณ เพื่อให้พวกเขาสามารถเล่นได้ดีขึ้นด้วย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7</a:t>
            </a:r>
            <a:r xmlns:a="http://schemas.openxmlformats.org/drawingml/2006/main">
              <a:rPr lang="th" sz="2400" dirty="0"/>
              <a:t>. ใช้ความคิดทางบวก ซึ่งความคิดทางบวกก็คือการคิดถึงสิ่งที่คุณต้องการนั่นเอง เช่น เรื่องของการประสบความสำเร็จ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8</a:t>
            </a:r>
            <a:r xmlns:a="http://schemas.openxmlformats.org/drawingml/2006/main">
              <a:rPr lang="th" sz="2400" dirty="0"/>
              <a:t>. การมีจิตใจที่เข้มแข็ง คือ การที่คุณมุ่งความสนใจทั้งหมดของคุณวางเอาไว้หรือ มุ่งไปที่ผลที่คุณอยากให้เกิดขึ้นในท้ายที่สุด โดยไม่หันเหหรือเบี่ยงเบนไปทางอื่นเลย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9</a:t>
            </a:r>
            <a:r xmlns:a="http://schemas.openxmlformats.org/drawingml/2006/main">
              <a:rPr lang="th" sz="2400" dirty="0"/>
              <a:t>. คุณสามารถเพิ่มความปรารถนาของคุณให้แรงกล้าขึ้นได้ โดยการคิดถึงเป้าหมาย ให้มากยิ่งขึ้นอีก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10</a:t>
            </a:r>
            <a:r xmlns:a="http://schemas.openxmlformats.org/drawingml/2006/main">
              <a:rPr lang="th" sz="2400" dirty="0"/>
              <a:t>. ในการเตรียมตัวเพื่อการแข่งขัน ให้คุณใช้เวลาเข้าสู่</a:t>
            </a:r>
            <a:r xmlns:a="http://schemas.openxmlformats.org/drawingml/2006/main">
              <a:rPr lang="th" sz="2400" dirty="0" err="1"/>
              <a:t>ระดับอัลฟ่า</a:t>
            </a:r>
            <a:r xmlns:a="http://schemas.openxmlformats.org/drawingml/2006/main">
              <a:rPr lang="th" sz="2400" dirty="0"/>
              <a:t> และใช้จินตนาการ คาดการณ์ล่วงหน้าว่าคู่ต่อสู้ของคุณจะเล่นอย่างไรในการแข่งขันที่จะมาถึง เพื่อจะได้เตรียม รับมือได้อย่างมั่นใจ</a:t>
            </a:r>
            <a:endParaRPr xmlns:a="http://schemas.openxmlformats.org/drawingml/2006/main" lang="th-TH" sz="2400" dirty="0"/>
          </a:p>
        </p:txBody>
      </p:sp>
    </p:spTree>
    <p:extLst>
      <p:ext uri="{BB962C8B-B14F-4D97-AF65-F5344CB8AC3E}">
        <p14:creationId xmlns:p14="http://schemas.microsoft.com/office/powerpoint/2010/main" val="95365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หลักการสร้างโปรแกรมฝึกจิตใจ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smtClean="0"/>
              <a:t>อริยะ </a:t>
            </a:r>
            <a:r xmlns:a="http://schemas.openxmlformats.org/drawingml/2006/main">
              <a:rPr lang="th" sz="2400" dirty="0"/>
              <a:t>สุพรรณ</a:t>
            </a:r>
            <a:r xmlns:a="http://schemas.openxmlformats.org/drawingml/2006/main">
              <a:rPr lang="th" sz="2400" dirty="0" err="1"/>
              <a:t>เภษัช</a:t>
            </a:r>
            <a:r xmlns:a="http://schemas.openxmlformats.org/drawingml/2006/main">
              <a:rPr lang="th" sz="2400" dirty="0"/>
              <a:t> (2547) ได้กล่าวไว้ว่า หลักการสร้างโปรแกรมฝึกจิตใจมีหลักการ ดังต่อไปนี้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1. ระยะเวลา</a:t>
            </a:r>
            <a:r xmlns:a="http://schemas.openxmlformats.org/drawingml/2006/main">
              <a:rPr lang="th" sz="2400" dirty="0"/>
              <a:t>ในการฝึก สำหรับผู้ที่ยังไม่เคยฝึกจิตใจแบบใดมาก่อน ควรเริ่มต้นที่เวลา 5 นาทีก่อน แล้วค่อย ๆ เพิ่มเวลาการฝึกทีละน้อยไปจนถึง 20 นาที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/>
              <a:t>. ควรทำการฝึกทุกวัน ๆ ละอย่างน้อย 1 ครั้ง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3</a:t>
            </a:r>
            <a:r xmlns:a="http://schemas.openxmlformats.org/drawingml/2006/main">
              <a:rPr lang="th" sz="2400" dirty="0"/>
              <a:t>. ช่วงเวลาของการฝึก สำหรับกีฬาควรจะเป็นก่อนการฝึกซ้อมทักษะหรืออาจจะเป็น ช่วงก่อนเข้านอนกับช่วงตื่นนอนในตอนเช้า</a:t>
            </a:r>
          </a:p>
        </p:txBody>
      </p:sp>
    </p:spTree>
    <p:extLst>
      <p:ext uri="{BB962C8B-B14F-4D97-AF65-F5344CB8AC3E}">
        <p14:creationId xmlns:p14="http://schemas.microsoft.com/office/powerpoint/2010/main" val="42422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70456"/>
            <a:ext cx="10394707" cy="5104129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/>
              <a:t>4. โปรแกรมการฝึกควรจัดให้ฝึก 15 วันขึ้นไปถึงจะเห็นผลการฝึกได้ชัดเจน แต่ถ้าคน ที่มีศักยภาพทางจิตอยู่แล้วเพียงปฏิบัติใน 3 นาทีก็เกิดผลได้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5</a:t>
            </a:r>
            <a:r xmlns:a="http://schemas.openxmlformats.org/drawingml/2006/main">
              <a:rPr lang="th" sz="2400" dirty="0"/>
              <a:t>. สถานที่ที่เหมาะสมสำหรับการฝึกจิต ไม่ควรใช้ห้องที่มีขนาดกว้างมาก ควรจะมี ขนาดประมาณ 3 </a:t>
            </a:r>
            <a:r xmlns:a="http://schemas.openxmlformats.org/drawingml/2006/main">
              <a:rPr lang="th" sz="2400" dirty="0"/>
              <a:t>x 4 </a:t>
            </a:r>
            <a:r xmlns:a="http://schemas.openxmlformats.org/drawingml/2006/main">
              <a:rPr lang="th" sz="2400" dirty="0"/>
              <a:t>เมตร และจัดบรรยากาศให้คล้ายหรือเข้ากับการฝึกกีฬาประเภทนั้น ๆ รวมทั้งการให้แสงในห้องฝึกนั้นต้องให้แสงสลัว ๆ และต้องเงียบสงบ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6</a:t>
            </a:r>
            <a:r xmlns:a="http://schemas.openxmlformats.org/drawingml/2006/main">
              <a:rPr lang="th" sz="2400" dirty="0"/>
              <a:t>. โปรแกรมการฝึกจิตสำหรับการกีฬาจะมีความเกี่ยวข้องกับทักษะกีฬาด้วย ดังนั้น ควรจะต้องเรียงลำดับทักษะให้ต่อเนื่อง และอย่าใส่รายละเอียดมากจนเกินไป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7</a:t>
            </a:r>
            <a:r xmlns:a="http://schemas.openxmlformats.org/drawingml/2006/main">
              <a:rPr lang="th" sz="2400" dirty="0"/>
              <a:t>. การฝึกจิต ถ้าหยุดปฏิบัติจะกลับไปสู่สภาวะเดิม คือ ต้องเริ่มต้นฝึกกันใหม่</a:t>
            </a:r>
          </a:p>
        </p:txBody>
      </p:sp>
    </p:spTree>
    <p:extLst>
      <p:ext uri="{BB962C8B-B14F-4D97-AF65-F5344CB8AC3E}">
        <p14:creationId xmlns:p14="http://schemas.microsoft.com/office/powerpoint/2010/main" val="381909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โปรแกรมฝึกการควบคุมความตั้งใจ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dirty="0" smtClean="0"/>
              <a:t> </a:t>
            </a:r>
            <a:r xmlns:a="http://schemas.openxmlformats.org/drawingml/2006/main">
              <a:rPr lang="th" sz="2400" dirty="0" err="1" smtClean="0"/>
              <a:t>ค็อกซ์</a:t>
            </a:r>
            <a:r xmlns:a="http://schemas.openxmlformats.org/drawingml/2006/main">
              <a:rPr lang="th" sz="2400" dirty="0" smtClean="0"/>
              <a:t> </a:t>
            </a:r>
            <a:r xmlns:a="http://schemas.openxmlformats.org/drawingml/2006/main">
              <a:rPr lang="th" sz="2400" dirty="0"/>
              <a:t>(</a:t>
            </a:r>
            <a:r xmlns:a="http://schemas.openxmlformats.org/drawingml/2006/main">
              <a:rPr lang="th" sz="2400" dirty="0"/>
              <a:t>Cox, 2002, pp. 148) </a:t>
            </a:r>
            <a:r xmlns:a="http://schemas.openxmlformats.org/drawingml/2006/main">
              <a:rPr lang="th" sz="2400" dirty="0"/>
              <a:t>ได้กล่าวไว้ว่า “...องค์ประกอบพื้นฐานของการฝึกควบคุม ความตั้งใจ (</a:t>
            </a:r>
            <a:r xmlns:a="http://schemas.openxmlformats.org/drawingml/2006/main">
              <a:rPr lang="th" sz="2400" dirty="0"/>
              <a:t>Attention Control Training: ACT) </a:t>
            </a:r>
            <a:r xmlns:a="http://schemas.openxmlformats.org/drawingml/2006/main">
              <a:rPr lang="th" sz="2400" dirty="0"/>
              <a:t>คือกระบวนการของความตั้งใจแนวแคบหรือ แนวกว้าง” นอกจากนี้ ลี</a:t>
            </a:r>
            <a:r xmlns:a="http://schemas.openxmlformats.org/drawingml/2006/main">
              <a:rPr lang="th" sz="2400" dirty="0" err="1"/>
              <a:t>ยูเนส</a:t>
            </a:r>
            <a:r xmlns:a="http://schemas.openxmlformats.org/drawingml/2006/main">
              <a:rPr lang="th" sz="2400" dirty="0"/>
              <a:t> และ </a:t>
            </a:r>
            <a:r xmlns:a="http://schemas.openxmlformats.org/drawingml/2006/main">
              <a:rPr lang="th" sz="2400" dirty="0" err="1"/>
              <a:t>เนชัน</a:t>
            </a:r>
            <a:r xmlns:a="http://schemas.openxmlformats.org/drawingml/2006/main">
              <a:rPr lang="th" sz="2400" dirty="0"/>
              <a:t> (</a:t>
            </a:r>
            <a:r xmlns:a="http://schemas.openxmlformats.org/drawingml/2006/main">
              <a:rPr lang="th" sz="2400" dirty="0" err="1"/>
              <a:t>LeUnes</a:t>
            </a:r>
            <a:r xmlns:a="http://schemas.openxmlformats.org/drawingml/2006/main">
              <a:rPr lang="th" sz="2400" dirty="0"/>
              <a:t> &amp; Nation, 2002, pp.255) </a:t>
            </a:r>
            <a:r xmlns:a="http://schemas.openxmlformats.org/drawingml/2006/main">
              <a:rPr lang="th" sz="2400" dirty="0"/>
              <a:t>กล่าวถึง ขั้นตอน (</a:t>
            </a:r>
            <a:r xmlns:a="http://schemas.openxmlformats.org/drawingml/2006/main">
              <a:rPr lang="th" sz="2400" dirty="0"/>
              <a:t>Training Procedures for Attentional Control) </a:t>
            </a:r>
            <a:r xmlns:a="http://schemas.openxmlformats.org/drawingml/2006/main">
              <a:rPr lang="th" sz="2400" dirty="0"/>
              <a:t>ไว้ดังต่อไปนี้ การฝึกควบคุมความตั้งใจ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1. นักกีฬา</a:t>
            </a:r>
            <a:r xmlns:a="http://schemas.openxmlformats.org/drawingml/2006/main">
              <a:rPr lang="th" sz="2400" dirty="0"/>
              <a:t>ต้องใช้ความสามารถในการดึงความตั้งใจ จากรูปแบบความตั้งใจที่แตกต่าง กันทั้ง 4 แบบ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2</a:t>
            </a:r>
            <a:r xmlns:a="http://schemas.openxmlformats.org/drawingml/2006/main">
              <a:rPr lang="th" sz="2400" dirty="0"/>
              <a:t>. สถานการณ์ในการเล่นกีฬาที่แตกต่างกันจะทำให้ความต้องการในการควบคุมความ ตั้งใจแตกต่างกัน ซึ่งสอดคล้องกับที่ว่านักกีฬาต้องมีความสามารถที่จะเปลี่ยนรูปแบบของการ ควบคุมความตั้งใจ เพื่อที่จะปรับตัวให้เข้ากันระหว่างความต้องการกับรูปแบบของการควบคุม ความตั้งใจ </a:t>
            </a:r>
          </a:p>
        </p:txBody>
      </p:sp>
    </p:spTree>
    <p:extLst>
      <p:ext uri="{BB962C8B-B14F-4D97-AF65-F5344CB8AC3E}">
        <p14:creationId xmlns:p14="http://schemas.microsoft.com/office/powerpoint/2010/main" val="336045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9094"/>
            <a:ext cx="10394707" cy="5065492"/>
          </a:xfrm>
        </p:spPr>
        <p:txBody>
          <a:bodyPr>
            <a:no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/>
              <a:t>3. ภายใต้เงื่อนไขที่ดีที่สุด บุคคลทั่วไปสามารถนำการควบคุมความตั้งใจมาใช้ใน สถานการณ์ระหว่างการเล่นกีฬาได้เกือบทั้งหมด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4</a:t>
            </a:r>
            <a:r xmlns:a="http://schemas.openxmlformats.org/drawingml/2006/main">
              <a:rPr lang="th" sz="2400" dirty="0"/>
              <a:t>. มีความแตกต่างระหว่างบุคคลในความสามารถในการควบคุมความตั้งใจ อาทิ การ เรียนรู้ทางชีววิทยา และกรรมพันธุ์ ดังนั้น จึงมีนักกีฬาประเภทที่มีความตั้งใจที่แข็งแกร่งกับ นักกีฬาที่มีความตั้งใจที่อ่อนแอ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5</a:t>
            </a:r>
            <a:r xmlns:a="http://schemas.openxmlformats.org/drawingml/2006/main">
              <a:rPr lang="th" sz="2400" dirty="0"/>
              <a:t>. การนำการกระตุ้นทางสรีรวิทยามาใช้ เพื่อเพิ่มระดับที่ดีที่สุดของนักกีฬาโดยใน ขั้นต้นทำการดูแลนักกีฬาเพื่อให้เกิดความเชื่อมั่นกับการฝึกเพื่อควบคุมสรีระวิทยา (ระดับ ความตึงตัวของกล้ามเนื้อ, อัตราการเต้นของหัวใจ, อัตราการหายใจ) เพื่อให้เกิดการพัฒนาใน ความสามารถด้านการควบคุมความตั้งใจ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6</a:t>
            </a:r>
            <a:r xmlns:a="http://schemas.openxmlformats.org/drawingml/2006/main">
              <a:rPr lang="th" sz="2400" dirty="0"/>
              <a:t>. อาการหายใจไม่ทั่วท้องเป็นปรากฏการณ์ทางธรรมชาติของการมีการกระทำที่ กดถอย เป็นการกระตุ้นทางสรีรวิทยาที่ส่งผลต่อการไม่ตั้งใจในการฝึกสมาธิของนักกีฬา ซึ่งเป็นความตั้งใจภายใน </a:t>
            </a:r>
            <a:endParaRPr xmlns:a="http://schemas.openxmlformats.org/drawingml/2006/main" lang="th-TH" sz="2400" dirty="0" smtClean="0"/>
          </a:p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7</a:t>
            </a:r>
            <a:r xmlns:a="http://schemas.openxmlformats.org/drawingml/2006/main">
              <a:rPr lang="th" sz="2400" dirty="0"/>
              <a:t>. การเปลี่ยนแปลงในการกระตุ้นทางสรีรวิทยามีผลกระทบต่อความตั้งใจ ด้วยเหตุนี้ การจัดการอย่างเป็นระบบเพื่อหยุดการกระตุ้นทางสรีรวิทยา (ระดับความตึงตัวของกล้ามเนื้อ อัตราการเต้นของหัวใจ อัตราการหายใจ) โดยการเพิ่มปริมาณการควบคุมและระดับความตั้งใจ เป็นหนทางที่เหมาะสมและควรแก่การนำไปใช้ในนักกีฬา</a:t>
            </a:r>
          </a:p>
        </p:txBody>
      </p:sp>
    </p:spTree>
    <p:extLst>
      <p:ext uri="{BB962C8B-B14F-4D97-AF65-F5344CB8AC3E}">
        <p14:creationId xmlns:p14="http://schemas.microsoft.com/office/powerpoint/2010/main" val="138395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th" dirty="0"/>
              <a:t>ขั้นตอนการทำจิตใจให้แน่วแน่ หรือควบคุมความตั้งใจ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 algn="thaiDist">
              <a:buNone/>
            </a:pPr>
            <a:r xmlns:a="http://schemas.openxmlformats.org/drawingml/2006/main">
              <a:rPr lang="th" sz="2400" dirty="0" smtClean="0"/>
              <a:t> โร</a:t>
            </a:r>
            <a:r xmlns:a="http://schemas.openxmlformats.org/drawingml/2006/main">
              <a:rPr lang="th" sz="2400" dirty="0" err="1"/>
              <a:t>เทล</a:t>
            </a:r>
            <a:r xmlns:a="http://schemas.openxmlformats.org/drawingml/2006/main">
              <a:rPr lang="th" sz="2400" dirty="0"/>
              <a:t>ล่า และ บัน</a:t>
            </a:r>
            <a:r xmlns:a="http://schemas.openxmlformats.org/drawingml/2006/main">
              <a:rPr lang="th" sz="2400" dirty="0" err="1"/>
              <a:t>เกอร์</a:t>
            </a:r>
            <a:r xmlns:a="http://schemas.openxmlformats.org/drawingml/2006/main">
              <a:rPr lang="th" sz="2400" dirty="0"/>
              <a:t> (</a:t>
            </a:r>
            <a:r xmlns:a="http://schemas.openxmlformats.org/drawingml/2006/main">
              <a:rPr lang="th" sz="2400" dirty="0" err="1"/>
              <a:t>Rotella</a:t>
            </a:r>
            <a:r xmlns:a="http://schemas.openxmlformats.org/drawingml/2006/main">
              <a:rPr lang="th" sz="2400" dirty="0"/>
              <a:t> &amp; Bunker, 1981, pp.49-50) </a:t>
            </a:r>
            <a:r xmlns:a="http://schemas.openxmlformats.org/drawingml/2006/main">
              <a:rPr lang="th" sz="2400" dirty="0"/>
              <a:t>กล่าวว่า นักกอล์ฟทุก คนต่างมีส่วนผสมของความสามารถในการควบคุมความตั้งใจแตกต่างกัน อันเกิดมาจากความ พยายามที่จะ</a:t>
            </a:r>
            <a:r xmlns:a="http://schemas.openxmlformats.org/drawingml/2006/main">
              <a:rPr lang="th" sz="2400" dirty="0" err="1"/>
              <a:t>กระทํา</a:t>
            </a:r>
            <a:r xmlns:a="http://schemas.openxmlformats.org/drawingml/2006/main">
              <a:rPr lang="th" sz="2400" dirty="0"/>
              <a:t> 2 สิ่งในเวลาเดียวกัน คือ</a:t>
            </a:r>
          </a:p>
        </p:txBody>
      </p:sp>
    </p:spTree>
    <p:extLst>
      <p:ext uri="{BB962C8B-B14F-4D97-AF65-F5344CB8AC3E}">
        <p14:creationId xmlns:p14="http://schemas.microsoft.com/office/powerpoint/2010/main" val="3756637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</TotalTime>
  <Words>1618</Words>
  <Application>Microsoft Office PowerPoint</Application>
  <PresentationFormat>Widescreen</PresentationFormat>
  <Paragraphs>112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Angsana New</vt:lpstr>
      <vt:lpstr>Arial</vt:lpstr>
      <vt:lpstr>Cordia New</vt:lpstr>
      <vt:lpstr>Impact</vt:lpstr>
      <vt:lpstr>Main Event</vt:lpstr>
      <vt:lpstr>หลักการและโปรแกรมการฝึกทักษะทางจิตใจในการกีฬา</vt:lpstr>
      <vt:lpstr>ความสำคัญของการฝึกทักษะทางจิตใจ </vt:lpstr>
      <vt:lpstr>วิธีการใช้จิตใจในการปรับปรุงการเล่นของนักกีฬา</vt:lpstr>
      <vt:lpstr>PowerPoint Presentation</vt:lpstr>
      <vt:lpstr>หลักการสร้างโปรแกรมฝึกจิตใจ</vt:lpstr>
      <vt:lpstr>PowerPoint Presentation</vt:lpstr>
      <vt:lpstr>โปรแกรมฝึกการควบคุมความตั้งใจ</vt:lpstr>
      <vt:lpstr>PowerPoint Presentation</vt:lpstr>
      <vt:lpstr>ขั้นตอนการทำจิตใจให้แน่วแน่ หรือควบคุมความตั้งใจ </vt:lpstr>
      <vt:lpstr>PowerPoint Presentation</vt:lpstr>
      <vt:lpstr>PowerPoint Presentation</vt:lpstr>
      <vt:lpstr> เทคนิคการปรับปรุงสมาธิ</vt:lpstr>
      <vt:lpstr>PowerPoint Presentation</vt:lpstr>
      <vt:lpstr>PowerPoint Presentation</vt:lpstr>
      <vt:lpstr>PowerPoint Presentation</vt:lpstr>
      <vt:lpstr>การฝึกการจินตภาพทางการกีฬา</vt:lpstr>
      <vt:lpstr>PowerPoint Presentation</vt:lpstr>
      <vt:lpstr>หลักและวิธีการสร้างโปรแกรมการจินตภาพ</vt:lpstr>
      <vt:lpstr>1) ภูมิหลัง</vt:lpstr>
      <vt:lpstr>PowerPoint Presentation</vt:lpstr>
      <vt:lpstr>2) โครงสร้างและเนื้อหา</vt:lpstr>
      <vt:lpstr>PowerPoint Presentation</vt:lpstr>
      <vt:lpstr>PowerPoint Presentation</vt:lpstr>
      <vt:lpstr> 3. การวัดและประเมินผล </vt:lpstr>
      <vt:lpstr>การจินตภาพที่เกี่ยวกับความอบอุ่นของร่างกาย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การจินตภาพที่เกี่ยวกับการพัฒนาทักษะกีฬา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หลักการและโปรแกรมการฝึกทักษะทางจิตใจในการกีฬา</dc:title>
  <dc:creator>User</dc:creator>
  <cp:lastModifiedBy>User</cp:lastModifiedBy>
  <cp:revision>46</cp:revision>
  <dcterms:created xsi:type="dcterms:W3CDTF">2022-12-12T06:23:28Z</dcterms:created>
  <dcterms:modified xsi:type="dcterms:W3CDTF">2022-12-12T07:03:22Z</dcterms:modified>
</cp:coreProperties>
</file>