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150274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356789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986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38148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7815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h-TH"/>
              <a:t>คลิกเพื่อแก้ไขสไตล์ชื่อเรื่องต้นแบบ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56371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328213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412577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260554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2810155F-F22F-4393-8319-A3A4256F4007}" type="datetimeFigureOut">
              <a:rPr lang="th-TH" smtClean="0"/>
              <a:t>28/09/67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130040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2810155F-F22F-4393-8319-A3A4256F4007}" type="datetimeFigureOut">
              <a:rPr lang="th-TH" smtClean="0"/>
              <a:t>28/09/67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143864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2810155F-F22F-4393-8319-A3A4256F4007}" type="datetimeFigureOut">
              <a:rPr lang="th-TH" smtClean="0"/>
              <a:t>28/09/67</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246154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2810155F-F22F-4393-8319-A3A4256F4007}" type="datetimeFigureOut">
              <a:rPr lang="th-TH" smtClean="0"/>
              <a:t>28/09/67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12081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0155F-F22F-4393-8319-A3A4256F4007}" type="datetimeFigureOut">
              <a:rPr lang="th-TH" smtClean="0"/>
              <a:t>28/09/67</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19859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2810155F-F22F-4393-8319-A3A4256F4007}" type="datetimeFigureOut">
              <a:rPr lang="th-TH" smtClean="0"/>
              <a:t>28/09/67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98757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2810155F-F22F-4393-8319-A3A4256F4007}" type="datetimeFigureOut">
              <a:rPr lang="th-TH" smtClean="0"/>
              <a:t>28/09/67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9D871EF-6EE0-430B-AF40-5F4168400D9F}" type="slidenum">
              <a:rPr lang="th-TH" smtClean="0"/>
              <a:t>‹#›</a:t>
            </a:fld>
            <a:endParaRPr lang="th-TH"/>
          </a:p>
        </p:txBody>
      </p:sp>
    </p:spTree>
    <p:extLst>
      <p:ext uri="{BB962C8B-B14F-4D97-AF65-F5344CB8AC3E}">
        <p14:creationId xmlns:p14="http://schemas.microsoft.com/office/powerpoint/2010/main" val="103469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10155F-F22F-4393-8319-A3A4256F4007}" type="datetimeFigureOut">
              <a:rPr lang="th-TH" smtClean="0"/>
              <a:t>28/09/67</a:t>
            </a:fld>
            <a:endParaRPr lang="th-TH"/>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D871EF-6EE0-430B-AF40-5F4168400D9F}" type="slidenum">
              <a:rPr lang="th-TH" smtClean="0"/>
              <a:t>‹#›</a:t>
            </a:fld>
            <a:endParaRPr lang="th-TH"/>
          </a:p>
        </p:txBody>
      </p:sp>
    </p:spTree>
    <p:extLst>
      <p:ext uri="{BB962C8B-B14F-4D97-AF65-F5344CB8AC3E}">
        <p14:creationId xmlns:p14="http://schemas.microsoft.com/office/powerpoint/2010/main" val="939801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llianz-trade.com/en_US/what-is-trade-credit-insuranc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oface.com.hk/political-and-credit-risk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E4F6D1D-98C2-7753-8E80-0AD0D54E8107}"/>
              </a:ext>
            </a:extLst>
          </p:cNvPr>
          <p:cNvSpPr>
            <a:spLocks noGrp="1"/>
          </p:cNvSpPr>
          <p:nvPr>
            <p:ph type="ctrTitle"/>
          </p:nvPr>
        </p:nvSpPr>
        <p:spPr>
          <a:xfrm>
            <a:off x="1507067" y="2404534"/>
            <a:ext cx="9800030" cy="1646302"/>
          </a:xfrm>
        </p:spPr>
        <p:txBody>
          <a:bodyPr/>
          <a:lstStyle/>
          <a:p>
            <a:r>
              <a:rPr lang="en-US" sz="3600" dirty="0"/>
              <a:t>7 Types of Country Risk Assessment</a:t>
            </a:r>
            <a:endParaRPr lang="th-TH" sz="3600" dirty="0"/>
          </a:p>
        </p:txBody>
      </p:sp>
      <p:sp>
        <p:nvSpPr>
          <p:cNvPr id="3" name="ชื่อเรื่องรอง 2">
            <a:extLst>
              <a:ext uri="{FF2B5EF4-FFF2-40B4-BE49-F238E27FC236}">
                <a16:creationId xmlns:a16="http://schemas.microsoft.com/office/drawing/2014/main" id="{2AD195E4-4188-39B8-1D10-2ED88B21F859}"/>
              </a:ext>
            </a:extLst>
          </p:cNvPr>
          <p:cNvSpPr>
            <a:spLocks noGrp="1"/>
          </p:cNvSpPr>
          <p:nvPr>
            <p:ph type="subTitle" idx="1"/>
          </p:nvPr>
        </p:nvSpPr>
        <p:spPr/>
        <p:txBody>
          <a:bodyPr/>
          <a:lstStyle/>
          <a:p>
            <a:endParaRPr lang="th-TH"/>
          </a:p>
        </p:txBody>
      </p:sp>
      <p:pic>
        <p:nvPicPr>
          <p:cNvPr id="4" name="รูปภาพ 3">
            <a:extLst>
              <a:ext uri="{FF2B5EF4-FFF2-40B4-BE49-F238E27FC236}">
                <a16:creationId xmlns:a16="http://schemas.microsoft.com/office/drawing/2014/main" id="{F016AE22-0306-DC61-EDD8-7E4E106A7770}"/>
              </a:ext>
            </a:extLst>
          </p:cNvPr>
          <p:cNvPicPr>
            <a:picLocks noChangeAspect="1"/>
          </p:cNvPicPr>
          <p:nvPr/>
        </p:nvPicPr>
        <p:blipFill>
          <a:blip r:embed="rId2"/>
          <a:stretch>
            <a:fillRect/>
          </a:stretch>
        </p:blipFill>
        <p:spPr>
          <a:xfrm>
            <a:off x="0" y="432619"/>
            <a:ext cx="11307097" cy="2521318"/>
          </a:xfrm>
          <a:prstGeom prst="rect">
            <a:avLst/>
          </a:prstGeom>
        </p:spPr>
      </p:pic>
    </p:spTree>
    <p:extLst>
      <p:ext uri="{BB962C8B-B14F-4D97-AF65-F5344CB8AC3E}">
        <p14:creationId xmlns:p14="http://schemas.microsoft.com/office/powerpoint/2010/main" val="206068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DBAAD52-BDCB-C383-6569-35387752AE5B}"/>
              </a:ext>
            </a:extLst>
          </p:cNvPr>
          <p:cNvSpPr>
            <a:spLocks noGrp="1"/>
          </p:cNvSpPr>
          <p:nvPr>
            <p:ph idx="1"/>
          </p:nvPr>
        </p:nvSpPr>
        <p:spPr>
          <a:xfrm>
            <a:off x="520018" y="1000383"/>
            <a:ext cx="10993556" cy="3880773"/>
          </a:xfrm>
        </p:spPr>
        <p:txBody>
          <a:bodyPr>
            <a:noAutofit/>
          </a:bodyPr>
          <a:lstStyle/>
          <a:p>
            <a:pPr marL="0" indent="0">
              <a:buNone/>
            </a:pPr>
            <a:r>
              <a:rPr lang="en-US" sz="4000" dirty="0">
                <a:latin typeface="Angsana New" panose="02020603050405020304" pitchFamily="18" charset="-34"/>
                <a:cs typeface="Angsana New" panose="02020603050405020304" pitchFamily="18" charset="-34"/>
              </a:rPr>
              <a:t>6. Exchange risk - Any predicted loss created by sudden changes in exchange rate are generally covered under the exchange risk factor. This is another all-encompassing term as fluctuations in the foreign exchange can be caused by a wide variety of factors. Economic and political factors such as those mentioned above can be significant drivers of exchange risk, although currency reserves, interest rates and inflation are also potential factors. One example of political change that can harm economic risk is a change in currency regime, for example from fixed regime to floating.</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5506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117493AC-0A7B-3DC7-CB8B-2706021384C6}"/>
              </a:ext>
            </a:extLst>
          </p:cNvPr>
          <p:cNvSpPr>
            <a:spLocks noGrp="1"/>
          </p:cNvSpPr>
          <p:nvPr>
            <p:ph idx="1"/>
          </p:nvPr>
        </p:nvSpPr>
        <p:spPr>
          <a:xfrm>
            <a:off x="677334" y="648929"/>
            <a:ext cx="10521608" cy="5392433"/>
          </a:xfrm>
        </p:spPr>
        <p:txBody>
          <a:bodyPr>
            <a:noAutofit/>
          </a:bodyPr>
          <a:lstStyle/>
          <a:p>
            <a:r>
              <a:rPr lang="en-US" sz="4400" dirty="0">
                <a:latin typeface="Angsana New" panose="02020603050405020304" pitchFamily="18" charset="-34"/>
                <a:cs typeface="Angsana New" panose="02020603050405020304" pitchFamily="18" charset="-34"/>
              </a:rPr>
              <a:t>7. Transfer risk - The final country risk assessment factor we'll discuss today is transfer risk. This is where the host government becomes unwilling or unable to permit foreign currency transfers out of the nation. Sweeping controls such as these may be a side effect of a nation in crisis attempting to prevent creditor panic turning into significant capital outflow. A major example of this occurring is the Malaysia credit controls after the 1997-98 Asian currency crisis. Regardless of cause, capital control can prevent foreign traders from retrieving profits or dividends from the host country.</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74596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E782303-F3FF-9477-07C6-26C983C9C94D}"/>
              </a:ext>
            </a:extLst>
          </p:cNvPr>
          <p:cNvSpPr>
            <a:spLocks noGrp="1"/>
          </p:cNvSpPr>
          <p:nvPr>
            <p:ph type="title"/>
          </p:nvPr>
        </p:nvSpPr>
        <p:spPr/>
        <p:txBody>
          <a:bodyPr>
            <a:normAutofit fontScale="90000"/>
          </a:bodyPr>
          <a:lstStyle/>
          <a:p>
            <a:r>
              <a:rPr lang="en-US" b="0" i="0" dirty="0">
                <a:solidFill>
                  <a:srgbClr val="414141"/>
                </a:solidFill>
                <a:effectLst/>
                <a:latin typeface="Allianz Neo"/>
              </a:rPr>
              <a:t>How to Manage and Mitigate Risk in International Business</a:t>
            </a:r>
            <a:br>
              <a:rPr lang="en-US" b="0" i="0" dirty="0">
                <a:solidFill>
                  <a:srgbClr val="414141"/>
                </a:solidFill>
                <a:effectLst/>
                <a:latin typeface="Allianz Neo"/>
              </a:rPr>
            </a:br>
            <a:endParaRPr lang="th-TH" dirty="0"/>
          </a:p>
        </p:txBody>
      </p:sp>
      <p:sp>
        <p:nvSpPr>
          <p:cNvPr id="3" name="ตัวแทนเนื้อหา 2">
            <a:extLst>
              <a:ext uri="{FF2B5EF4-FFF2-40B4-BE49-F238E27FC236}">
                <a16:creationId xmlns:a16="http://schemas.microsoft.com/office/drawing/2014/main" id="{9A7C31BC-C94E-D92C-9590-06402FDA8B30}"/>
              </a:ext>
            </a:extLst>
          </p:cNvPr>
          <p:cNvSpPr>
            <a:spLocks noGrp="1"/>
          </p:cNvSpPr>
          <p:nvPr>
            <p:ph idx="1"/>
          </p:nvPr>
        </p:nvSpPr>
        <p:spPr>
          <a:xfrm>
            <a:off x="677334" y="2160589"/>
            <a:ext cx="10659260" cy="3880773"/>
          </a:xfrm>
        </p:spPr>
        <p:txBody>
          <a:bodyPr/>
          <a:lstStyle/>
          <a:p>
            <a:pPr algn="l"/>
            <a:r>
              <a:rPr lang="en-US" sz="4000" b="0" i="0" dirty="0">
                <a:solidFill>
                  <a:srgbClr val="414141"/>
                </a:solidFill>
                <a:effectLst/>
                <a:latin typeface="Angsana New" panose="02020603050405020304" pitchFamily="18" charset="-34"/>
                <a:cs typeface="Angsana New" panose="02020603050405020304" pitchFamily="18" charset="-34"/>
              </a:rPr>
              <a:t>if you decide to proceed, you will need to identify risk factors and create a plan to mitigate them. Doing so can help you minimize your vulnerability to </a:t>
            </a:r>
            <a:r>
              <a:rPr lang="en-US" sz="4000" b="0" i="0" dirty="0" err="1">
                <a:solidFill>
                  <a:srgbClr val="414141"/>
                </a:solidFill>
                <a:effectLst/>
                <a:latin typeface="Angsana New" panose="02020603050405020304" pitchFamily="18" charset="-34"/>
                <a:cs typeface="Angsana New" panose="02020603050405020304" pitchFamily="18" charset="-34"/>
              </a:rPr>
              <a:t>disruption.Consider</a:t>
            </a:r>
            <a:r>
              <a:rPr lang="en-US" sz="4000" b="0" i="0" dirty="0">
                <a:solidFill>
                  <a:srgbClr val="414141"/>
                </a:solidFill>
                <a:effectLst/>
                <a:latin typeface="Angsana New" panose="02020603050405020304" pitchFamily="18" charset="-34"/>
                <a:cs typeface="Angsana New" panose="02020603050405020304" pitchFamily="18" charset="-34"/>
              </a:rPr>
              <a:t> these methods to manage and mitigate risk in international business:</a:t>
            </a:r>
          </a:p>
          <a:p>
            <a:endParaRPr lang="th-TH" dirty="0"/>
          </a:p>
        </p:txBody>
      </p:sp>
    </p:spTree>
    <p:extLst>
      <p:ext uri="{BB962C8B-B14F-4D97-AF65-F5344CB8AC3E}">
        <p14:creationId xmlns:p14="http://schemas.microsoft.com/office/powerpoint/2010/main" val="363802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8151855-B3FD-2E2D-3ED4-F6117FE52B2D}"/>
              </a:ext>
            </a:extLst>
          </p:cNvPr>
          <p:cNvSpPr>
            <a:spLocks noGrp="1"/>
          </p:cNvSpPr>
          <p:nvPr>
            <p:ph idx="1"/>
          </p:nvPr>
        </p:nvSpPr>
        <p:spPr>
          <a:xfrm>
            <a:off x="344129" y="265471"/>
            <a:ext cx="11009671" cy="6469626"/>
          </a:xfrm>
        </p:spPr>
        <p:txBody>
          <a:bodyPr>
            <a:normAutofit/>
          </a:bodyPr>
          <a:lstStyle/>
          <a:p>
            <a:r>
              <a:rPr lang="en-US" sz="3600" dirty="0">
                <a:latin typeface="Angsana New" panose="02020603050405020304" pitchFamily="18" charset="-34"/>
                <a:cs typeface="Angsana New" panose="02020603050405020304" pitchFamily="18" charset="-34"/>
              </a:rPr>
              <a:t>Perform due diligence: Understand the international landscape in the country where you want to do business. Research the country to understand economic, political and structural risks. Investigate the policies the country has regarding international business. Speak to other business owners who are familiar with doing business in that country to better understand risks and rewards.</a:t>
            </a:r>
          </a:p>
          <a:p>
            <a:r>
              <a:rPr lang="en-US" sz="3600" b="0" i="0" dirty="0">
                <a:solidFill>
                  <a:srgbClr val="414141"/>
                </a:solidFill>
                <a:effectLst/>
                <a:latin typeface="Angsana New" panose="02020603050405020304" pitchFamily="18" charset="-34"/>
                <a:cs typeface="Angsana New" panose="02020603050405020304" pitchFamily="18" charset="-34"/>
              </a:rPr>
              <a:t>Learn about your trade partners: Take the time to understand who your potential trade partners are. Learn about how they do business, their reputation as an international partner, and their business strategies and procedures.</a:t>
            </a:r>
          </a:p>
          <a:p>
            <a:r>
              <a:rPr lang="en-US" sz="3600" b="0" i="0" dirty="0">
                <a:solidFill>
                  <a:srgbClr val="414141"/>
                </a:solidFill>
                <a:effectLst/>
                <a:latin typeface="Angsana New" panose="02020603050405020304" pitchFamily="18" charset="-34"/>
                <a:cs typeface="Angsana New" panose="02020603050405020304" pitchFamily="18" charset="-34"/>
              </a:rPr>
              <a:t>Carefully assess credit risk: Be sure you understand the possibility for credit risk with your potential partner. Look at all your exposure to country risks, your concentration risk and potential credit default risk</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82129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1E46B1D1-301E-5CB1-3B48-98CD379BA293}"/>
              </a:ext>
            </a:extLst>
          </p:cNvPr>
          <p:cNvSpPr>
            <a:spLocks noGrp="1"/>
          </p:cNvSpPr>
          <p:nvPr>
            <p:ph idx="1"/>
          </p:nvPr>
        </p:nvSpPr>
        <p:spPr>
          <a:xfrm>
            <a:off x="383458" y="314632"/>
            <a:ext cx="10970342" cy="6626942"/>
          </a:xfrm>
        </p:spPr>
        <p:txBody>
          <a:bodyPr>
            <a:normAutofit fontScale="92500"/>
          </a:bodyPr>
          <a:lstStyle/>
          <a:p>
            <a:r>
              <a:rPr lang="en-US" sz="3600" b="0" i="0" dirty="0">
                <a:solidFill>
                  <a:srgbClr val="414141"/>
                </a:solidFill>
                <a:effectLst/>
                <a:latin typeface="Angsana New" panose="02020603050405020304" pitchFamily="18" charset="-34"/>
                <a:cs typeface="Angsana New" panose="02020603050405020304" pitchFamily="18" charset="-34"/>
              </a:rPr>
              <a:t>start small: A good way to manage economic risk in international business is to consider a strategic alliance or joint venture when first stepping into a new international marketplace. Work with a new trading partner on a small project so you don’t risk massive resources</a:t>
            </a:r>
          </a:p>
          <a:p>
            <a:pPr algn="l"/>
            <a:r>
              <a:rPr lang="en-US" sz="3600" b="0" i="0" dirty="0">
                <a:solidFill>
                  <a:srgbClr val="414141"/>
                </a:solidFill>
                <a:effectLst/>
                <a:latin typeface="Angsana New" panose="02020603050405020304" pitchFamily="18" charset="-34"/>
                <a:cs typeface="Angsana New" panose="02020603050405020304" pitchFamily="18" charset="-34"/>
              </a:rPr>
              <a:t>Craft clear contracts: Be sure your contracts are clear, concise and carefully spell out all terms and conditions. Be sure the contract includes details about rights and responsibilities regarding dispute resolution.</a:t>
            </a:r>
          </a:p>
          <a:p>
            <a:pPr algn="l"/>
            <a:r>
              <a:rPr lang="en-US" sz="3600" b="0" i="0" dirty="0">
                <a:solidFill>
                  <a:srgbClr val="414141"/>
                </a:solidFill>
                <a:effectLst/>
                <a:latin typeface="Angsana New" panose="02020603050405020304" pitchFamily="18" charset="-34"/>
                <a:cs typeface="Angsana New" panose="02020603050405020304" pitchFamily="18" charset="-34"/>
              </a:rPr>
              <a:t>Invest in trade credit insurance: Avert exposure to credit risk with trade credit insurance. When you insure your accounts receivable, you can count on being paid even if one of your accounts faces insolvency or is unable to pay. In addition, </a:t>
            </a:r>
            <a:r>
              <a:rPr lang="en-US" sz="3600" b="0" i="0" u="none" strike="noStrike" dirty="0">
                <a:solidFill>
                  <a:srgbClr val="414141"/>
                </a:solidFill>
                <a:effectLst/>
                <a:latin typeface="Angsana New" panose="02020603050405020304" pitchFamily="18" charset="-34"/>
                <a:cs typeface="Angsana New" panose="02020603050405020304" pitchFamily="18" charset="-34"/>
                <a:hlinkClick r:id="rId2"/>
              </a:rPr>
              <a:t>trade credit insurance</a:t>
            </a:r>
            <a:r>
              <a:rPr lang="en-US" sz="3600" b="0" i="0" dirty="0">
                <a:solidFill>
                  <a:srgbClr val="414141"/>
                </a:solidFill>
                <a:effectLst/>
                <a:latin typeface="Angsana New" panose="02020603050405020304" pitchFamily="18" charset="-34"/>
                <a:cs typeface="Angsana New" panose="02020603050405020304" pitchFamily="18" charset="-34"/>
              </a:rPr>
              <a:t> from Allianz Trade comes with the added benefit of the support necessary to make data-informed decisions about extending credit to new clients or increasing credit to existing clients.</a:t>
            </a:r>
          </a:p>
          <a:p>
            <a:endParaRPr lang="th-TH" dirty="0"/>
          </a:p>
        </p:txBody>
      </p:sp>
    </p:spTree>
    <p:extLst>
      <p:ext uri="{BB962C8B-B14F-4D97-AF65-F5344CB8AC3E}">
        <p14:creationId xmlns:p14="http://schemas.microsoft.com/office/powerpoint/2010/main" val="237696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508D5BA4-2247-5707-5B03-D0C865C77420}"/>
              </a:ext>
            </a:extLst>
          </p:cNvPr>
          <p:cNvPicPr>
            <a:picLocks noGrp="1" noChangeAspect="1"/>
          </p:cNvPicPr>
          <p:nvPr>
            <p:ph idx="1"/>
          </p:nvPr>
        </p:nvPicPr>
        <p:blipFill>
          <a:blip r:embed="rId2"/>
          <a:stretch>
            <a:fillRect/>
          </a:stretch>
        </p:blipFill>
        <p:spPr>
          <a:xfrm>
            <a:off x="550606" y="334297"/>
            <a:ext cx="10363200" cy="6322142"/>
          </a:xfrm>
        </p:spPr>
      </p:pic>
    </p:spTree>
    <p:extLst>
      <p:ext uri="{BB962C8B-B14F-4D97-AF65-F5344CB8AC3E}">
        <p14:creationId xmlns:p14="http://schemas.microsoft.com/office/powerpoint/2010/main" val="150162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ตัวแทนเนื้อหา 8">
            <a:extLst>
              <a:ext uri="{FF2B5EF4-FFF2-40B4-BE49-F238E27FC236}">
                <a16:creationId xmlns:a16="http://schemas.microsoft.com/office/drawing/2014/main" id="{7771C8ED-4C78-19C0-637A-D1ED71E2A306}"/>
              </a:ext>
            </a:extLst>
          </p:cNvPr>
          <p:cNvPicPr>
            <a:picLocks noGrp="1" noChangeAspect="1"/>
          </p:cNvPicPr>
          <p:nvPr>
            <p:ph idx="1"/>
          </p:nvPr>
        </p:nvPicPr>
        <p:blipFill>
          <a:blip r:embed="rId2"/>
          <a:stretch>
            <a:fillRect/>
          </a:stretch>
        </p:blipFill>
        <p:spPr>
          <a:xfrm>
            <a:off x="1118542" y="2160588"/>
            <a:ext cx="7714954" cy="3881437"/>
          </a:xfrm>
        </p:spPr>
      </p:pic>
      <p:sp>
        <p:nvSpPr>
          <p:cNvPr id="11" name="กล่องข้อความ 10">
            <a:extLst>
              <a:ext uri="{FF2B5EF4-FFF2-40B4-BE49-F238E27FC236}">
                <a16:creationId xmlns:a16="http://schemas.microsoft.com/office/drawing/2014/main" id="{DC48FE8D-A2AC-E007-0C74-B9793FE296B5}"/>
              </a:ext>
            </a:extLst>
          </p:cNvPr>
          <p:cNvSpPr txBox="1"/>
          <p:nvPr/>
        </p:nvSpPr>
        <p:spPr>
          <a:xfrm>
            <a:off x="314632" y="115877"/>
            <a:ext cx="11562735" cy="523220"/>
          </a:xfrm>
          <a:prstGeom prst="rect">
            <a:avLst/>
          </a:prstGeom>
          <a:noFill/>
        </p:spPr>
        <p:txBody>
          <a:bodyPr wrap="square">
            <a:spAutoFit/>
          </a:bodyPr>
          <a:lstStyle/>
          <a:p>
            <a:r>
              <a:rPr lang="en-US" dirty="0"/>
              <a:t>Qualitative country risk analysis</a:t>
            </a:r>
            <a:endParaRPr lang="th-TH" dirty="0"/>
          </a:p>
        </p:txBody>
      </p:sp>
    </p:spTree>
    <p:extLst>
      <p:ext uri="{BB962C8B-B14F-4D97-AF65-F5344CB8AC3E}">
        <p14:creationId xmlns:p14="http://schemas.microsoft.com/office/powerpoint/2010/main" val="25023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C0D4FAA-2D6B-2DFF-91E7-C4C7B3FF7D63}"/>
              </a:ext>
            </a:extLst>
          </p:cNvPr>
          <p:cNvSpPr>
            <a:spLocks noGrp="1"/>
          </p:cNvSpPr>
          <p:nvPr>
            <p:ph type="title"/>
          </p:nvPr>
        </p:nvSpPr>
        <p:spPr>
          <a:xfrm>
            <a:off x="393290" y="82480"/>
            <a:ext cx="11798710" cy="1507067"/>
          </a:xfrm>
        </p:spPr>
        <p:txBody>
          <a:bodyPr/>
          <a:lstStyle/>
          <a:p>
            <a:r>
              <a:rPr lang="en-US" dirty="0"/>
              <a:t>CREDIT RATINGS BY INVESTMENT AGENCIES </a:t>
            </a:r>
            <a:endParaRPr lang="th-TH" dirty="0"/>
          </a:p>
        </p:txBody>
      </p:sp>
      <p:sp>
        <p:nvSpPr>
          <p:cNvPr id="3" name="ตัวแทนเนื้อหา 2">
            <a:extLst>
              <a:ext uri="{FF2B5EF4-FFF2-40B4-BE49-F238E27FC236}">
                <a16:creationId xmlns:a16="http://schemas.microsoft.com/office/drawing/2014/main" id="{3DAB925C-4DC8-6D4B-7D12-59B84ECD46F7}"/>
              </a:ext>
            </a:extLst>
          </p:cNvPr>
          <p:cNvSpPr>
            <a:spLocks noGrp="1"/>
          </p:cNvSpPr>
          <p:nvPr>
            <p:ph idx="1"/>
          </p:nvPr>
        </p:nvSpPr>
        <p:spPr>
          <a:xfrm>
            <a:off x="277761" y="668592"/>
            <a:ext cx="11275141" cy="5270091"/>
          </a:xfrm>
        </p:spPr>
        <p:txBody>
          <a:bodyPr>
            <a:noAutofit/>
          </a:bodyPr>
          <a:lstStyle/>
          <a:p>
            <a:r>
              <a:rPr lang="en-US" sz="3200" dirty="0">
                <a:latin typeface="Angsana New" panose="02020603050405020304" pitchFamily="18" charset="-34"/>
                <a:cs typeface="Angsana New" panose="02020603050405020304" pitchFamily="18" charset="-34"/>
              </a:rPr>
              <a:t>MOODY´S (*) </a:t>
            </a:r>
          </a:p>
          <a:p>
            <a:pPr marL="0" indent="0">
              <a:buNone/>
            </a:pPr>
            <a:r>
              <a:rPr lang="en-US" sz="3200" dirty="0" err="1">
                <a:latin typeface="Angsana New" panose="02020603050405020304" pitchFamily="18" charset="-34"/>
                <a:cs typeface="Angsana New" panose="02020603050405020304" pitchFamily="18" charset="-34"/>
              </a:rPr>
              <a:t>Aaa</a:t>
            </a:r>
            <a:r>
              <a:rPr lang="en-US" sz="3200" dirty="0">
                <a:latin typeface="Angsana New" panose="02020603050405020304" pitchFamily="18" charset="-34"/>
                <a:cs typeface="Angsana New" panose="02020603050405020304" pitchFamily="18" charset="-34"/>
              </a:rPr>
              <a:t>  Best quality </a:t>
            </a:r>
          </a:p>
          <a:p>
            <a:pPr marL="0" indent="0">
              <a:buNone/>
            </a:pPr>
            <a:r>
              <a:rPr lang="en-US" sz="3200" dirty="0">
                <a:latin typeface="Angsana New" panose="02020603050405020304" pitchFamily="18" charset="-34"/>
                <a:cs typeface="Angsana New" panose="02020603050405020304" pitchFamily="18" charset="-34"/>
              </a:rPr>
              <a:t>Aa High quality</a:t>
            </a:r>
          </a:p>
          <a:p>
            <a:pPr marL="0" indent="0">
              <a:buNone/>
            </a:pPr>
            <a:r>
              <a:rPr lang="en-US" sz="3200" dirty="0">
                <a:latin typeface="Angsana New" panose="02020603050405020304" pitchFamily="18" charset="-34"/>
                <a:cs typeface="Angsana New" panose="02020603050405020304" pitchFamily="18" charset="-34"/>
              </a:rPr>
              <a:t> A Upper medium grade</a:t>
            </a:r>
          </a:p>
          <a:p>
            <a:pPr marL="0" indent="0">
              <a:buNone/>
            </a:pPr>
            <a:r>
              <a:rPr lang="en-US" sz="3200" dirty="0">
                <a:latin typeface="Angsana New" panose="02020603050405020304" pitchFamily="18" charset="-34"/>
                <a:cs typeface="Angsana New" panose="02020603050405020304" pitchFamily="18" charset="-34"/>
              </a:rPr>
              <a:t> Baa Medium grade Ba Possess speculative elements</a:t>
            </a:r>
          </a:p>
          <a:p>
            <a:pPr marL="0" indent="0">
              <a:buNone/>
            </a:pPr>
            <a:r>
              <a:rPr lang="en-US" sz="3200" dirty="0">
                <a:latin typeface="Angsana New" panose="02020603050405020304" pitchFamily="18" charset="-34"/>
                <a:cs typeface="Angsana New" panose="02020603050405020304" pitchFamily="18" charset="-34"/>
              </a:rPr>
              <a:t> B Generally lack characteristics of a desirable investment</a:t>
            </a:r>
          </a:p>
          <a:p>
            <a:pPr marL="0" indent="0">
              <a:buNone/>
            </a:pPr>
            <a:r>
              <a:rPr lang="en-US" sz="3200" dirty="0">
                <a:latin typeface="Angsana New" panose="02020603050405020304" pitchFamily="18" charset="-34"/>
                <a:cs typeface="Angsana New" panose="02020603050405020304" pitchFamily="18" charset="-34"/>
              </a:rPr>
              <a:t> </a:t>
            </a:r>
            <a:r>
              <a:rPr lang="en-US" sz="3200" dirty="0" err="1">
                <a:latin typeface="Angsana New" panose="02020603050405020304" pitchFamily="18" charset="-34"/>
                <a:cs typeface="Angsana New" panose="02020603050405020304" pitchFamily="18" charset="-34"/>
              </a:rPr>
              <a:t>Caa</a:t>
            </a:r>
            <a:r>
              <a:rPr lang="en-US" sz="3200" dirty="0">
                <a:latin typeface="Angsana New" panose="02020603050405020304" pitchFamily="18" charset="-34"/>
                <a:cs typeface="Angsana New" panose="02020603050405020304" pitchFamily="18" charset="-34"/>
              </a:rPr>
              <a:t> Poor standing: may be in default</a:t>
            </a:r>
          </a:p>
          <a:p>
            <a:pPr marL="0" indent="0">
              <a:buNone/>
            </a:pPr>
            <a:r>
              <a:rPr lang="en-US" sz="3200" dirty="0">
                <a:latin typeface="Angsana New" panose="02020603050405020304" pitchFamily="18" charset="-34"/>
                <a:cs typeface="Angsana New" panose="02020603050405020304" pitchFamily="18" charset="-34"/>
              </a:rPr>
              <a:t> Ca Speculative in a high degree; often in a default </a:t>
            </a:r>
          </a:p>
          <a:p>
            <a:pPr marL="0" indent="0">
              <a:buNone/>
            </a:pPr>
            <a:r>
              <a:rPr lang="en-US" sz="3200" dirty="0">
                <a:latin typeface="Angsana New" panose="02020603050405020304" pitchFamily="18" charset="-34"/>
                <a:cs typeface="Angsana New" panose="02020603050405020304" pitchFamily="18" charset="-34"/>
              </a:rPr>
              <a:t>C Lowest grade; extremely poor prospects</a:t>
            </a:r>
          </a:p>
          <a:p>
            <a:pPr marL="0" indent="0">
              <a:buNone/>
            </a:pPr>
            <a:r>
              <a:rPr lang="en-US" sz="3200" dirty="0">
                <a:latin typeface="Angsana New" panose="02020603050405020304" pitchFamily="18" charset="-34"/>
                <a:cs typeface="Angsana New" panose="02020603050405020304" pitchFamily="18" charset="-34"/>
              </a:rPr>
              <a:t> (*) Moody´s uses notches (1,2 and 3) to better contrast risks among each rating</a:t>
            </a:r>
            <a:endParaRPr lang="th-TH" sz="32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03489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ED6FB1F-3F76-506C-9470-8420749E75BE}"/>
              </a:ext>
            </a:extLst>
          </p:cNvPr>
          <p:cNvSpPr>
            <a:spLocks noGrp="1"/>
          </p:cNvSpPr>
          <p:nvPr>
            <p:ph type="title"/>
          </p:nvPr>
        </p:nvSpPr>
        <p:spPr>
          <a:xfrm>
            <a:off x="290921" y="0"/>
            <a:ext cx="8534400" cy="1507067"/>
          </a:xfrm>
        </p:spPr>
        <p:txBody>
          <a:bodyPr/>
          <a:lstStyle/>
          <a:p>
            <a:r>
              <a:rPr lang="en-US" dirty="0"/>
              <a:t>STANDARD &amp; POOR`S (*)</a:t>
            </a:r>
            <a:endParaRPr lang="th-TH" dirty="0"/>
          </a:p>
        </p:txBody>
      </p:sp>
      <p:sp>
        <p:nvSpPr>
          <p:cNvPr id="3" name="ตัวแทนเนื้อหา 2">
            <a:extLst>
              <a:ext uri="{FF2B5EF4-FFF2-40B4-BE49-F238E27FC236}">
                <a16:creationId xmlns:a16="http://schemas.microsoft.com/office/drawing/2014/main" id="{097F6422-74C6-DB4A-2938-3C193F90BA11}"/>
              </a:ext>
            </a:extLst>
          </p:cNvPr>
          <p:cNvSpPr>
            <a:spLocks noGrp="1"/>
          </p:cNvSpPr>
          <p:nvPr>
            <p:ph idx="1"/>
          </p:nvPr>
        </p:nvSpPr>
        <p:spPr>
          <a:xfrm>
            <a:off x="371167" y="753533"/>
            <a:ext cx="11722510" cy="4820111"/>
          </a:xfrm>
        </p:spPr>
        <p:txBody>
          <a:bodyPr>
            <a:noAutofit/>
          </a:bodyPr>
          <a:lstStyle/>
          <a:p>
            <a:r>
              <a:rPr lang="en-US" sz="2400" dirty="0">
                <a:latin typeface="Angsana New" panose="02020603050405020304" pitchFamily="18" charset="-34"/>
                <a:cs typeface="Angsana New" panose="02020603050405020304" pitchFamily="18" charset="-34"/>
              </a:rPr>
              <a:t>(*) S&amp;P uses notches (+,-) to better contrast risks among ratings</a:t>
            </a:r>
            <a:endParaRPr lang="th-TH" sz="2400" dirty="0">
              <a:latin typeface="Angsana New" panose="02020603050405020304" pitchFamily="18" charset="-34"/>
              <a:cs typeface="Angsana New" panose="02020603050405020304" pitchFamily="18" charset="-34"/>
            </a:endParaRPr>
          </a:p>
          <a:p>
            <a:r>
              <a:rPr lang="en-US" sz="2400" dirty="0">
                <a:latin typeface="Angsana New" panose="02020603050405020304" pitchFamily="18" charset="-34"/>
                <a:cs typeface="Angsana New" panose="02020603050405020304" pitchFamily="18" charset="-34"/>
              </a:rPr>
              <a:t>AAA Highest rating: extremely capacity to pay interest/principal.</a:t>
            </a:r>
          </a:p>
          <a:p>
            <a:r>
              <a:rPr lang="en-US" sz="2400" dirty="0">
                <a:latin typeface="Angsana New" panose="02020603050405020304" pitchFamily="18" charset="-34"/>
                <a:cs typeface="Angsana New" panose="02020603050405020304" pitchFamily="18" charset="-34"/>
              </a:rPr>
              <a:t>AA Very strong capacity to pay</a:t>
            </a:r>
          </a:p>
          <a:p>
            <a:r>
              <a:rPr lang="en-US" sz="2400" dirty="0">
                <a:latin typeface="Angsana New" panose="02020603050405020304" pitchFamily="18" charset="-34"/>
                <a:cs typeface="Angsana New" panose="02020603050405020304" pitchFamily="18" charset="-34"/>
              </a:rPr>
              <a:t>A Strong capacity to pay</a:t>
            </a:r>
          </a:p>
          <a:p>
            <a:r>
              <a:rPr lang="en-US" sz="2400" dirty="0">
                <a:latin typeface="Angsana New" panose="02020603050405020304" pitchFamily="18" charset="-34"/>
                <a:cs typeface="Angsana New" panose="02020603050405020304" pitchFamily="18" charset="-34"/>
              </a:rPr>
              <a:t> BBB Adequate capacity to pay</a:t>
            </a:r>
          </a:p>
          <a:p>
            <a:r>
              <a:rPr lang="en-US" sz="2400" dirty="0">
                <a:latin typeface="Angsana New" panose="02020603050405020304" pitchFamily="18" charset="-34"/>
                <a:cs typeface="Angsana New" panose="02020603050405020304" pitchFamily="18" charset="-34"/>
              </a:rPr>
              <a:t> BB Uncertainties that could lead to inadequate capacity to pay</a:t>
            </a:r>
          </a:p>
          <a:p>
            <a:r>
              <a:rPr lang="en-US" sz="2400" dirty="0">
                <a:latin typeface="Angsana New" panose="02020603050405020304" pitchFamily="18" charset="-34"/>
                <a:cs typeface="Angsana New" panose="02020603050405020304" pitchFamily="18" charset="-34"/>
              </a:rPr>
              <a:t> B Greater vulnerability to default, but currently has capacity to pay.</a:t>
            </a:r>
          </a:p>
          <a:p>
            <a:r>
              <a:rPr lang="en-US" sz="2400" dirty="0">
                <a:latin typeface="Angsana New" panose="02020603050405020304" pitchFamily="18" charset="-34"/>
                <a:cs typeface="Angsana New" panose="02020603050405020304" pitchFamily="18" charset="-34"/>
              </a:rPr>
              <a:t> CCC Vulnerable to default</a:t>
            </a:r>
          </a:p>
          <a:p>
            <a:r>
              <a:rPr lang="en-US" sz="2400" dirty="0">
                <a:latin typeface="Angsana New" panose="02020603050405020304" pitchFamily="18" charset="-34"/>
                <a:cs typeface="Angsana New" panose="02020603050405020304" pitchFamily="18" charset="-34"/>
              </a:rPr>
              <a:t> CC For debt subordinated to that with CCC rating</a:t>
            </a:r>
          </a:p>
          <a:p>
            <a:r>
              <a:rPr lang="en-US" sz="2400" dirty="0">
                <a:latin typeface="Angsana New" panose="02020603050405020304" pitchFamily="18" charset="-34"/>
                <a:cs typeface="Angsana New" panose="02020603050405020304" pitchFamily="18" charset="-34"/>
              </a:rPr>
              <a:t> C For debt subordinated to that with CCC- rating, or</a:t>
            </a:r>
          </a:p>
          <a:p>
            <a:r>
              <a:rPr lang="en-US" sz="2400" dirty="0">
                <a:latin typeface="Angsana New" panose="02020603050405020304" pitchFamily="18" charset="-34"/>
                <a:cs typeface="Angsana New" panose="02020603050405020304" pitchFamily="18" charset="-34"/>
              </a:rPr>
              <a:t>bankruptcy petition has been filed.</a:t>
            </a:r>
          </a:p>
          <a:p>
            <a:r>
              <a:rPr lang="en-US" sz="2400" dirty="0">
                <a:latin typeface="Angsana New" panose="02020603050405020304" pitchFamily="18" charset="-34"/>
                <a:cs typeface="Angsana New" panose="02020603050405020304" pitchFamily="18" charset="-34"/>
              </a:rPr>
              <a:t> D In payment default</a:t>
            </a:r>
          </a:p>
        </p:txBody>
      </p:sp>
    </p:spTree>
    <p:extLst>
      <p:ext uri="{BB962C8B-B14F-4D97-AF65-F5344CB8AC3E}">
        <p14:creationId xmlns:p14="http://schemas.microsoft.com/office/powerpoint/2010/main" val="303269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a:extLst>
              <a:ext uri="{FF2B5EF4-FFF2-40B4-BE49-F238E27FC236}">
                <a16:creationId xmlns:a16="http://schemas.microsoft.com/office/drawing/2014/main" id="{F6FB5648-AB6D-A307-5FE9-381ED1CD010E}"/>
              </a:ext>
            </a:extLst>
          </p:cNvPr>
          <p:cNvPicPr>
            <a:picLocks noGrp="1" noChangeAspect="1"/>
          </p:cNvPicPr>
          <p:nvPr>
            <p:ph idx="1"/>
          </p:nvPr>
        </p:nvPicPr>
        <p:blipFill>
          <a:blip r:embed="rId2"/>
          <a:stretch>
            <a:fillRect/>
          </a:stretch>
        </p:blipFill>
        <p:spPr>
          <a:xfrm>
            <a:off x="677966" y="3439833"/>
            <a:ext cx="8596105" cy="1322947"/>
          </a:xfrm>
          <a:prstGeom prst="rect">
            <a:avLst/>
          </a:prstGeom>
        </p:spPr>
      </p:pic>
      <p:pic>
        <p:nvPicPr>
          <p:cNvPr id="6" name="รูปภาพ 5">
            <a:extLst>
              <a:ext uri="{FF2B5EF4-FFF2-40B4-BE49-F238E27FC236}">
                <a16:creationId xmlns:a16="http://schemas.microsoft.com/office/drawing/2014/main" id="{4A9F301A-C523-61E8-7709-2154ED366C1D}"/>
              </a:ext>
            </a:extLst>
          </p:cNvPr>
          <p:cNvPicPr>
            <a:picLocks noChangeAspect="1"/>
          </p:cNvPicPr>
          <p:nvPr/>
        </p:nvPicPr>
        <p:blipFill>
          <a:blip r:embed="rId3"/>
          <a:stretch>
            <a:fillRect/>
          </a:stretch>
        </p:blipFill>
        <p:spPr>
          <a:xfrm>
            <a:off x="108154" y="0"/>
            <a:ext cx="11946193" cy="7010400"/>
          </a:xfrm>
          <a:prstGeom prst="rect">
            <a:avLst/>
          </a:prstGeom>
        </p:spPr>
      </p:pic>
    </p:spTree>
    <p:extLst>
      <p:ext uri="{BB962C8B-B14F-4D97-AF65-F5344CB8AC3E}">
        <p14:creationId xmlns:p14="http://schemas.microsoft.com/office/powerpoint/2010/main" val="181231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264AEAE-1C64-9045-8545-03B1CD059AAF}"/>
              </a:ext>
            </a:extLst>
          </p:cNvPr>
          <p:cNvSpPr>
            <a:spLocks noGrp="1"/>
          </p:cNvSpPr>
          <p:nvPr>
            <p:ph idx="1"/>
          </p:nvPr>
        </p:nvSpPr>
        <p:spPr>
          <a:xfrm>
            <a:off x="412955" y="1020047"/>
            <a:ext cx="11149779" cy="3880773"/>
          </a:xfrm>
        </p:spPr>
        <p:txBody>
          <a:bodyPr>
            <a:noAutofit/>
          </a:bodyPr>
          <a:lstStyle/>
          <a:p>
            <a:r>
              <a:rPr lang="en-US" sz="4800" dirty="0">
                <a:latin typeface="Angsana New" panose="02020603050405020304" pitchFamily="18" charset="-34"/>
                <a:cs typeface="Angsana New" panose="02020603050405020304" pitchFamily="18" charset="-34"/>
              </a:rPr>
              <a:t>Country risk assessment, also known as country risk analysis, is the process of determining a nation's ability to transfer payments. It considers political, economic and social factors, and is used to help organizations make strategic decisions when conducting business in a country with excessive risk.</a:t>
            </a:r>
            <a:endParaRPr lang="th-TH" sz="4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05276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60D2661-660A-A16B-1EC1-372CFE34D46C}"/>
              </a:ext>
            </a:extLst>
          </p:cNvPr>
          <p:cNvSpPr>
            <a:spLocks noGrp="1"/>
          </p:cNvSpPr>
          <p:nvPr>
            <p:ph type="title"/>
          </p:nvPr>
        </p:nvSpPr>
        <p:spPr>
          <a:xfrm>
            <a:off x="861193" y="515100"/>
            <a:ext cx="8534400" cy="1507067"/>
          </a:xfrm>
        </p:spPr>
        <p:txBody>
          <a:bodyPr/>
          <a:lstStyle/>
          <a:p>
            <a:r>
              <a:rPr lang="en-US" dirty="0"/>
              <a:t>Different Types Of Country Risks</a:t>
            </a:r>
            <a:br>
              <a:rPr lang="en-US" dirty="0"/>
            </a:br>
            <a:endParaRPr lang="th-TH" dirty="0"/>
          </a:p>
        </p:txBody>
      </p:sp>
      <p:sp>
        <p:nvSpPr>
          <p:cNvPr id="3" name="ตัวแทนเนื้อหา 2">
            <a:extLst>
              <a:ext uri="{FF2B5EF4-FFF2-40B4-BE49-F238E27FC236}">
                <a16:creationId xmlns:a16="http://schemas.microsoft.com/office/drawing/2014/main" id="{218A59DA-DB1E-191B-F1BD-1B0BEF8BE621}"/>
              </a:ext>
            </a:extLst>
          </p:cNvPr>
          <p:cNvSpPr>
            <a:spLocks noGrp="1"/>
          </p:cNvSpPr>
          <p:nvPr>
            <p:ph idx="1"/>
          </p:nvPr>
        </p:nvSpPr>
        <p:spPr>
          <a:xfrm>
            <a:off x="677334" y="2160589"/>
            <a:ext cx="10383956" cy="3880773"/>
          </a:xfrm>
        </p:spPr>
        <p:txBody>
          <a:bodyPr>
            <a:noAutofit/>
          </a:bodyPr>
          <a:lstStyle/>
          <a:p>
            <a:r>
              <a:rPr lang="en-US" sz="4800" dirty="0">
                <a:latin typeface="Angsana New" panose="02020603050405020304" pitchFamily="18" charset="-34"/>
                <a:cs typeface="Angsana New" panose="02020603050405020304" pitchFamily="18" charset="-34"/>
              </a:rPr>
              <a:t>Country risk assessments are generally segregated into different categories, which take a closer look at some of the factors we mentioned prior. Let's look at some of the most common and what they mean, so you can determine how they might impact your clients' transactions and, thus, premiums on TCI products</a:t>
            </a:r>
            <a:endParaRPr lang="th-TH" sz="4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57404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944AA7D-932F-B4FA-3FE2-836E9DE60E83}"/>
              </a:ext>
            </a:extLst>
          </p:cNvPr>
          <p:cNvSpPr>
            <a:spLocks noGrp="1"/>
          </p:cNvSpPr>
          <p:nvPr>
            <p:ph idx="1"/>
          </p:nvPr>
        </p:nvSpPr>
        <p:spPr>
          <a:xfrm>
            <a:off x="874525" y="1488613"/>
            <a:ext cx="10442950" cy="3880773"/>
          </a:xfrm>
        </p:spPr>
        <p:txBody>
          <a:bodyPr>
            <a:noAutofit/>
          </a:bodyPr>
          <a:lstStyle/>
          <a:p>
            <a:pPr marL="0" indent="0">
              <a:buNone/>
            </a:pPr>
            <a:r>
              <a:rPr lang="en-US" sz="4400" dirty="0">
                <a:latin typeface="Angsana New" panose="02020603050405020304" pitchFamily="18" charset="-34"/>
                <a:cs typeface="Angsana New" panose="02020603050405020304" pitchFamily="18" charset="-34"/>
              </a:rPr>
              <a:t>1. Political risk - </a:t>
            </a:r>
            <a:r>
              <a:rPr lang="en-US" sz="4400" dirty="0">
                <a:latin typeface="Angsana New" panose="02020603050405020304" pitchFamily="18" charset="-34"/>
                <a:cs typeface="Angsana New" panose="02020603050405020304" pitchFamily="18" charset="-34"/>
                <a:hlinkClick r:id="rId2"/>
              </a:rPr>
              <a:t>Political risk</a:t>
            </a:r>
            <a:r>
              <a:rPr lang="en-US" sz="4400" dirty="0">
                <a:latin typeface="Angsana New" panose="02020603050405020304" pitchFamily="18" charset="-34"/>
                <a:cs typeface="Angsana New" panose="02020603050405020304" pitchFamily="18" charset="-34"/>
              </a:rPr>
              <a:t> determines a country's political stability, internally or externally. For instance, a recent military coup would increase a nation's internal political risk for businesses as rules and regulations suddenly shift. Other risks in this category could include war, terrorism, corruption and excessive bureaucracy (i.e. host government red tape is preventing certain fund transfers or other transactions). Political risk can affect a country's attitude to meeting its debt obligations and may cause sudden changes in the foreign exchange market.</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5335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37EF996-4715-B130-0B81-E54C0780B8C3}"/>
              </a:ext>
            </a:extLst>
          </p:cNvPr>
          <p:cNvSpPr>
            <a:spLocks noGrp="1"/>
          </p:cNvSpPr>
          <p:nvPr>
            <p:ph idx="1"/>
          </p:nvPr>
        </p:nvSpPr>
        <p:spPr>
          <a:xfrm>
            <a:off x="677333" y="1376517"/>
            <a:ext cx="10855905" cy="4664846"/>
          </a:xfrm>
        </p:spPr>
        <p:txBody>
          <a:bodyPr>
            <a:normAutofit fontScale="92500" lnSpcReduction="10000"/>
          </a:bodyPr>
          <a:lstStyle/>
          <a:p>
            <a:pPr marL="0" indent="0">
              <a:buNone/>
            </a:pPr>
            <a:r>
              <a:rPr lang="en-US" b="1" i="0" dirty="0">
                <a:solidFill>
                  <a:srgbClr val="1B365D"/>
                </a:solidFill>
                <a:effectLst/>
                <a:highlight>
                  <a:srgbClr val="FFFFFF"/>
                </a:highlight>
                <a:latin typeface="Manrope"/>
              </a:rPr>
              <a:t>2</a:t>
            </a:r>
            <a:r>
              <a:rPr lang="en-US" dirty="0"/>
              <a:t>. </a:t>
            </a:r>
            <a:r>
              <a:rPr lang="en-US" sz="4400" dirty="0">
                <a:latin typeface="Angsana New" panose="02020603050405020304" pitchFamily="18" charset="-34"/>
                <a:cs typeface="Angsana New" panose="02020603050405020304" pitchFamily="18" charset="-34"/>
              </a:rPr>
              <a:t>Sovereign risk - There is some crossover between political and sovereign risk, although the latter – also known as sovereign default risk – primarily examines debt. Specifically, this risk category measures the buildup of debt that is the obligation of a government or its agencies (or that is guaranteed by the government), and how much said government is anticipated to fulfil these obligations. For example, if a government agency refuses to carry out debt refunding, this could impact local lenders and lead to losses. This would have roll-on effects to local businesses and anyone undertaking trade with them.</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07694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AF38587-6EA8-4204-B3F3-4F80250B7B74}"/>
              </a:ext>
            </a:extLst>
          </p:cNvPr>
          <p:cNvSpPr>
            <a:spLocks noGrp="1"/>
          </p:cNvSpPr>
          <p:nvPr>
            <p:ph idx="1"/>
          </p:nvPr>
        </p:nvSpPr>
        <p:spPr>
          <a:xfrm>
            <a:off x="677334" y="1022555"/>
            <a:ext cx="10983724" cy="5018807"/>
          </a:xfrm>
        </p:spPr>
        <p:txBody>
          <a:bodyPr>
            <a:normAutofit fontScale="77500" lnSpcReduction="20000"/>
          </a:bodyPr>
          <a:lstStyle/>
          <a:p>
            <a:pPr marL="0" indent="0">
              <a:buNone/>
            </a:pPr>
            <a:r>
              <a:rPr lang="en-US" sz="5200" dirty="0"/>
              <a:t>3.</a:t>
            </a:r>
            <a:r>
              <a:rPr lang="en-US" dirty="0"/>
              <a:t> </a:t>
            </a:r>
            <a:r>
              <a:rPr lang="en-US" sz="4400" dirty="0" err="1">
                <a:latin typeface="Angsana New" panose="02020603050405020304" pitchFamily="18" charset="-34"/>
                <a:cs typeface="Angsana New" panose="02020603050405020304" pitchFamily="18" charset="-34"/>
              </a:rPr>
              <a:t>Neighbourhood</a:t>
            </a:r>
            <a:r>
              <a:rPr lang="en-US" sz="4400" dirty="0">
                <a:latin typeface="Angsana New" panose="02020603050405020304" pitchFamily="18" charset="-34"/>
                <a:cs typeface="Angsana New" panose="02020603050405020304" pitchFamily="18" charset="-34"/>
              </a:rPr>
              <a:t> risk - Neighborhood risk, also known as location risk, may not necessarily stem from the country in which your clients operate; rather, it can be the result of issues originating elsewhere. This can have spillover effects on other sovereign nations, creating turmoil in the foreign market or putting pressure on local lenders and businesses. </a:t>
            </a:r>
            <a:r>
              <a:rPr lang="en-US" sz="4400" dirty="0" err="1">
                <a:latin typeface="Angsana New" panose="02020603050405020304" pitchFamily="18" charset="-34"/>
                <a:cs typeface="Angsana New" panose="02020603050405020304" pitchFamily="18" charset="-34"/>
              </a:rPr>
              <a:t>Neighbourhood</a:t>
            </a:r>
            <a:r>
              <a:rPr lang="en-US" sz="4400" dirty="0">
                <a:latin typeface="Angsana New" panose="02020603050405020304" pitchFamily="18" charset="-34"/>
                <a:cs typeface="Angsana New" panose="02020603050405020304" pitchFamily="18" charset="-34"/>
              </a:rPr>
              <a:t> risk can be caused by:</a:t>
            </a:r>
          </a:p>
          <a:p>
            <a:pPr algn="l" fontAlgn="base">
              <a:buFont typeface="Arial" panose="020B0604020202020204" pitchFamily="34" charset="0"/>
              <a:buChar char="•"/>
            </a:pPr>
            <a:r>
              <a:rPr lang="en-US" sz="4400" dirty="0">
                <a:latin typeface="Angsana New" panose="02020603050405020304" pitchFamily="18" charset="-34"/>
                <a:cs typeface="Angsana New" panose="02020603050405020304" pitchFamily="18" charset="-34"/>
              </a:rPr>
              <a:t>Geographic </a:t>
            </a:r>
            <a:r>
              <a:rPr lang="en-US" sz="4400" dirty="0" err="1">
                <a:latin typeface="Angsana New" panose="02020603050405020304" pitchFamily="18" charset="-34"/>
                <a:cs typeface="Angsana New" panose="02020603050405020304" pitchFamily="18" charset="-34"/>
              </a:rPr>
              <a:t>neighbourhoods</a:t>
            </a:r>
            <a:endParaRPr lang="en-US" sz="4400" dirty="0">
              <a:latin typeface="Angsana New" panose="02020603050405020304" pitchFamily="18" charset="-34"/>
              <a:cs typeface="Angsana New" panose="02020603050405020304" pitchFamily="18" charset="-34"/>
            </a:endParaRPr>
          </a:p>
          <a:p>
            <a:pPr algn="l" fontAlgn="base">
              <a:buFont typeface="Arial" panose="020B0604020202020204" pitchFamily="34" charset="0"/>
              <a:buChar char="•"/>
            </a:pPr>
            <a:r>
              <a:rPr lang="en-US" sz="4400" dirty="0">
                <a:latin typeface="Angsana New" panose="02020603050405020304" pitchFamily="18" charset="-34"/>
                <a:cs typeface="Angsana New" panose="02020603050405020304" pitchFamily="18" charset="-34"/>
              </a:rPr>
              <a:t>Trading partners</a:t>
            </a:r>
          </a:p>
          <a:p>
            <a:pPr algn="l" fontAlgn="base">
              <a:buFont typeface="Arial" panose="020B0604020202020204" pitchFamily="34" charset="0"/>
              <a:buChar char="•"/>
            </a:pPr>
            <a:r>
              <a:rPr lang="en-US" sz="4400" dirty="0">
                <a:latin typeface="Angsana New" panose="02020603050405020304" pitchFamily="18" charset="-34"/>
                <a:cs typeface="Angsana New" panose="02020603050405020304" pitchFamily="18" charset="-34"/>
              </a:rPr>
              <a:t>Co-members of certain institutions or organizations</a:t>
            </a:r>
          </a:p>
          <a:p>
            <a:pPr algn="l" fontAlgn="base">
              <a:buFont typeface="Arial" panose="020B0604020202020204" pitchFamily="34" charset="0"/>
              <a:buChar char="•"/>
            </a:pPr>
            <a:r>
              <a:rPr lang="en-US" sz="4400" dirty="0">
                <a:latin typeface="Angsana New" panose="02020603050405020304" pitchFamily="18" charset="-34"/>
                <a:cs typeface="Angsana New" panose="02020603050405020304" pitchFamily="18" charset="-34"/>
              </a:rPr>
              <a:t>Strategic allies</a:t>
            </a:r>
          </a:p>
          <a:p>
            <a:pPr algn="l" fontAlgn="base">
              <a:buFont typeface="Arial" panose="020B0604020202020204" pitchFamily="34" charset="0"/>
              <a:buChar char="•"/>
            </a:pPr>
            <a:r>
              <a:rPr lang="en-US" sz="4400" dirty="0">
                <a:latin typeface="Angsana New" panose="02020603050405020304" pitchFamily="18" charset="-34"/>
                <a:cs typeface="Angsana New" panose="02020603050405020304" pitchFamily="18" charset="-34"/>
              </a:rPr>
              <a:t>Nations with similar perceived characteristics</a:t>
            </a:r>
          </a:p>
          <a:p>
            <a:pPr marL="0" indent="0">
              <a:buNone/>
            </a:pPr>
            <a:endParaRPr lang="th-TH" dirty="0"/>
          </a:p>
        </p:txBody>
      </p:sp>
    </p:spTree>
    <p:extLst>
      <p:ext uri="{BB962C8B-B14F-4D97-AF65-F5344CB8AC3E}">
        <p14:creationId xmlns:p14="http://schemas.microsoft.com/office/powerpoint/2010/main" val="177189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CE4B855-9987-40B3-BDB9-AC34A4B044B1}"/>
              </a:ext>
            </a:extLst>
          </p:cNvPr>
          <p:cNvSpPr>
            <a:spLocks noGrp="1"/>
          </p:cNvSpPr>
          <p:nvPr>
            <p:ph idx="1"/>
          </p:nvPr>
        </p:nvSpPr>
        <p:spPr>
          <a:xfrm>
            <a:off x="677334" y="2160589"/>
            <a:ext cx="10767414" cy="3880773"/>
          </a:xfrm>
        </p:spPr>
        <p:txBody>
          <a:bodyPr>
            <a:normAutofit lnSpcReduction="10000"/>
          </a:bodyPr>
          <a:lstStyle/>
          <a:p>
            <a:pPr marL="0" indent="0">
              <a:buNone/>
            </a:pPr>
            <a:r>
              <a:rPr lang="en-US" dirty="0"/>
              <a:t>4.</a:t>
            </a:r>
            <a:r>
              <a:rPr lang="en-US" sz="4400" dirty="0">
                <a:latin typeface="Angsana New" panose="02020603050405020304" pitchFamily="18" charset="-34"/>
                <a:cs typeface="Angsana New" panose="02020603050405020304" pitchFamily="18" charset="-34"/>
              </a:rPr>
              <a:t>Subjective risk - Subjective risk is not a term that is used everywhere, but it measures factors that are common to most risk assessments – and could greatly impact foreign business owners trading with a host nation. Subjective risk is about attitudes and can include social pressures and consumer opinions – whether to certain types of goods or certain types of enterprise.  </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98245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D69E43D-608A-85E7-0321-B731902C6826}"/>
              </a:ext>
            </a:extLst>
          </p:cNvPr>
          <p:cNvSpPr>
            <a:spLocks noGrp="1"/>
          </p:cNvSpPr>
          <p:nvPr>
            <p:ph idx="1"/>
          </p:nvPr>
        </p:nvSpPr>
        <p:spPr>
          <a:xfrm>
            <a:off x="255639" y="482651"/>
            <a:ext cx="11206316" cy="5892698"/>
          </a:xfrm>
        </p:spPr>
        <p:txBody>
          <a:bodyPr>
            <a:noAutofit/>
          </a:bodyPr>
          <a:lstStyle/>
          <a:p>
            <a:pPr marL="0" indent="0" algn="l">
              <a:buNone/>
            </a:pPr>
            <a:r>
              <a:rPr lang="en-US" sz="4400" dirty="0">
                <a:latin typeface="Angsana New" panose="02020603050405020304" pitchFamily="18" charset="-34"/>
                <a:cs typeface="Angsana New" panose="02020603050405020304" pitchFamily="18" charset="-34"/>
              </a:rPr>
              <a:t>5</a:t>
            </a:r>
            <a:r>
              <a:rPr lang="en-US" sz="3600" dirty="0">
                <a:latin typeface="Angsana New" panose="02020603050405020304" pitchFamily="18" charset="-34"/>
                <a:cs typeface="Angsana New" panose="02020603050405020304" pitchFamily="18" charset="-34"/>
              </a:rPr>
              <a:t>.Economic risk - Economic risk encompasses a wide range of potential issues that could lead a country to renege on its external debts or that may cause other types of currency crisis (i.e. recession). A major factor here is economic growth – the health of a nation's GDP and the outlook for its future. For instance, Debt-to-GDP ratio ,Unemployment rate ,Overall government </a:t>
            </a:r>
            <a:r>
              <a:rPr lang="en-US" sz="3600" dirty="0" err="1">
                <a:latin typeface="Angsana New" panose="02020603050405020304" pitchFamily="18" charset="-34"/>
                <a:cs typeface="Angsana New" panose="02020603050405020304" pitchFamily="18" charset="-34"/>
              </a:rPr>
              <a:t>finances,Monetary</a:t>
            </a:r>
            <a:r>
              <a:rPr lang="en-US" sz="3600" dirty="0">
                <a:latin typeface="Angsana New" panose="02020603050405020304" pitchFamily="18" charset="-34"/>
                <a:cs typeface="Angsana New" panose="02020603050405020304" pitchFamily="18" charset="-34"/>
              </a:rPr>
              <a:t> policy and currency stability if a country relies on a few key exports and the prices for these are dropping, this creates a negative outlook and may increase the economic risk for foreign trading partners. Acts of government may also impact economic risk, such as intervention in the money market or policy changes that cause tax instability. One other factor is issues with foreign currency exchange, for instance a shortage in certain currencies or a devaluation of the exchange rate.</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89905426"/>
      </p:ext>
    </p:extLst>
  </p:cSld>
  <p:clrMapOvr>
    <a:masterClrMapping/>
  </p:clrMapOvr>
</p:sld>
</file>

<file path=ppt/theme/theme1.xml><?xml version="1.0" encoding="utf-8"?>
<a:theme xmlns:a="http://schemas.openxmlformats.org/drawingml/2006/main" name="เหลี่ยมเพชร">
  <a:themeElements>
    <a:clrScheme name="เหลี่ยมเพชร">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เหลี่ยมเพชร">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เหลี่ยมเพชร">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151</TotalTime>
  <Words>1394</Words>
  <Application>Microsoft Office PowerPoint</Application>
  <PresentationFormat>แบบจอกว้าง</PresentationFormat>
  <Paragraphs>49</Paragraphs>
  <Slides>18</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18</vt:i4>
      </vt:variant>
    </vt:vector>
  </HeadingPairs>
  <TitlesOfParts>
    <vt:vector size="25" baseType="lpstr">
      <vt:lpstr>Allianz Neo</vt:lpstr>
      <vt:lpstr>Angsana New</vt:lpstr>
      <vt:lpstr>Arial</vt:lpstr>
      <vt:lpstr>Manrope</vt:lpstr>
      <vt:lpstr>Trebuchet MS</vt:lpstr>
      <vt:lpstr>Wingdings 3</vt:lpstr>
      <vt:lpstr>เหลี่ยมเพชร</vt:lpstr>
      <vt:lpstr>7 Types of Country Risk Assessment</vt:lpstr>
      <vt:lpstr>งานนำเสนอ PowerPoint</vt:lpstr>
      <vt:lpstr>งานนำเสนอ PowerPoint</vt:lpstr>
      <vt:lpstr>Different Types Of Country Risks </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How to Manage and Mitigate Risk in International Business </vt:lpstr>
      <vt:lpstr>งานนำเสนอ PowerPoint</vt:lpstr>
      <vt:lpstr>งานนำเสนอ PowerPoint</vt:lpstr>
      <vt:lpstr>งานนำเสนอ PowerPoint</vt:lpstr>
      <vt:lpstr>งานนำเสนอ PowerPoint</vt:lpstr>
      <vt:lpstr>CREDIT RATINGS BY INVESTMENT AGENCIES </vt:lpstr>
      <vt:lpstr>STANDARD &amp; POOR`S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wcom</dc:creator>
  <cp:lastModifiedBy>wcom</cp:lastModifiedBy>
  <cp:revision>11</cp:revision>
  <dcterms:created xsi:type="dcterms:W3CDTF">2024-06-07T06:19:15Z</dcterms:created>
  <dcterms:modified xsi:type="dcterms:W3CDTF">2024-09-28T13:59:48Z</dcterms:modified>
</cp:coreProperties>
</file>