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1"/>
    <p:restoredTop sz="96327"/>
  </p:normalViewPr>
  <p:slideViewPr>
    <p:cSldViewPr snapToGrid="0">
      <p:cViewPr varScale="1">
        <p:scale>
          <a:sx n="76" d="100"/>
          <a:sy n="76" d="100"/>
        </p:scale>
        <p:origin x="9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12/21/2022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12/21/2022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12/21/2022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A186-410D-479C-A71C-03B0FEA224C0}"/>
              </a:ext>
            </a:extLst>
          </p:cNvPr>
          <p:cNvSpPr>
            <a:spLocks noGrp="1"/>
          </p:cNvSpPr>
          <p:nvPr>
            <p:ph type="ctrTitle"/>
          </p:nvPr>
        </p:nvSpPr>
        <p:spPr>
          <a:xfrm>
            <a:off x="1154954" y="2099733"/>
            <a:ext cx="9710967" cy="2677648"/>
          </a:xfrm>
        </p:spPr>
        <p:txBody>
          <a:bodyPr/>
          <a:lstStyle/>
          <a:p>
            <a:r>
              <a:rPr lang="en-TH" b="1" dirty="0"/>
              <a:t>Chapter 3:</a:t>
            </a:r>
            <a:br>
              <a:rPr lang="en-TH" b="1" dirty="0"/>
            </a:br>
            <a:r>
              <a:rPr lang="en-TH" b="1" dirty="0"/>
              <a:t>The Time Value of Money </a:t>
            </a:r>
          </a:p>
        </p:txBody>
      </p:sp>
      <p:sp>
        <p:nvSpPr>
          <p:cNvPr id="3" name="Subtitle 2">
            <a:extLst>
              <a:ext uri="{FF2B5EF4-FFF2-40B4-BE49-F238E27FC236}">
                <a16:creationId xmlns:a16="http://schemas.microsoft.com/office/drawing/2014/main" id="{BB514749-EAB9-2842-FE71-3EBCF694BDEC}"/>
              </a:ext>
            </a:extLst>
          </p:cNvPr>
          <p:cNvSpPr>
            <a:spLocks noGrp="1"/>
          </p:cNvSpPr>
          <p:nvPr>
            <p:ph type="subTitle" idx="1"/>
          </p:nvPr>
        </p:nvSpPr>
        <p:spPr/>
        <p:txBody>
          <a:bodyPr/>
          <a:lstStyle/>
          <a:p>
            <a:endParaRPr lang="en-TH" dirty="0"/>
          </a:p>
        </p:txBody>
      </p:sp>
    </p:spTree>
    <p:extLst>
      <p:ext uri="{BB962C8B-B14F-4D97-AF65-F5344CB8AC3E}">
        <p14:creationId xmlns:p14="http://schemas.microsoft.com/office/powerpoint/2010/main" val="21337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2E3D-4FB2-9D3F-1C24-C972E953518E}"/>
              </a:ext>
            </a:extLst>
          </p:cNvPr>
          <p:cNvSpPr>
            <a:spLocks noGrp="1"/>
          </p:cNvSpPr>
          <p:nvPr>
            <p:ph type="title"/>
          </p:nvPr>
        </p:nvSpPr>
        <p:spPr/>
        <p:txBody>
          <a:bodyPr/>
          <a:lstStyle/>
          <a:p>
            <a:r>
              <a:rPr lang="en-TH" b="1" dirty="0"/>
              <a:t>Future Value of an Annuity</a:t>
            </a:r>
          </a:p>
        </p:txBody>
      </p:sp>
      <p:sp>
        <p:nvSpPr>
          <p:cNvPr id="3" name="Content Placeholder 2">
            <a:extLst>
              <a:ext uri="{FF2B5EF4-FFF2-40B4-BE49-F238E27FC236}">
                <a16:creationId xmlns:a16="http://schemas.microsoft.com/office/drawing/2014/main" id="{70E92EE4-972A-37B0-2CD0-CA7619AD9AC6}"/>
              </a:ext>
            </a:extLst>
          </p:cNvPr>
          <p:cNvSpPr>
            <a:spLocks noGrp="1"/>
          </p:cNvSpPr>
          <p:nvPr>
            <p:ph idx="1"/>
          </p:nvPr>
        </p:nvSpPr>
        <p:spPr>
          <a:xfrm>
            <a:off x="1154954" y="2603500"/>
            <a:ext cx="8825659" cy="3797300"/>
          </a:xfrm>
        </p:spPr>
        <p:txBody>
          <a:bodyPr>
            <a:normAutofit/>
          </a:bodyPr>
          <a:lstStyle/>
          <a:p>
            <a:pPr algn="just"/>
            <a:r>
              <a:rPr lang="en-US" altLang="en-TH" sz="2800" b="1" u="sng" dirty="0"/>
              <a:t>Ordinary Annuity</a:t>
            </a:r>
            <a:r>
              <a:rPr lang="en-US" altLang="en-TH" sz="2800" dirty="0"/>
              <a:t>: A series of consecutive payments or receipts of equal amount </a:t>
            </a:r>
            <a:r>
              <a:rPr lang="en-US" altLang="en-TH" sz="2800" u="sng" dirty="0"/>
              <a:t>at the end</a:t>
            </a:r>
            <a:r>
              <a:rPr lang="en-US" altLang="en-TH" sz="2800" dirty="0"/>
              <a:t> of each period for a specified number of periods.</a:t>
            </a:r>
          </a:p>
          <a:p>
            <a:pPr algn="just"/>
            <a:r>
              <a:rPr lang="en-US" altLang="en-TH" sz="2800" u="sng" dirty="0"/>
              <a:t>Example</a:t>
            </a:r>
            <a:r>
              <a:rPr lang="en-US" altLang="en-TH" sz="2800" dirty="0"/>
              <a:t>: Suppose you invest $100 at the end of each year for the next 3 years and earn 8% per year on your investments. How much would you be worth at the end of the 3rd year?</a:t>
            </a:r>
          </a:p>
          <a:p>
            <a:pPr algn="just"/>
            <a:endParaRPr lang="en-TH" dirty="0"/>
          </a:p>
        </p:txBody>
      </p:sp>
    </p:spTree>
    <p:extLst>
      <p:ext uri="{BB962C8B-B14F-4D97-AF65-F5344CB8AC3E}">
        <p14:creationId xmlns:p14="http://schemas.microsoft.com/office/powerpoint/2010/main" val="230594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6899-4143-9807-5E3E-12394FCE7D4B}"/>
              </a:ext>
            </a:extLst>
          </p:cNvPr>
          <p:cNvSpPr>
            <a:spLocks noGrp="1"/>
          </p:cNvSpPr>
          <p:nvPr>
            <p:ph type="title"/>
          </p:nvPr>
        </p:nvSpPr>
        <p:spPr/>
        <p:txBody>
          <a:bodyPr/>
          <a:lstStyle/>
          <a:p>
            <a:r>
              <a:rPr lang="en-TH" b="1" dirty="0"/>
              <a:t>Future Value of an Annuity (cont.)</a:t>
            </a:r>
            <a:endParaRPr lang="en-TH" dirty="0"/>
          </a:p>
        </p:txBody>
      </p:sp>
      <p:sp>
        <p:nvSpPr>
          <p:cNvPr id="3" name="Content Placeholder 2">
            <a:extLst>
              <a:ext uri="{FF2B5EF4-FFF2-40B4-BE49-F238E27FC236}">
                <a16:creationId xmlns:a16="http://schemas.microsoft.com/office/drawing/2014/main" id="{B15BA72C-FAB7-9AD0-A4BD-B0A8638AE99A}"/>
              </a:ext>
            </a:extLst>
          </p:cNvPr>
          <p:cNvSpPr>
            <a:spLocks noGrp="1"/>
          </p:cNvSpPr>
          <p:nvPr>
            <p:ph idx="1"/>
          </p:nvPr>
        </p:nvSpPr>
        <p:spPr>
          <a:xfrm>
            <a:off x="1338614" y="2241552"/>
            <a:ext cx="2067195" cy="960968"/>
          </a:xfrm>
        </p:spPr>
        <p:txBody>
          <a:bodyPr>
            <a:normAutofit/>
          </a:bodyPr>
          <a:lstStyle/>
          <a:p>
            <a:pPr marL="0" indent="0" eaLnBrk="0" hangingPunct="0">
              <a:buNone/>
            </a:pPr>
            <a:r>
              <a:rPr lang="en-US" altLang="en-TH" dirty="0"/>
              <a:t>  T</a:t>
            </a:r>
            <a:r>
              <a:rPr lang="en-US" altLang="en-TH" baseline="-25000" dirty="0"/>
              <a:t>1</a:t>
            </a:r>
            <a:r>
              <a:rPr lang="en-US" altLang="en-TH" dirty="0"/>
              <a:t>       T</a:t>
            </a:r>
            <a:r>
              <a:rPr lang="en-US" altLang="en-TH" baseline="-25000" dirty="0"/>
              <a:t>2</a:t>
            </a:r>
            <a:r>
              <a:rPr lang="en-US" altLang="en-TH" dirty="0"/>
              <a:t>       T</a:t>
            </a:r>
            <a:r>
              <a:rPr lang="en-US" altLang="en-TH" baseline="-25000" dirty="0"/>
              <a:t>3</a:t>
            </a:r>
            <a:endParaRPr lang="en-US" altLang="en-TH" dirty="0"/>
          </a:p>
          <a:p>
            <a:pPr marL="0" indent="0" eaLnBrk="0" hangingPunct="0">
              <a:buNone/>
            </a:pPr>
            <a:r>
              <a:rPr lang="en-US" altLang="en-TH" dirty="0"/>
              <a:t>$100   $100  $100</a:t>
            </a:r>
            <a:endParaRPr lang="en-TH" dirty="0"/>
          </a:p>
        </p:txBody>
      </p:sp>
      <p:sp>
        <p:nvSpPr>
          <p:cNvPr id="4" name="Freeform 7">
            <a:extLst>
              <a:ext uri="{FF2B5EF4-FFF2-40B4-BE49-F238E27FC236}">
                <a16:creationId xmlns:a16="http://schemas.microsoft.com/office/drawing/2014/main" id="{72F8C038-D8F3-15D4-7A30-5C3321DFF8A8}"/>
              </a:ext>
            </a:extLst>
          </p:cNvPr>
          <p:cNvSpPr>
            <a:spLocks/>
          </p:cNvSpPr>
          <p:nvPr/>
        </p:nvSpPr>
        <p:spPr bwMode="auto">
          <a:xfrm>
            <a:off x="1633330" y="3139544"/>
            <a:ext cx="2287588" cy="2744788"/>
          </a:xfrm>
          <a:custGeom>
            <a:avLst/>
            <a:gdLst>
              <a:gd name="T0" fmla="*/ 0 w 1441"/>
              <a:gd name="T1" fmla="*/ 0 h 1729"/>
              <a:gd name="T2" fmla="*/ 0 w 1441"/>
              <a:gd name="T3" fmla="*/ 1728 h 1729"/>
              <a:gd name="T4" fmla="*/ 1440 w 1441"/>
              <a:gd name="T5" fmla="*/ 1728 h 1729"/>
            </a:gdLst>
            <a:ahLst/>
            <a:cxnLst>
              <a:cxn ang="0">
                <a:pos x="T0" y="T1"/>
              </a:cxn>
              <a:cxn ang="0">
                <a:pos x="T2" y="T3"/>
              </a:cxn>
              <a:cxn ang="0">
                <a:pos x="T4" y="T5"/>
              </a:cxn>
            </a:cxnLst>
            <a:rect l="0" t="0" r="r" b="b"/>
            <a:pathLst>
              <a:path w="1441" h="1729">
                <a:moveTo>
                  <a:pt x="0" y="0"/>
                </a:moveTo>
                <a:lnTo>
                  <a:pt x="0" y="1728"/>
                </a:lnTo>
                <a:lnTo>
                  <a:pt x="1440" y="1728"/>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
        <p:nvSpPr>
          <p:cNvPr id="5" name="Freeform 5">
            <a:extLst>
              <a:ext uri="{FF2B5EF4-FFF2-40B4-BE49-F238E27FC236}">
                <a16:creationId xmlns:a16="http://schemas.microsoft.com/office/drawing/2014/main" id="{B431C207-222B-855A-4887-9AF8EB9D1CB3}"/>
              </a:ext>
            </a:extLst>
          </p:cNvPr>
          <p:cNvSpPr>
            <a:spLocks/>
          </p:cNvSpPr>
          <p:nvPr/>
        </p:nvSpPr>
        <p:spPr bwMode="auto">
          <a:xfrm>
            <a:off x="2319130" y="3139544"/>
            <a:ext cx="1601788" cy="1449388"/>
          </a:xfrm>
          <a:custGeom>
            <a:avLst/>
            <a:gdLst>
              <a:gd name="T0" fmla="*/ 0 w 1009"/>
              <a:gd name="T1" fmla="*/ 0 h 913"/>
              <a:gd name="T2" fmla="*/ 0 w 1009"/>
              <a:gd name="T3" fmla="*/ 912 h 913"/>
              <a:gd name="T4" fmla="*/ 1008 w 1009"/>
              <a:gd name="T5" fmla="*/ 912 h 913"/>
            </a:gdLst>
            <a:ahLst/>
            <a:cxnLst>
              <a:cxn ang="0">
                <a:pos x="T0" y="T1"/>
              </a:cxn>
              <a:cxn ang="0">
                <a:pos x="T2" y="T3"/>
              </a:cxn>
              <a:cxn ang="0">
                <a:pos x="T4" y="T5"/>
              </a:cxn>
            </a:cxnLst>
            <a:rect l="0" t="0" r="r" b="b"/>
            <a:pathLst>
              <a:path w="1009" h="913">
                <a:moveTo>
                  <a:pt x="0" y="0"/>
                </a:moveTo>
                <a:lnTo>
                  <a:pt x="0" y="912"/>
                </a:lnTo>
                <a:lnTo>
                  <a:pt x="1008" y="91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
        <p:nvSpPr>
          <p:cNvPr id="6" name="Freeform 3">
            <a:extLst>
              <a:ext uri="{FF2B5EF4-FFF2-40B4-BE49-F238E27FC236}">
                <a16:creationId xmlns:a16="http://schemas.microsoft.com/office/drawing/2014/main" id="{4E819E50-C772-890C-10F7-E8D3191CE5E5}"/>
              </a:ext>
            </a:extLst>
          </p:cNvPr>
          <p:cNvSpPr>
            <a:spLocks/>
          </p:cNvSpPr>
          <p:nvPr/>
        </p:nvSpPr>
        <p:spPr bwMode="auto">
          <a:xfrm>
            <a:off x="2899776" y="3148381"/>
            <a:ext cx="763588" cy="382588"/>
          </a:xfrm>
          <a:custGeom>
            <a:avLst/>
            <a:gdLst>
              <a:gd name="T0" fmla="*/ 0 w 481"/>
              <a:gd name="T1" fmla="*/ 0 h 241"/>
              <a:gd name="T2" fmla="*/ 0 w 481"/>
              <a:gd name="T3" fmla="*/ 240 h 241"/>
              <a:gd name="T4" fmla="*/ 480 w 481"/>
              <a:gd name="T5" fmla="*/ 240 h 241"/>
            </a:gdLst>
            <a:ahLst/>
            <a:cxnLst>
              <a:cxn ang="0">
                <a:pos x="T0" y="T1"/>
              </a:cxn>
              <a:cxn ang="0">
                <a:pos x="T2" y="T3"/>
              </a:cxn>
              <a:cxn ang="0">
                <a:pos x="T4" y="T5"/>
              </a:cxn>
            </a:cxnLst>
            <a:rect l="0" t="0" r="r" b="b"/>
            <a:pathLst>
              <a:path w="481" h="241">
                <a:moveTo>
                  <a:pt x="0" y="0"/>
                </a:moveTo>
                <a:lnTo>
                  <a:pt x="0" y="240"/>
                </a:lnTo>
                <a:lnTo>
                  <a:pt x="480" y="24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
        <p:nvSpPr>
          <p:cNvPr id="8" name="Content Placeholder 2">
            <a:extLst>
              <a:ext uri="{FF2B5EF4-FFF2-40B4-BE49-F238E27FC236}">
                <a16:creationId xmlns:a16="http://schemas.microsoft.com/office/drawing/2014/main" id="{180BD0D1-4AAA-0C2F-EA72-0A309DDFB988}"/>
              </a:ext>
            </a:extLst>
          </p:cNvPr>
          <p:cNvSpPr txBox="1">
            <a:spLocks/>
          </p:cNvSpPr>
          <p:nvPr/>
        </p:nvSpPr>
        <p:spPr>
          <a:xfrm>
            <a:off x="4015410" y="3274277"/>
            <a:ext cx="3869633" cy="960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eaLnBrk="0" hangingPunct="0">
              <a:buNone/>
            </a:pPr>
            <a:r>
              <a:rPr lang="en-US" altLang="en-TH" dirty="0"/>
              <a:t>Compounds for 0 year:</a:t>
            </a:r>
          </a:p>
          <a:p>
            <a:pPr marL="0" indent="0" eaLnBrk="0" hangingPunct="0">
              <a:buNone/>
            </a:pPr>
            <a:r>
              <a:rPr lang="en-US" altLang="en-TH" dirty="0"/>
              <a:t>			$100(1.08)</a:t>
            </a:r>
            <a:r>
              <a:rPr lang="en-US" altLang="en-TH" baseline="30000" dirty="0"/>
              <a:t>0</a:t>
            </a:r>
            <a:r>
              <a:rPr lang="en-US" altLang="en-TH" dirty="0"/>
              <a:t> = $100.00</a:t>
            </a:r>
          </a:p>
        </p:txBody>
      </p:sp>
      <p:sp>
        <p:nvSpPr>
          <p:cNvPr id="9" name="Content Placeholder 2">
            <a:extLst>
              <a:ext uri="{FF2B5EF4-FFF2-40B4-BE49-F238E27FC236}">
                <a16:creationId xmlns:a16="http://schemas.microsoft.com/office/drawing/2014/main" id="{1861BA62-5EC4-50DE-0C5E-1813A55D83AB}"/>
              </a:ext>
            </a:extLst>
          </p:cNvPr>
          <p:cNvSpPr txBox="1">
            <a:spLocks/>
          </p:cNvSpPr>
          <p:nvPr/>
        </p:nvSpPr>
        <p:spPr>
          <a:xfrm>
            <a:off x="4015409" y="4315701"/>
            <a:ext cx="3949146" cy="960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eaLnBrk="0" hangingPunct="0">
              <a:buNone/>
            </a:pPr>
            <a:r>
              <a:rPr lang="en-US" altLang="en-TH" dirty="0"/>
              <a:t>Compounds for 1 year:</a:t>
            </a:r>
          </a:p>
          <a:p>
            <a:pPr marL="0" indent="0" eaLnBrk="0" hangingPunct="0">
              <a:buNone/>
            </a:pPr>
            <a:r>
              <a:rPr lang="en-US" altLang="en-TH" dirty="0"/>
              <a:t>			$100(1.08)</a:t>
            </a:r>
            <a:r>
              <a:rPr lang="en-US" altLang="en-TH" baseline="30000" dirty="0"/>
              <a:t>1</a:t>
            </a:r>
            <a:r>
              <a:rPr lang="en-US" altLang="en-TH" dirty="0"/>
              <a:t> = $108.00</a:t>
            </a:r>
          </a:p>
        </p:txBody>
      </p:sp>
      <p:sp>
        <p:nvSpPr>
          <p:cNvPr id="10" name="Content Placeholder 2">
            <a:extLst>
              <a:ext uri="{FF2B5EF4-FFF2-40B4-BE49-F238E27FC236}">
                <a16:creationId xmlns:a16="http://schemas.microsoft.com/office/drawing/2014/main" id="{7D5B32C5-9182-12BB-D49A-6EF30EA1D854}"/>
              </a:ext>
            </a:extLst>
          </p:cNvPr>
          <p:cNvSpPr txBox="1">
            <a:spLocks/>
          </p:cNvSpPr>
          <p:nvPr/>
        </p:nvSpPr>
        <p:spPr>
          <a:xfrm>
            <a:off x="4015408" y="5403848"/>
            <a:ext cx="4108175" cy="960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eaLnBrk="0" hangingPunct="0">
              <a:buNone/>
            </a:pPr>
            <a:r>
              <a:rPr lang="en-US" altLang="en-TH" dirty="0"/>
              <a:t>Compounds for 2 year:</a:t>
            </a:r>
          </a:p>
          <a:p>
            <a:pPr marL="0" indent="0" eaLnBrk="0" hangingPunct="0">
              <a:buNone/>
            </a:pPr>
            <a:r>
              <a:rPr lang="en-US" altLang="en-TH" dirty="0"/>
              <a:t>			$100(1.08)</a:t>
            </a:r>
            <a:r>
              <a:rPr lang="en-US" altLang="en-TH" baseline="30000" dirty="0"/>
              <a:t>2</a:t>
            </a:r>
            <a:r>
              <a:rPr lang="en-US" altLang="en-TH" dirty="0"/>
              <a:t> = $116.64</a:t>
            </a:r>
          </a:p>
        </p:txBody>
      </p:sp>
      <p:sp>
        <p:nvSpPr>
          <p:cNvPr id="11" name="Content Placeholder 2">
            <a:extLst>
              <a:ext uri="{FF2B5EF4-FFF2-40B4-BE49-F238E27FC236}">
                <a16:creationId xmlns:a16="http://schemas.microsoft.com/office/drawing/2014/main" id="{293DD7F1-D200-4CAB-4345-B9EE75ECADB6}"/>
              </a:ext>
            </a:extLst>
          </p:cNvPr>
          <p:cNvSpPr txBox="1">
            <a:spLocks/>
          </p:cNvSpPr>
          <p:nvPr/>
        </p:nvSpPr>
        <p:spPr>
          <a:xfrm>
            <a:off x="3385928" y="6215139"/>
            <a:ext cx="4943061" cy="4337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eaLnBrk="0" hangingPunct="0">
              <a:buNone/>
            </a:pPr>
            <a:r>
              <a:rPr lang="en-US" altLang="en-TH" dirty="0"/>
              <a:t>Future Value of the Annuity       $324.64</a:t>
            </a:r>
          </a:p>
        </p:txBody>
      </p:sp>
      <p:sp>
        <p:nvSpPr>
          <p:cNvPr id="12" name="Rectangle 9">
            <a:extLst>
              <a:ext uri="{FF2B5EF4-FFF2-40B4-BE49-F238E27FC236}">
                <a16:creationId xmlns:a16="http://schemas.microsoft.com/office/drawing/2014/main" id="{516563E9-F579-1F14-8137-C9DF627D720C}"/>
              </a:ext>
            </a:extLst>
          </p:cNvPr>
          <p:cNvSpPr>
            <a:spLocks noChangeArrowheads="1"/>
          </p:cNvSpPr>
          <p:nvPr/>
        </p:nvSpPr>
        <p:spPr bwMode="auto">
          <a:xfrm>
            <a:off x="7001700" y="5890880"/>
            <a:ext cx="1095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TH" dirty="0">
                <a:latin typeface="Book Antiqua" panose="02040602050305030304" pitchFamily="18" charset="0"/>
              </a:rPr>
              <a:t>______</a:t>
            </a:r>
          </a:p>
        </p:txBody>
      </p:sp>
    </p:spTree>
    <p:extLst>
      <p:ext uri="{BB962C8B-B14F-4D97-AF65-F5344CB8AC3E}">
        <p14:creationId xmlns:p14="http://schemas.microsoft.com/office/powerpoint/2010/main" val="59599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2A39-C66B-D887-88FD-F35FCEF55FD7}"/>
              </a:ext>
            </a:extLst>
          </p:cNvPr>
          <p:cNvSpPr>
            <a:spLocks noGrp="1"/>
          </p:cNvSpPr>
          <p:nvPr>
            <p:ph type="title"/>
          </p:nvPr>
        </p:nvSpPr>
        <p:spPr/>
        <p:txBody>
          <a:bodyPr/>
          <a:lstStyle/>
          <a:p>
            <a:r>
              <a:rPr lang="en-TH" b="1" dirty="0"/>
              <a:t>Future Value of an Annuity (cont.)</a:t>
            </a:r>
            <a:endParaRPr lang="en-T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261A8D-CB5D-D6EC-24EE-AA583B7498F4}"/>
                  </a:ext>
                </a:extLst>
              </p:cNvPr>
              <p:cNvSpPr>
                <a:spLocks noGrp="1"/>
              </p:cNvSpPr>
              <p:nvPr>
                <p:ph idx="1"/>
              </p:nvPr>
            </p:nvSpPr>
            <p:spPr>
              <a:xfrm>
                <a:off x="1154954" y="2603499"/>
                <a:ext cx="8825659" cy="4254501"/>
              </a:xfrm>
            </p:spPr>
            <p:txBody>
              <a:bodyPr>
                <a:normAutofit/>
              </a:bodyPr>
              <a:lstStyle/>
              <a:p>
                <a:pPr>
                  <a:buFont typeface="Wingdings" pitchFamily="2" charset="2"/>
                  <a:buNone/>
                </a:pPr>
                <a:r>
                  <a:rPr lang="en-US" altLang="en-TH" sz="2400" dirty="0"/>
                  <a:t>			FV</a:t>
                </a:r>
                <a:r>
                  <a:rPr lang="en-US" altLang="en-TH" sz="2400" baseline="-25000" dirty="0"/>
                  <a:t>3</a:t>
                </a:r>
                <a:r>
                  <a:rPr lang="en-US" altLang="en-TH" sz="2400" dirty="0"/>
                  <a:t> = $100(1.08)</a:t>
                </a:r>
                <a:r>
                  <a:rPr lang="en-US" altLang="en-TH" sz="2400" baseline="30000" dirty="0"/>
                  <a:t>2</a:t>
                </a:r>
                <a:r>
                  <a:rPr lang="en-US" altLang="en-TH" sz="2400" dirty="0"/>
                  <a:t> + $100(1.08)</a:t>
                </a:r>
                <a:r>
                  <a:rPr lang="en-US" altLang="en-TH" sz="2400" baseline="30000" dirty="0"/>
                  <a:t>1</a:t>
                </a:r>
                <a:r>
                  <a:rPr lang="en-US" altLang="en-TH" sz="2400" dirty="0"/>
                  <a:t> +$100(1.08)</a:t>
                </a:r>
                <a:r>
                  <a:rPr lang="en-US" altLang="en-TH" sz="2400" baseline="30000" dirty="0"/>
                  <a:t>0</a:t>
                </a:r>
              </a:p>
              <a:p>
                <a:pPr>
                  <a:buFont typeface="Wingdings" pitchFamily="2" charset="2"/>
                  <a:buNone/>
                </a:pPr>
                <a:r>
                  <a:rPr lang="en-US" altLang="en-TH" sz="2400" baseline="30000" dirty="0"/>
                  <a:t>				</a:t>
                </a:r>
                <a:r>
                  <a:rPr lang="en-US" altLang="en-TH" sz="2400" dirty="0"/>
                  <a:t>= $100[(1.08)</a:t>
                </a:r>
                <a:r>
                  <a:rPr lang="en-US" altLang="en-TH" sz="2400" baseline="30000" dirty="0"/>
                  <a:t>2</a:t>
                </a:r>
                <a:r>
                  <a:rPr lang="en-US" altLang="en-TH" sz="2400" dirty="0"/>
                  <a:t> + (1.08)</a:t>
                </a:r>
                <a:r>
                  <a:rPr lang="en-US" altLang="en-TH" sz="2400" baseline="30000" dirty="0"/>
                  <a:t>1</a:t>
                </a:r>
                <a:r>
                  <a:rPr lang="en-US" altLang="en-TH" sz="2400" dirty="0"/>
                  <a:t> + (1.08)</a:t>
                </a:r>
                <a:r>
                  <a:rPr lang="en-US" altLang="en-TH" sz="2400" baseline="30000" dirty="0"/>
                  <a:t>0</a:t>
                </a:r>
                <a:r>
                  <a:rPr lang="en-US" altLang="en-TH" sz="2400" dirty="0"/>
                  <a:t>]</a:t>
                </a:r>
                <a:endParaRPr lang="en-US" altLang="en-TH" sz="2400" baseline="30000" dirty="0"/>
              </a:p>
              <a:p>
                <a:pPr>
                  <a:buFont typeface="Wingdings" pitchFamily="2" charset="2"/>
                  <a:buNone/>
                </a:pPr>
                <a:r>
                  <a:rPr lang="en-US" altLang="en-TH" sz="2400" dirty="0"/>
                  <a:t>				= $100[Future value of an annuity of $1</a:t>
                </a:r>
              </a:p>
              <a:p>
                <a:pPr>
                  <a:buFont typeface="Wingdings" pitchFamily="2" charset="2"/>
                  <a:buNone/>
                </a:pPr>
                <a:r>
                  <a:rPr lang="en-US" altLang="en-TH" sz="2400" dirty="0"/>
                  <a:t>                                factor for </a:t>
                </a:r>
                <a:r>
                  <a:rPr lang="en-US" altLang="en-TH" sz="2400" dirty="0" err="1"/>
                  <a:t>i</a:t>
                </a:r>
                <a:r>
                  <a:rPr lang="en-US" altLang="en-TH" sz="2400" dirty="0"/>
                  <a:t> = 8% and n = 3.]</a:t>
                </a:r>
              </a:p>
              <a:p>
                <a:pPr>
                  <a:buFont typeface="Wingdings" pitchFamily="2" charset="2"/>
                  <a:buNone/>
                </a:pPr>
                <a:r>
                  <a:rPr lang="en-US" altLang="en-TH" sz="2400" dirty="0"/>
                  <a:t>				= $100(3.246)</a:t>
                </a:r>
              </a:p>
              <a:p>
                <a:pPr>
                  <a:buFont typeface="Wingdings" pitchFamily="2" charset="2"/>
                  <a:buNone/>
                </a:pPr>
                <a:r>
                  <a:rPr lang="en-US" altLang="en-TH" sz="2400" dirty="0"/>
                  <a:t>				= $324.60</a:t>
                </a:r>
              </a:p>
              <a:p>
                <a:pPr>
                  <a:buFont typeface="Wingdings" pitchFamily="2" charset="2"/>
                  <a:buNone/>
                </a:pPr>
                <a:r>
                  <a:rPr lang="en-US" altLang="en-TH" sz="2400" dirty="0"/>
                  <a:t>FV of an annuity of $1 factor in general terms:</a:t>
                </a:r>
              </a:p>
              <a:p>
                <a:pPr>
                  <a:buFont typeface="Wingdings" pitchFamily="2" charset="2"/>
                  <a:buNone/>
                </a:pPr>
                <a14:m>
                  <m:oMath xmlns:m="http://schemas.openxmlformats.org/officeDocument/2006/math">
                    <m:f>
                      <m:fPr>
                        <m:ctrlPr>
                          <a:rPr lang="en-TH" sz="2400" i="1" smtClean="0">
                            <a:latin typeface="Cambria Math" panose="02040503050406030204" pitchFamily="18" charset="0"/>
                          </a:rPr>
                        </m:ctrlPr>
                      </m:fPr>
                      <m:num>
                        <m:sSup>
                          <m:sSupPr>
                            <m:ctrlPr>
                              <a:rPr lang="en-TH" sz="2400" i="1" smtClean="0">
                                <a:latin typeface="Cambria Math" panose="02040503050406030204" pitchFamily="18" charset="0"/>
                              </a:rPr>
                            </m:ctrlPr>
                          </m:sSup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−1</m:t>
                        </m:r>
                      </m:num>
                      <m:den>
                        <m:r>
                          <a:rPr lang="en-US" sz="2400" b="0" i="1" smtClean="0">
                            <a:latin typeface="Cambria Math" panose="02040503050406030204" pitchFamily="18" charset="0"/>
                          </a:rPr>
                          <m:t>𝑖</m:t>
                        </m:r>
                      </m:den>
                    </m:f>
                  </m:oMath>
                </a14:m>
                <a:r>
                  <a:rPr lang="en-TH" sz="2400" dirty="0"/>
                  <a:t> (useful when using a non – financial calculator)</a:t>
                </a:r>
              </a:p>
            </p:txBody>
          </p:sp>
        </mc:Choice>
        <mc:Fallback xmlns="">
          <p:sp>
            <p:nvSpPr>
              <p:cNvPr id="3" name="Content Placeholder 2">
                <a:extLst>
                  <a:ext uri="{FF2B5EF4-FFF2-40B4-BE49-F238E27FC236}">
                    <a16:creationId xmlns:a16="http://schemas.microsoft.com/office/drawing/2014/main" id="{08261A8D-CB5D-D6EC-24EE-AA583B7498F4}"/>
                  </a:ext>
                </a:extLst>
              </p:cNvPr>
              <p:cNvSpPr>
                <a:spLocks noGrp="1" noRot="1" noChangeAspect="1" noMove="1" noResize="1" noEditPoints="1" noAdjustHandles="1" noChangeArrowheads="1" noChangeShapeType="1" noTextEdit="1"/>
              </p:cNvSpPr>
              <p:nvPr>
                <p:ph idx="1"/>
              </p:nvPr>
            </p:nvSpPr>
            <p:spPr>
              <a:xfrm>
                <a:off x="1154954" y="2603499"/>
                <a:ext cx="8825659" cy="4254501"/>
              </a:xfrm>
              <a:blipFill>
                <a:blip r:embed="rId2"/>
                <a:stretch>
                  <a:fillRect l="-1006" t="-893"/>
                </a:stretch>
              </a:blipFill>
            </p:spPr>
            <p:txBody>
              <a:bodyPr/>
              <a:lstStyle/>
              <a:p>
                <a:r>
                  <a:rPr lang="en-TH">
                    <a:noFill/>
                  </a:rPr>
                  <a:t> </a:t>
                </a:r>
              </a:p>
            </p:txBody>
          </p:sp>
        </mc:Fallback>
      </mc:AlternateContent>
    </p:spTree>
    <p:extLst>
      <p:ext uri="{BB962C8B-B14F-4D97-AF65-F5344CB8AC3E}">
        <p14:creationId xmlns:p14="http://schemas.microsoft.com/office/powerpoint/2010/main" val="390403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C878-EF21-BDB7-C178-9ED8AA9261B6}"/>
              </a:ext>
            </a:extLst>
          </p:cNvPr>
          <p:cNvSpPr>
            <a:spLocks noGrp="1"/>
          </p:cNvSpPr>
          <p:nvPr>
            <p:ph type="title"/>
          </p:nvPr>
        </p:nvSpPr>
        <p:spPr/>
        <p:txBody>
          <a:bodyPr/>
          <a:lstStyle/>
          <a:p>
            <a:r>
              <a:rPr lang="en-TH" b="1" dirty="0"/>
              <a:t>Future Value of an Annuity (Example)</a:t>
            </a:r>
          </a:p>
        </p:txBody>
      </p:sp>
      <p:sp>
        <p:nvSpPr>
          <p:cNvPr id="3" name="Content Placeholder 2">
            <a:extLst>
              <a:ext uri="{FF2B5EF4-FFF2-40B4-BE49-F238E27FC236}">
                <a16:creationId xmlns:a16="http://schemas.microsoft.com/office/drawing/2014/main" id="{8CD39756-D828-0290-3466-32B6568A8405}"/>
              </a:ext>
            </a:extLst>
          </p:cNvPr>
          <p:cNvSpPr>
            <a:spLocks noGrp="1"/>
          </p:cNvSpPr>
          <p:nvPr>
            <p:ph idx="1"/>
          </p:nvPr>
        </p:nvSpPr>
        <p:spPr/>
        <p:txBody>
          <a:bodyPr/>
          <a:lstStyle/>
          <a:p>
            <a:r>
              <a:rPr lang="en-US" altLang="en-TH" sz="2800" dirty="0"/>
              <a:t>If you invest $1,000 at the end of each year for the next 12 years and earn 14% per year, how much would you have at the end of 12 years?</a:t>
            </a:r>
          </a:p>
          <a:p>
            <a:endParaRPr lang="en-US" altLang="en-TH" sz="2800" dirty="0"/>
          </a:p>
          <a:p>
            <a:pPr marL="0" indent="0">
              <a:buNone/>
            </a:pPr>
            <a:r>
              <a:rPr lang="en-US" altLang="en-TH" sz="2800" dirty="0"/>
              <a:t>	FV</a:t>
            </a:r>
            <a:r>
              <a:rPr lang="en-US" altLang="en-TH" sz="2800" baseline="-25000" dirty="0"/>
              <a:t>12</a:t>
            </a:r>
            <a:r>
              <a:rPr lang="en-US" altLang="en-TH" sz="2800" dirty="0"/>
              <a:t> = $1000(27.271) given </a:t>
            </a:r>
            <a:r>
              <a:rPr lang="en-US" altLang="en-TH" sz="2800" dirty="0" err="1"/>
              <a:t>i</a:t>
            </a:r>
            <a:r>
              <a:rPr lang="en-US" altLang="en-TH" sz="2800" dirty="0"/>
              <a:t> =14% and n = 12</a:t>
            </a:r>
          </a:p>
          <a:p>
            <a:pPr marL="0" indent="0">
              <a:buNone/>
            </a:pPr>
            <a:r>
              <a:rPr lang="en-US" altLang="en-TH" sz="2800" dirty="0"/>
              <a:t>		    = $27,271</a:t>
            </a:r>
          </a:p>
          <a:p>
            <a:pPr marL="0" indent="0">
              <a:buNone/>
            </a:pPr>
            <a:endParaRPr lang="en-TH" dirty="0"/>
          </a:p>
          <a:p>
            <a:pPr marL="0" indent="0">
              <a:buNone/>
            </a:pPr>
            <a:endParaRPr lang="en-TH" dirty="0"/>
          </a:p>
        </p:txBody>
      </p:sp>
    </p:spTree>
    <p:extLst>
      <p:ext uri="{BB962C8B-B14F-4D97-AF65-F5344CB8AC3E}">
        <p14:creationId xmlns:p14="http://schemas.microsoft.com/office/powerpoint/2010/main" val="343836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C302-535F-1B61-D216-CB599A9B9C9C}"/>
              </a:ext>
            </a:extLst>
          </p:cNvPr>
          <p:cNvSpPr>
            <a:spLocks noGrp="1"/>
          </p:cNvSpPr>
          <p:nvPr>
            <p:ph type="title"/>
          </p:nvPr>
        </p:nvSpPr>
        <p:spPr>
          <a:xfrm>
            <a:off x="1154954" y="838200"/>
            <a:ext cx="8761413" cy="706964"/>
          </a:xfrm>
        </p:spPr>
        <p:txBody>
          <a:bodyPr/>
          <a:lstStyle/>
          <a:p>
            <a:r>
              <a:rPr lang="en-TH" b="1" dirty="0"/>
              <a:t>Future Value of an Annuity (Spreadsheet Example)</a:t>
            </a:r>
          </a:p>
        </p:txBody>
      </p:sp>
      <p:sp>
        <p:nvSpPr>
          <p:cNvPr id="3" name="Content Placeholder 2">
            <a:extLst>
              <a:ext uri="{FF2B5EF4-FFF2-40B4-BE49-F238E27FC236}">
                <a16:creationId xmlns:a16="http://schemas.microsoft.com/office/drawing/2014/main" id="{75D292B1-36CE-0F37-C8DA-9644BE1DF3E4}"/>
              </a:ext>
            </a:extLst>
          </p:cNvPr>
          <p:cNvSpPr>
            <a:spLocks noGrp="1"/>
          </p:cNvSpPr>
          <p:nvPr>
            <p:ph idx="1"/>
          </p:nvPr>
        </p:nvSpPr>
        <p:spPr>
          <a:xfrm>
            <a:off x="1154954" y="2364960"/>
            <a:ext cx="8825659" cy="4493039"/>
          </a:xfrm>
        </p:spPr>
        <p:txBody>
          <a:bodyPr>
            <a:normAutofit/>
          </a:bodyPr>
          <a:lstStyle/>
          <a:p>
            <a:r>
              <a:rPr lang="en-US" altLang="en-TH" sz="2000" b="1" dirty="0">
                <a:solidFill>
                  <a:srgbClr val="000000"/>
                </a:solidFill>
              </a:rPr>
              <a:t>FV(</a:t>
            </a:r>
            <a:r>
              <a:rPr lang="en-US" altLang="en-TH" sz="2000" b="1" dirty="0" err="1">
                <a:solidFill>
                  <a:srgbClr val="000000"/>
                </a:solidFill>
              </a:rPr>
              <a:t>rate,nper,pmt,pv,type</a:t>
            </a:r>
            <a:r>
              <a:rPr lang="en-US" altLang="en-TH" sz="2000" b="1" dirty="0">
                <a:solidFill>
                  <a:srgbClr val="000000"/>
                </a:solidFill>
              </a:rPr>
              <a:t>)	</a:t>
            </a:r>
            <a:endParaRPr lang="en-US" altLang="en-TH" sz="2000" dirty="0">
              <a:solidFill>
                <a:srgbClr val="000000"/>
              </a:solidFill>
            </a:endParaRPr>
          </a:p>
          <a:p>
            <a:r>
              <a:rPr lang="en-US" altLang="en-TH" sz="2000" dirty="0" err="1">
                <a:solidFill>
                  <a:srgbClr val="000000"/>
                </a:solidFill>
              </a:rPr>
              <a:t>fv</a:t>
            </a:r>
            <a:r>
              <a:rPr lang="en-US" altLang="en-TH" sz="2000" dirty="0">
                <a:solidFill>
                  <a:srgbClr val="000000"/>
                </a:solidFill>
              </a:rPr>
              <a:t> is the future value	</a:t>
            </a:r>
          </a:p>
          <a:p>
            <a:r>
              <a:rPr lang="en-US" altLang="en-TH" sz="2000" dirty="0">
                <a:solidFill>
                  <a:srgbClr val="000000"/>
                </a:solidFill>
              </a:rPr>
              <a:t>Rate is the interest rate per period	</a:t>
            </a:r>
          </a:p>
          <a:p>
            <a:r>
              <a:rPr lang="en-US" altLang="en-TH" sz="2000" dirty="0" err="1">
                <a:solidFill>
                  <a:srgbClr val="000000"/>
                </a:solidFill>
              </a:rPr>
              <a:t>Nper</a:t>
            </a:r>
            <a:r>
              <a:rPr lang="en-US" altLang="en-TH" sz="2000" dirty="0">
                <a:solidFill>
                  <a:srgbClr val="000000"/>
                </a:solidFill>
              </a:rPr>
              <a:t> is the total number of periods	</a:t>
            </a:r>
          </a:p>
          <a:p>
            <a:r>
              <a:rPr lang="en-US" altLang="en-TH" sz="2000" dirty="0" err="1">
                <a:solidFill>
                  <a:srgbClr val="000000"/>
                </a:solidFill>
              </a:rPr>
              <a:t>Pmt</a:t>
            </a:r>
            <a:r>
              <a:rPr lang="en-US" altLang="en-TH" sz="2000" dirty="0">
                <a:solidFill>
                  <a:srgbClr val="000000"/>
                </a:solidFill>
              </a:rPr>
              <a:t> is the annuity amount	</a:t>
            </a:r>
          </a:p>
          <a:p>
            <a:r>
              <a:rPr lang="en-US" altLang="en-TH" sz="2000" dirty="0" err="1">
                <a:solidFill>
                  <a:srgbClr val="000000"/>
                </a:solidFill>
              </a:rPr>
              <a:t>pv</a:t>
            </a:r>
            <a:r>
              <a:rPr lang="en-US" altLang="en-TH" sz="2000" dirty="0">
                <a:solidFill>
                  <a:srgbClr val="000000"/>
                </a:solidFill>
              </a:rPr>
              <a:t> is the present value	</a:t>
            </a:r>
          </a:p>
          <a:p>
            <a:r>
              <a:rPr lang="en-US" altLang="en-TH" sz="2000" dirty="0">
                <a:solidFill>
                  <a:srgbClr val="000000"/>
                </a:solidFill>
              </a:rPr>
              <a:t>Type is 0 if cash flows occur at the end of the period	</a:t>
            </a:r>
          </a:p>
          <a:p>
            <a:r>
              <a:rPr lang="en-US" altLang="en-TH" sz="2000" dirty="0">
                <a:solidFill>
                  <a:srgbClr val="000000"/>
                </a:solidFill>
              </a:rPr>
              <a:t>Type is 1 if cash flows occur at the beginning of the period	</a:t>
            </a:r>
          </a:p>
          <a:p>
            <a:r>
              <a:rPr lang="en-US" altLang="en-TH" sz="2000" b="1" dirty="0">
                <a:solidFill>
                  <a:srgbClr val="000000"/>
                </a:solidFill>
              </a:rPr>
              <a:t>Example</a:t>
            </a:r>
            <a:r>
              <a:rPr lang="en-US" altLang="en-TH" sz="2000" dirty="0">
                <a:solidFill>
                  <a:srgbClr val="000000"/>
                </a:solidFill>
              </a:rPr>
              <a:t>: =</a:t>
            </a:r>
            <a:r>
              <a:rPr lang="en-US" altLang="en-TH" sz="2000" dirty="0" err="1">
                <a:solidFill>
                  <a:srgbClr val="000000"/>
                </a:solidFill>
              </a:rPr>
              <a:t>fv</a:t>
            </a:r>
            <a:r>
              <a:rPr lang="en-US" altLang="en-TH" sz="2000" dirty="0">
                <a:solidFill>
                  <a:srgbClr val="000000"/>
                </a:solidFill>
              </a:rPr>
              <a:t>(14%,12,-1000,0,0) is equal to $27,270.75</a:t>
            </a:r>
            <a:endParaRPr lang="en-US" altLang="en-TH" sz="2000" dirty="0"/>
          </a:p>
          <a:p>
            <a:endParaRPr lang="en-TH" dirty="0"/>
          </a:p>
        </p:txBody>
      </p:sp>
    </p:spTree>
    <p:extLst>
      <p:ext uri="{BB962C8B-B14F-4D97-AF65-F5344CB8AC3E}">
        <p14:creationId xmlns:p14="http://schemas.microsoft.com/office/powerpoint/2010/main" val="149997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8C28-0367-1AD4-51E5-854B1CB07779}"/>
              </a:ext>
            </a:extLst>
          </p:cNvPr>
          <p:cNvSpPr>
            <a:spLocks noGrp="1"/>
          </p:cNvSpPr>
          <p:nvPr>
            <p:ph type="title"/>
          </p:nvPr>
        </p:nvSpPr>
        <p:spPr/>
        <p:txBody>
          <a:bodyPr/>
          <a:lstStyle/>
          <a:p>
            <a:r>
              <a:rPr lang="en-TH" b="1" dirty="0"/>
              <a:t>Present Value</a:t>
            </a:r>
          </a:p>
        </p:txBody>
      </p:sp>
      <p:sp>
        <p:nvSpPr>
          <p:cNvPr id="3" name="Content Placeholder 2">
            <a:extLst>
              <a:ext uri="{FF2B5EF4-FFF2-40B4-BE49-F238E27FC236}">
                <a16:creationId xmlns:a16="http://schemas.microsoft.com/office/drawing/2014/main" id="{D70B1B2B-B524-5C4E-7A6F-0E5E98693E6E}"/>
              </a:ext>
            </a:extLst>
          </p:cNvPr>
          <p:cNvSpPr>
            <a:spLocks noGrp="1"/>
          </p:cNvSpPr>
          <p:nvPr>
            <p:ph idx="1"/>
          </p:nvPr>
        </p:nvSpPr>
        <p:spPr>
          <a:xfrm>
            <a:off x="845861" y="2500468"/>
            <a:ext cx="10165576" cy="4022587"/>
          </a:xfrm>
        </p:spPr>
        <p:txBody>
          <a:bodyPr>
            <a:normAutofit fontScale="92500"/>
          </a:bodyPr>
          <a:lstStyle/>
          <a:p>
            <a:pPr algn="just"/>
            <a:r>
              <a:rPr lang="en-TH" sz="3200" dirty="0"/>
              <a:t>Present value (PV) is the current value of a future sum of money or stream of cash flows given a specified rate of return. Future cash flows are discounted at the discount rate, and the higher the discount rate, the lower the present value of the future cash flows. Determining the appropriate discount is the key to properly valuing future cash flows, whether they be earnings or debt obligations.</a:t>
            </a:r>
          </a:p>
        </p:txBody>
      </p:sp>
    </p:spTree>
    <p:extLst>
      <p:ext uri="{BB962C8B-B14F-4D97-AF65-F5344CB8AC3E}">
        <p14:creationId xmlns:p14="http://schemas.microsoft.com/office/powerpoint/2010/main" val="342983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45FF-1A8A-C62B-C848-61DF0AAF8963}"/>
              </a:ext>
            </a:extLst>
          </p:cNvPr>
          <p:cNvSpPr>
            <a:spLocks noGrp="1"/>
          </p:cNvSpPr>
          <p:nvPr>
            <p:ph type="title"/>
          </p:nvPr>
        </p:nvSpPr>
        <p:spPr/>
        <p:txBody>
          <a:bodyPr/>
          <a:lstStyle/>
          <a:p>
            <a:r>
              <a:rPr lang="en-TH" b="1" dirty="0"/>
              <a:t>Present Value of a Single Amount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0249D2-B16A-ED3E-2EA8-DDEF44F85461}"/>
                  </a:ext>
                </a:extLst>
              </p:cNvPr>
              <p:cNvSpPr>
                <a:spLocks noGrp="1"/>
              </p:cNvSpPr>
              <p:nvPr>
                <p:ph idx="1"/>
              </p:nvPr>
            </p:nvSpPr>
            <p:spPr>
              <a:xfrm>
                <a:off x="1154954" y="2468032"/>
                <a:ext cx="8825659" cy="3416300"/>
              </a:xfrm>
            </p:spPr>
            <p:txBody>
              <a:bodyPr>
                <a:normAutofit/>
              </a:bodyPr>
              <a:lstStyle/>
              <a:p>
                <a:r>
                  <a:rPr lang="en-US" altLang="en-TH" sz="2400" dirty="0"/>
                  <a:t>Calculating present value (discounting) is simply the inverse of calculating future value (compounding):</a:t>
                </a:r>
              </a:p>
              <a:p>
                <a:pPr marL="0" indent="0">
                  <a:buNone/>
                </a:pPr>
                <a:r>
                  <a:rPr lang="en-TH" sz="2400" dirty="0"/>
                  <a:t>		FV</a:t>
                </a:r>
                <a:r>
                  <a:rPr lang="en-TH" sz="2400" baseline="-25000" dirty="0"/>
                  <a:t>n</a:t>
                </a:r>
                <a:r>
                  <a:rPr lang="en-TH" sz="2400" dirty="0"/>
                  <a:t>	= PV(1+i)</a:t>
                </a:r>
                <a:r>
                  <a:rPr lang="en-TH" sz="2400" baseline="30000" dirty="0"/>
                  <a:t>n</a:t>
                </a:r>
                <a:r>
                  <a:rPr lang="en-TH" sz="2400" dirty="0"/>
                  <a:t> Compunding</a:t>
                </a:r>
              </a:p>
              <a:p>
                <a:pPr marL="0" indent="0">
                  <a:buNone/>
                </a:pPr>
                <a:r>
                  <a:rPr lang="en-TH" sz="2400" baseline="-25000" dirty="0"/>
                  <a:t>	</a:t>
                </a:r>
                <a:r>
                  <a:rPr lang="en-TH" sz="2400" dirty="0"/>
                  <a:t>	PV  = </a:t>
                </a:r>
                <a14:m>
                  <m:oMath xmlns:m="http://schemas.openxmlformats.org/officeDocument/2006/math">
                    <m:f>
                      <m:fPr>
                        <m:ctrlPr>
                          <a:rPr lang="en-TH" sz="2400" i="1" smtClean="0">
                            <a:latin typeface="Cambria Math" panose="02040503050406030204" pitchFamily="18" charset="0"/>
                          </a:rPr>
                        </m:ctrlPr>
                      </m:fPr>
                      <m:num>
                        <m:sSub>
                          <m:sSubPr>
                            <m:ctrlPr>
                              <a:rPr lang="en-TH" sz="2400" i="1" smtClean="0">
                                <a:latin typeface="Cambria Math" panose="02040503050406030204" pitchFamily="18" charset="0"/>
                              </a:rPr>
                            </m:ctrlPr>
                          </m:sSubPr>
                          <m:e>
                            <m:r>
                              <a:rPr lang="en-US" sz="2400" b="0" i="1" smtClean="0">
                                <a:latin typeface="Cambria Math" panose="02040503050406030204" pitchFamily="18" charset="0"/>
                              </a:rPr>
                              <m:t>𝐹𝑉</m:t>
                            </m:r>
                          </m:e>
                          <m:sub>
                            <m:r>
                              <a:rPr lang="en-US" sz="2400" b="0" i="1" smtClean="0">
                                <a:latin typeface="Cambria Math" panose="02040503050406030204" pitchFamily="18" charset="0"/>
                              </a:rPr>
                              <m:t>𝑛</m:t>
                            </m:r>
                          </m:sub>
                        </m:sSub>
                      </m:num>
                      <m:den>
                        <m:sSup>
                          <m:sSupPr>
                            <m:ctrlPr>
                              <a:rPr lang="en-TH" sz="2400" i="1" smtClean="0">
                                <a:latin typeface="Cambria Math" panose="02040503050406030204" pitchFamily="18" charset="0"/>
                              </a:rPr>
                            </m:ctrlPr>
                          </m:sSup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e>
                          <m:sup>
                            <m:r>
                              <a:rPr lang="en-US" sz="2400" b="0" i="1" smtClean="0">
                                <a:latin typeface="Cambria Math" panose="02040503050406030204" pitchFamily="18" charset="0"/>
                              </a:rPr>
                              <m:t>𝑛</m:t>
                            </m:r>
                          </m:sup>
                        </m:sSup>
                      </m:den>
                    </m:f>
                  </m:oMath>
                </a14:m>
                <a:r>
                  <a:rPr lang="en-TH" sz="2400" dirty="0"/>
                  <a:t> = FV</a:t>
                </a:r>
                <a:r>
                  <a:rPr lang="en-TH" sz="2400" baseline="-25000" dirty="0"/>
                  <a:t>n</a:t>
                </a:r>
                <a:r>
                  <a:rPr lang="en-TH" sz="2400" dirty="0"/>
                  <a:t> </a:t>
                </a:r>
                <a14:m>
                  <m:oMath xmlns:m="http://schemas.openxmlformats.org/officeDocument/2006/math">
                    <m:d>
                      <m:dPr>
                        <m:begChr m:val="["/>
                        <m:endChr m:val="]"/>
                        <m:ctrlPr>
                          <a:rPr lang="en-TH" sz="2400" i="1" smtClean="0">
                            <a:latin typeface="Cambria Math" panose="02040503050406030204" pitchFamily="18" charset="0"/>
                          </a:rPr>
                        </m:ctrlPr>
                      </m:dPr>
                      <m:e>
                        <m:f>
                          <m:fPr>
                            <m:ctrlPr>
                              <a:rPr lang="en-TH"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TH" sz="2400" i="1" smtClean="0">
                                    <a:latin typeface="Cambria Math" panose="02040503050406030204" pitchFamily="18" charset="0"/>
                                  </a:rPr>
                                </m:ctrlPr>
                              </m:sSup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e>
                              <m:sup>
                                <m:r>
                                  <a:rPr lang="en-US" sz="2400" b="0" i="1" smtClean="0">
                                    <a:latin typeface="Cambria Math" panose="02040503050406030204" pitchFamily="18" charset="0"/>
                                  </a:rPr>
                                  <m:t>𝑛</m:t>
                                </m:r>
                              </m:sup>
                            </m:sSup>
                          </m:den>
                        </m:f>
                      </m:e>
                    </m:d>
                  </m:oMath>
                </a14:m>
                <a:r>
                  <a:rPr lang="en-TH" sz="2400" dirty="0"/>
                  <a:t> Discounting</a:t>
                </a:r>
              </a:p>
              <a:p>
                <a:pPr marL="0" indent="0">
                  <a:buNone/>
                </a:pPr>
                <a:r>
                  <a:rPr lang="en-TH" sz="2400" dirty="0"/>
                  <a:t>		where: </a:t>
                </a:r>
                <a14:m>
                  <m:oMath xmlns:m="http://schemas.openxmlformats.org/officeDocument/2006/math">
                    <m:d>
                      <m:dPr>
                        <m:begChr m:val="["/>
                        <m:endChr m:val="]"/>
                        <m:ctrlPr>
                          <a:rPr lang="en-TH" sz="2400" i="1" smtClean="0">
                            <a:latin typeface="Cambria Math" panose="02040503050406030204" pitchFamily="18" charset="0"/>
                          </a:rPr>
                        </m:ctrlPr>
                      </m:dPr>
                      <m:e>
                        <m:f>
                          <m:fPr>
                            <m:ctrlPr>
                              <a:rPr lang="en-TH"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TH" sz="2400" i="1" smtClean="0">
                                    <a:latin typeface="Cambria Math" panose="02040503050406030204" pitchFamily="18" charset="0"/>
                                  </a:rPr>
                                </m:ctrlPr>
                              </m:sSup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e>
                              <m:sup>
                                <m:r>
                                  <a:rPr lang="en-US" sz="2400" b="0" i="1" smtClean="0">
                                    <a:latin typeface="Cambria Math" panose="02040503050406030204" pitchFamily="18" charset="0"/>
                                  </a:rPr>
                                  <m:t>𝑛</m:t>
                                </m:r>
                              </m:sup>
                            </m:sSup>
                          </m:den>
                        </m:f>
                      </m:e>
                    </m:d>
                  </m:oMath>
                </a14:m>
                <a:r>
                  <a:rPr lang="en-TH" sz="2400" dirty="0"/>
                  <a:t> is the PV of $1 interest factor</a:t>
                </a:r>
              </a:p>
            </p:txBody>
          </p:sp>
        </mc:Choice>
        <mc:Fallback xmlns="">
          <p:sp>
            <p:nvSpPr>
              <p:cNvPr id="3" name="Content Placeholder 2">
                <a:extLst>
                  <a:ext uri="{FF2B5EF4-FFF2-40B4-BE49-F238E27FC236}">
                    <a16:creationId xmlns:a16="http://schemas.microsoft.com/office/drawing/2014/main" id="{2A0249D2-B16A-ED3E-2EA8-DDEF44F85461}"/>
                  </a:ext>
                </a:extLst>
              </p:cNvPr>
              <p:cNvSpPr>
                <a:spLocks noGrp="1" noRot="1" noChangeAspect="1" noMove="1" noResize="1" noEditPoints="1" noAdjustHandles="1" noChangeArrowheads="1" noChangeShapeType="1" noTextEdit="1"/>
              </p:cNvSpPr>
              <p:nvPr>
                <p:ph idx="1"/>
              </p:nvPr>
            </p:nvSpPr>
            <p:spPr>
              <a:xfrm>
                <a:off x="1154954" y="2468032"/>
                <a:ext cx="8825659" cy="3416300"/>
              </a:xfrm>
              <a:blipFill>
                <a:blip r:embed="rId2"/>
                <a:stretch>
                  <a:fillRect l="-575" t="-1481"/>
                </a:stretch>
              </a:blipFill>
            </p:spPr>
            <p:txBody>
              <a:bodyPr/>
              <a:lstStyle/>
              <a:p>
                <a:r>
                  <a:rPr lang="en-TH">
                    <a:noFill/>
                  </a:rPr>
                  <a:t> </a:t>
                </a:r>
              </a:p>
            </p:txBody>
          </p:sp>
        </mc:Fallback>
      </mc:AlternateContent>
    </p:spTree>
    <p:extLst>
      <p:ext uri="{BB962C8B-B14F-4D97-AF65-F5344CB8AC3E}">
        <p14:creationId xmlns:p14="http://schemas.microsoft.com/office/powerpoint/2010/main" val="11275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B99F-EC76-01A8-D888-C49A1C4E7D09}"/>
              </a:ext>
            </a:extLst>
          </p:cNvPr>
          <p:cNvSpPr>
            <a:spLocks noGrp="1"/>
          </p:cNvSpPr>
          <p:nvPr>
            <p:ph type="title"/>
          </p:nvPr>
        </p:nvSpPr>
        <p:spPr>
          <a:xfrm>
            <a:off x="1154954" y="838200"/>
            <a:ext cx="8761413" cy="706964"/>
          </a:xfrm>
        </p:spPr>
        <p:txBody>
          <a:bodyPr/>
          <a:lstStyle/>
          <a:p>
            <a:r>
              <a:rPr lang="en-TH" b="1" dirty="0"/>
              <a:t>Present Value of a Single Amount </a:t>
            </a:r>
            <a:br>
              <a:rPr lang="en-TH" b="1" dirty="0"/>
            </a:br>
            <a:r>
              <a:rPr lang="en-TH" b="1" dirty="0"/>
              <a:t>(An Example)</a:t>
            </a:r>
            <a:endParaRPr lang="en-T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04994F-99DA-89D6-325E-73B576D28346}"/>
                  </a:ext>
                </a:extLst>
              </p:cNvPr>
              <p:cNvSpPr>
                <a:spLocks noGrp="1"/>
              </p:cNvSpPr>
              <p:nvPr>
                <p:ph idx="1"/>
              </p:nvPr>
            </p:nvSpPr>
            <p:spPr>
              <a:xfrm>
                <a:off x="1154954" y="2603499"/>
                <a:ext cx="8825659" cy="3720027"/>
              </a:xfrm>
            </p:spPr>
            <p:txBody>
              <a:bodyPr>
                <a:normAutofit/>
              </a:bodyPr>
              <a:lstStyle/>
              <a:p>
                <a:r>
                  <a:rPr lang="en-US" altLang="en-TH" sz="2800" dirty="0"/>
                  <a:t>How much would you be willing to pay today for the right to receive $1,000 five years from now, given you wish to earn 6% on your investment:</a:t>
                </a:r>
              </a:p>
              <a:p>
                <a:pPr marL="0" indent="0">
                  <a:buNone/>
                </a:pPr>
                <a:r>
                  <a:rPr lang="en-TH" sz="2800" dirty="0"/>
                  <a:t>	PV = $1000</a:t>
                </a:r>
                <a14:m>
                  <m:oMath xmlns:m="http://schemas.openxmlformats.org/officeDocument/2006/math">
                    <m:d>
                      <m:dPr>
                        <m:begChr m:val="["/>
                        <m:endChr m:val="]"/>
                        <m:ctrlPr>
                          <a:rPr lang="en-TH" sz="2800" i="1" smtClean="0">
                            <a:latin typeface="Cambria Math" panose="02040503050406030204" pitchFamily="18" charset="0"/>
                          </a:rPr>
                        </m:ctrlPr>
                      </m:dPr>
                      <m:e>
                        <m:f>
                          <m:fPr>
                            <m:ctrlPr>
                              <a:rPr lang="en-TH" sz="280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TH" sz="2800" i="1" smtClean="0">
                                    <a:latin typeface="Cambria Math" panose="02040503050406030204" pitchFamily="18" charset="0"/>
                                  </a:rPr>
                                </m:ctrlPr>
                              </m:sSupPr>
                              <m:e>
                                <m:r>
                                  <a:rPr lang="en-US" sz="2800" b="0" i="1" smtClean="0">
                                    <a:latin typeface="Cambria Math" panose="02040503050406030204" pitchFamily="18" charset="0"/>
                                  </a:rPr>
                                  <m:t>(1.06)</m:t>
                                </m:r>
                              </m:e>
                              <m:sup>
                                <m:r>
                                  <a:rPr lang="en-US" sz="2800" b="0" i="1" smtClean="0">
                                    <a:latin typeface="Cambria Math" panose="02040503050406030204" pitchFamily="18" charset="0"/>
                                  </a:rPr>
                                  <m:t>5</m:t>
                                </m:r>
                              </m:sup>
                            </m:sSup>
                          </m:den>
                        </m:f>
                      </m:e>
                    </m:d>
                  </m:oMath>
                </a14:m>
                <a:endParaRPr lang="en-US" sz="2800" dirty="0"/>
              </a:p>
              <a:p>
                <a:pPr marL="0" indent="0">
                  <a:buNone/>
                </a:pPr>
                <a:r>
                  <a:rPr lang="en-TH" sz="2800" dirty="0"/>
                  <a:t>	      = $1000(0.747)</a:t>
                </a:r>
              </a:p>
              <a:p>
                <a:pPr marL="0" indent="0">
                  <a:buNone/>
                </a:pPr>
                <a:r>
                  <a:rPr lang="en-TH" sz="2800" dirty="0"/>
                  <a:t>	      = $747</a:t>
                </a:r>
              </a:p>
            </p:txBody>
          </p:sp>
        </mc:Choice>
        <mc:Fallback xmlns="">
          <p:sp>
            <p:nvSpPr>
              <p:cNvPr id="3" name="Content Placeholder 2">
                <a:extLst>
                  <a:ext uri="{FF2B5EF4-FFF2-40B4-BE49-F238E27FC236}">
                    <a16:creationId xmlns:a16="http://schemas.microsoft.com/office/drawing/2014/main" id="{8104994F-99DA-89D6-325E-73B576D28346}"/>
                  </a:ext>
                </a:extLst>
              </p:cNvPr>
              <p:cNvSpPr>
                <a:spLocks noGrp="1" noRot="1" noChangeAspect="1" noMove="1" noResize="1" noEditPoints="1" noAdjustHandles="1" noChangeArrowheads="1" noChangeShapeType="1" noTextEdit="1"/>
              </p:cNvSpPr>
              <p:nvPr>
                <p:ph idx="1"/>
              </p:nvPr>
            </p:nvSpPr>
            <p:spPr>
              <a:xfrm>
                <a:off x="1154954" y="2603499"/>
                <a:ext cx="8825659" cy="3720027"/>
              </a:xfrm>
              <a:blipFill>
                <a:blip r:embed="rId2"/>
                <a:stretch>
                  <a:fillRect l="-862" t="-1701" b="-4422"/>
                </a:stretch>
              </a:blipFill>
            </p:spPr>
            <p:txBody>
              <a:bodyPr/>
              <a:lstStyle/>
              <a:p>
                <a:r>
                  <a:rPr lang="en-TH">
                    <a:noFill/>
                  </a:rPr>
                  <a:t> </a:t>
                </a:r>
              </a:p>
            </p:txBody>
          </p:sp>
        </mc:Fallback>
      </mc:AlternateContent>
    </p:spTree>
    <p:extLst>
      <p:ext uri="{BB962C8B-B14F-4D97-AF65-F5344CB8AC3E}">
        <p14:creationId xmlns:p14="http://schemas.microsoft.com/office/powerpoint/2010/main" val="394580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BBC4-9B5F-9201-0EED-49973766A75F}"/>
              </a:ext>
            </a:extLst>
          </p:cNvPr>
          <p:cNvSpPr>
            <a:spLocks noGrp="1"/>
          </p:cNvSpPr>
          <p:nvPr>
            <p:ph type="title"/>
          </p:nvPr>
        </p:nvSpPr>
        <p:spPr/>
        <p:txBody>
          <a:bodyPr/>
          <a:lstStyle/>
          <a:p>
            <a:r>
              <a:rPr lang="en-TH" b="1" dirty="0"/>
              <a:t>Present Value of a Single Amount </a:t>
            </a:r>
            <a:br>
              <a:rPr lang="en-TH" b="1" dirty="0"/>
            </a:br>
            <a:r>
              <a:rPr lang="en-TH" b="1" dirty="0"/>
              <a:t>(Spreadsheet Example)</a:t>
            </a:r>
            <a:endParaRPr lang="en-TH" dirty="0"/>
          </a:p>
        </p:txBody>
      </p:sp>
      <p:sp>
        <p:nvSpPr>
          <p:cNvPr id="3" name="Content Placeholder 2">
            <a:extLst>
              <a:ext uri="{FF2B5EF4-FFF2-40B4-BE49-F238E27FC236}">
                <a16:creationId xmlns:a16="http://schemas.microsoft.com/office/drawing/2014/main" id="{66839251-4855-FCCC-2F8E-557A07B7D197}"/>
              </a:ext>
            </a:extLst>
          </p:cNvPr>
          <p:cNvSpPr>
            <a:spLocks noGrp="1"/>
          </p:cNvSpPr>
          <p:nvPr>
            <p:ph idx="1"/>
          </p:nvPr>
        </p:nvSpPr>
        <p:spPr>
          <a:xfrm>
            <a:off x="1154954" y="2307286"/>
            <a:ext cx="8825659" cy="4550714"/>
          </a:xfrm>
        </p:spPr>
        <p:txBody>
          <a:bodyPr>
            <a:normAutofit/>
          </a:bodyPr>
          <a:lstStyle/>
          <a:p>
            <a:pPr>
              <a:lnSpc>
                <a:spcPct val="90000"/>
              </a:lnSpc>
            </a:pPr>
            <a:r>
              <a:rPr lang="en-US" altLang="en-TH" sz="2000" b="1" dirty="0">
                <a:solidFill>
                  <a:srgbClr val="000000"/>
                </a:solidFill>
              </a:rPr>
              <a:t>PV(</a:t>
            </a:r>
            <a:r>
              <a:rPr lang="en-US" altLang="en-TH" sz="2000" b="1" dirty="0" err="1">
                <a:solidFill>
                  <a:srgbClr val="000000"/>
                </a:solidFill>
              </a:rPr>
              <a:t>rate,nper,pmt,fv,type</a:t>
            </a:r>
            <a:r>
              <a:rPr lang="en-US" altLang="en-TH" sz="2000" b="1" dirty="0">
                <a:solidFill>
                  <a:srgbClr val="000000"/>
                </a:solidFill>
              </a:rPr>
              <a:t>)	</a:t>
            </a:r>
            <a:endParaRPr lang="en-US" altLang="en-TH" sz="2000" dirty="0">
              <a:solidFill>
                <a:srgbClr val="000000"/>
              </a:solidFill>
            </a:endParaRPr>
          </a:p>
          <a:p>
            <a:pPr>
              <a:lnSpc>
                <a:spcPct val="90000"/>
              </a:lnSpc>
            </a:pPr>
            <a:r>
              <a:rPr lang="en-US" altLang="en-TH" sz="2000" dirty="0" err="1">
                <a:solidFill>
                  <a:srgbClr val="000000"/>
                </a:solidFill>
              </a:rPr>
              <a:t>pv</a:t>
            </a:r>
            <a:r>
              <a:rPr lang="en-US" altLang="en-TH" sz="2000" dirty="0">
                <a:solidFill>
                  <a:srgbClr val="000000"/>
                </a:solidFill>
              </a:rPr>
              <a:t> is the present value	</a:t>
            </a:r>
          </a:p>
          <a:p>
            <a:pPr>
              <a:lnSpc>
                <a:spcPct val="90000"/>
              </a:lnSpc>
            </a:pPr>
            <a:r>
              <a:rPr lang="en-US" altLang="en-TH" sz="2000" dirty="0">
                <a:solidFill>
                  <a:srgbClr val="000000"/>
                </a:solidFill>
              </a:rPr>
              <a:t>Rate is the interest rate per period	</a:t>
            </a:r>
          </a:p>
          <a:p>
            <a:pPr>
              <a:lnSpc>
                <a:spcPct val="90000"/>
              </a:lnSpc>
            </a:pPr>
            <a:r>
              <a:rPr lang="en-US" altLang="en-TH" sz="2000" dirty="0" err="1">
                <a:solidFill>
                  <a:srgbClr val="000000"/>
                </a:solidFill>
              </a:rPr>
              <a:t>Nper</a:t>
            </a:r>
            <a:r>
              <a:rPr lang="en-US" altLang="en-TH" sz="2000" dirty="0">
                <a:solidFill>
                  <a:srgbClr val="000000"/>
                </a:solidFill>
              </a:rPr>
              <a:t> is the total number of periods	</a:t>
            </a:r>
          </a:p>
          <a:p>
            <a:pPr>
              <a:lnSpc>
                <a:spcPct val="90000"/>
              </a:lnSpc>
            </a:pPr>
            <a:r>
              <a:rPr lang="en-US" altLang="en-TH" sz="2000" dirty="0" err="1">
                <a:solidFill>
                  <a:srgbClr val="000000"/>
                </a:solidFill>
              </a:rPr>
              <a:t>Pmt</a:t>
            </a:r>
            <a:r>
              <a:rPr lang="en-US" altLang="en-TH" sz="2000" dirty="0">
                <a:solidFill>
                  <a:srgbClr val="000000"/>
                </a:solidFill>
              </a:rPr>
              <a:t> is the annuity amount	</a:t>
            </a:r>
          </a:p>
          <a:p>
            <a:pPr>
              <a:lnSpc>
                <a:spcPct val="90000"/>
              </a:lnSpc>
            </a:pPr>
            <a:r>
              <a:rPr lang="en-US" altLang="en-TH" sz="2000" dirty="0" err="1">
                <a:solidFill>
                  <a:srgbClr val="000000"/>
                </a:solidFill>
              </a:rPr>
              <a:t>fv</a:t>
            </a:r>
            <a:r>
              <a:rPr lang="en-US" altLang="en-TH" sz="2000" dirty="0">
                <a:solidFill>
                  <a:srgbClr val="000000"/>
                </a:solidFill>
              </a:rPr>
              <a:t> is the future value	</a:t>
            </a:r>
          </a:p>
          <a:p>
            <a:pPr>
              <a:lnSpc>
                <a:spcPct val="90000"/>
              </a:lnSpc>
            </a:pPr>
            <a:r>
              <a:rPr lang="en-US" altLang="en-TH" sz="2000" dirty="0">
                <a:solidFill>
                  <a:srgbClr val="000000"/>
                </a:solidFill>
              </a:rPr>
              <a:t>Type is 0 if cash flows occur at the end of the period	</a:t>
            </a:r>
          </a:p>
          <a:p>
            <a:pPr>
              <a:lnSpc>
                <a:spcPct val="90000"/>
              </a:lnSpc>
            </a:pPr>
            <a:r>
              <a:rPr lang="en-US" altLang="en-TH" sz="2000" dirty="0">
                <a:solidFill>
                  <a:srgbClr val="000000"/>
                </a:solidFill>
              </a:rPr>
              <a:t>Type is 1 if cash flows occur at the beginning of the period	</a:t>
            </a:r>
          </a:p>
          <a:p>
            <a:pPr>
              <a:lnSpc>
                <a:spcPct val="90000"/>
              </a:lnSpc>
            </a:pPr>
            <a:r>
              <a:rPr lang="en-US" altLang="en-TH" sz="2000" b="1" dirty="0">
                <a:solidFill>
                  <a:srgbClr val="000000"/>
                </a:solidFill>
              </a:rPr>
              <a:t>Example</a:t>
            </a:r>
            <a:r>
              <a:rPr lang="en-US" altLang="en-TH" sz="2000" dirty="0">
                <a:solidFill>
                  <a:srgbClr val="000000"/>
                </a:solidFill>
              </a:rPr>
              <a:t>: =</a:t>
            </a:r>
            <a:r>
              <a:rPr lang="en-US" altLang="en-TH" sz="2000" dirty="0" err="1">
                <a:solidFill>
                  <a:srgbClr val="000000"/>
                </a:solidFill>
              </a:rPr>
              <a:t>pv</a:t>
            </a:r>
            <a:r>
              <a:rPr lang="en-US" altLang="en-TH" sz="2000" dirty="0">
                <a:solidFill>
                  <a:srgbClr val="000000"/>
                </a:solidFill>
              </a:rPr>
              <a:t>(6%,5,0,1000,0) is equal to -$747.26</a:t>
            </a:r>
            <a:endParaRPr lang="en-US" altLang="en-TH" sz="2000" dirty="0"/>
          </a:p>
          <a:p>
            <a:endParaRPr lang="en-TH" dirty="0"/>
          </a:p>
        </p:txBody>
      </p:sp>
    </p:spTree>
    <p:extLst>
      <p:ext uri="{BB962C8B-B14F-4D97-AF65-F5344CB8AC3E}">
        <p14:creationId xmlns:p14="http://schemas.microsoft.com/office/powerpoint/2010/main" val="62374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011B-885C-282B-8A2B-27499D4F299F}"/>
              </a:ext>
            </a:extLst>
          </p:cNvPr>
          <p:cNvSpPr>
            <a:spLocks noGrp="1"/>
          </p:cNvSpPr>
          <p:nvPr>
            <p:ph type="title"/>
          </p:nvPr>
        </p:nvSpPr>
        <p:spPr>
          <a:xfrm>
            <a:off x="1154954" y="838200"/>
            <a:ext cx="8761413" cy="706964"/>
          </a:xfrm>
        </p:spPr>
        <p:txBody>
          <a:bodyPr/>
          <a:lstStyle/>
          <a:p>
            <a:r>
              <a:rPr lang="en-TH" b="1" dirty="0"/>
              <a:t>Interest Rate, Time, and Present Value</a:t>
            </a:r>
            <a:br>
              <a:rPr lang="en-TH" b="1" dirty="0"/>
            </a:br>
            <a:r>
              <a:rPr lang="en-TH" b="1" dirty="0"/>
              <a:t>(PV of $100 to be received in 16 years)</a:t>
            </a:r>
          </a:p>
        </p:txBody>
      </p:sp>
      <p:sp>
        <p:nvSpPr>
          <p:cNvPr id="3" name="Content Placeholder 2">
            <a:extLst>
              <a:ext uri="{FF2B5EF4-FFF2-40B4-BE49-F238E27FC236}">
                <a16:creationId xmlns:a16="http://schemas.microsoft.com/office/drawing/2014/main" id="{0B899A1E-FDE4-7466-64AA-51DEF99F4A85}"/>
              </a:ext>
            </a:extLst>
          </p:cNvPr>
          <p:cNvSpPr>
            <a:spLocks noGrp="1"/>
          </p:cNvSpPr>
          <p:nvPr>
            <p:ph idx="1"/>
          </p:nvPr>
        </p:nvSpPr>
        <p:spPr>
          <a:xfrm>
            <a:off x="3421636" y="2380356"/>
            <a:ext cx="2451131" cy="448793"/>
          </a:xfrm>
        </p:spPr>
        <p:txBody>
          <a:bodyPr/>
          <a:lstStyle/>
          <a:p>
            <a:pPr marL="0" indent="0">
              <a:buNone/>
            </a:pPr>
            <a:r>
              <a:rPr lang="en-US" altLang="en-TH" dirty="0">
                <a:latin typeface="Book Antiqua" panose="02040602050305030304" pitchFamily="18" charset="0"/>
              </a:rPr>
              <a:t>Present Value of $100</a:t>
            </a:r>
          </a:p>
        </p:txBody>
      </p:sp>
      <p:graphicFrame>
        <p:nvGraphicFramePr>
          <p:cNvPr id="4" name="Object 3">
            <a:hlinkClick r:id="" action="ppaction://ole?verb=0"/>
            <a:extLst>
              <a:ext uri="{FF2B5EF4-FFF2-40B4-BE49-F238E27FC236}">
                <a16:creationId xmlns:a16="http://schemas.microsoft.com/office/drawing/2014/main" id="{64AD75A0-A9E1-C6C7-C6C6-C25920874D4C}"/>
              </a:ext>
            </a:extLst>
          </p:cNvPr>
          <p:cNvGraphicFramePr>
            <a:graphicFrameLocks/>
          </p:cNvGraphicFramePr>
          <p:nvPr>
            <p:extLst>
              <p:ext uri="{D42A27DB-BD31-4B8C-83A1-F6EECF244321}">
                <p14:modId xmlns:p14="http://schemas.microsoft.com/office/powerpoint/2010/main" val="2082306840"/>
              </p:ext>
            </p:extLst>
          </p:nvPr>
        </p:nvGraphicFramePr>
        <p:xfrm>
          <a:off x="3057525" y="2514600"/>
          <a:ext cx="6076950" cy="4343400"/>
        </p:xfrm>
        <a:graphic>
          <a:graphicData uri="http://schemas.openxmlformats.org/presentationml/2006/ole">
            <mc:AlternateContent xmlns:mc="http://schemas.openxmlformats.org/markup-compatibility/2006">
              <mc:Choice xmlns:v="urn:schemas-microsoft-com:vml" Requires="v">
                <p:oleObj spid="_x0000_s2050" name="Chart" r:id="rId3" imgW="6096000" imgH="4406900" progId="MSGraph.Chart.8">
                  <p:embed followColorScheme="full"/>
                </p:oleObj>
              </mc:Choice>
              <mc:Fallback>
                <p:oleObj name="Chart" r:id="rId3" imgW="6096000" imgH="4406900" progId="MSGraph.Chart.8">
                  <p:embed followColorScheme="full"/>
                  <p:pic>
                    <p:nvPicPr>
                      <p:cNvPr id="12291" name="Object 3">
                        <a:hlinkClick r:id="" action="ppaction://ole?verb=0"/>
                        <a:extLst>
                          <a:ext uri="{FF2B5EF4-FFF2-40B4-BE49-F238E27FC236}">
                            <a16:creationId xmlns:a16="http://schemas.microsoft.com/office/drawing/2014/main" id="{5DD69112-30D6-785D-3748-AC0846259CC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2514600"/>
                        <a:ext cx="6076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137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8AB5-F431-2174-8927-3D1BA1F6656F}"/>
              </a:ext>
            </a:extLst>
          </p:cNvPr>
          <p:cNvSpPr>
            <a:spLocks noGrp="1"/>
          </p:cNvSpPr>
          <p:nvPr>
            <p:ph type="title"/>
          </p:nvPr>
        </p:nvSpPr>
        <p:spPr/>
        <p:txBody>
          <a:bodyPr/>
          <a:lstStyle/>
          <a:p>
            <a:endParaRPr lang="en-TH" dirty="0"/>
          </a:p>
        </p:txBody>
      </p:sp>
      <p:sp>
        <p:nvSpPr>
          <p:cNvPr id="3" name="Content Placeholder 2">
            <a:extLst>
              <a:ext uri="{FF2B5EF4-FFF2-40B4-BE49-F238E27FC236}">
                <a16:creationId xmlns:a16="http://schemas.microsoft.com/office/drawing/2014/main" id="{D2E81546-A382-FAD4-D387-D741196581BF}"/>
              </a:ext>
            </a:extLst>
          </p:cNvPr>
          <p:cNvSpPr>
            <a:spLocks noGrp="1"/>
          </p:cNvSpPr>
          <p:nvPr>
            <p:ph idx="1"/>
          </p:nvPr>
        </p:nvSpPr>
        <p:spPr>
          <a:xfrm>
            <a:off x="1154954" y="2603500"/>
            <a:ext cx="9458617" cy="3416300"/>
          </a:xfrm>
        </p:spPr>
        <p:txBody>
          <a:bodyPr>
            <a:normAutofit/>
          </a:bodyPr>
          <a:lstStyle/>
          <a:p>
            <a:r>
              <a:rPr lang="en-TH" sz="3600" dirty="0"/>
              <a:t>Definition of Time Value of Money</a:t>
            </a:r>
            <a:endParaRPr lang="th-TH" sz="3600" dirty="0"/>
          </a:p>
          <a:p>
            <a:r>
              <a:rPr lang="en-US" sz="3600" dirty="0"/>
              <a:t>The Importance of Time Value of Money</a:t>
            </a:r>
          </a:p>
          <a:p>
            <a:r>
              <a:rPr lang="en-US" sz="3600" dirty="0"/>
              <a:t>Future Value</a:t>
            </a:r>
          </a:p>
          <a:p>
            <a:r>
              <a:rPr lang="en-US" sz="3600" dirty="0"/>
              <a:t>Present Value</a:t>
            </a:r>
            <a:endParaRPr lang="en-TH" sz="3600" dirty="0"/>
          </a:p>
        </p:txBody>
      </p:sp>
    </p:spTree>
    <p:extLst>
      <p:ext uri="{BB962C8B-B14F-4D97-AF65-F5344CB8AC3E}">
        <p14:creationId xmlns:p14="http://schemas.microsoft.com/office/powerpoint/2010/main" val="11544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622-EA1F-E49A-6610-35D75E0A0B68}"/>
              </a:ext>
            </a:extLst>
          </p:cNvPr>
          <p:cNvSpPr>
            <a:spLocks noGrp="1"/>
          </p:cNvSpPr>
          <p:nvPr>
            <p:ph type="title"/>
          </p:nvPr>
        </p:nvSpPr>
        <p:spPr/>
        <p:txBody>
          <a:bodyPr/>
          <a:lstStyle/>
          <a:p>
            <a:r>
              <a:rPr lang="en-TH" b="1" dirty="0"/>
              <a:t>Present Value of an Annuity</a:t>
            </a:r>
          </a:p>
        </p:txBody>
      </p:sp>
      <p:sp>
        <p:nvSpPr>
          <p:cNvPr id="3" name="Content Placeholder 2">
            <a:extLst>
              <a:ext uri="{FF2B5EF4-FFF2-40B4-BE49-F238E27FC236}">
                <a16:creationId xmlns:a16="http://schemas.microsoft.com/office/drawing/2014/main" id="{437D09EE-1A22-CDC1-931D-90EBB4B03180}"/>
              </a:ext>
            </a:extLst>
          </p:cNvPr>
          <p:cNvSpPr>
            <a:spLocks noGrp="1"/>
          </p:cNvSpPr>
          <p:nvPr>
            <p:ph idx="1"/>
          </p:nvPr>
        </p:nvSpPr>
        <p:spPr/>
        <p:txBody>
          <a:bodyPr>
            <a:normAutofit/>
          </a:bodyPr>
          <a:lstStyle/>
          <a:p>
            <a:r>
              <a:rPr lang="en-US" altLang="en-TH" sz="3200" dirty="0"/>
              <a:t>Suppose you can invest in a project that will return $100 at the end of each year for the next 3 years. How much should you be willing to invest today, given you wish to earn an 8% annual rate of return on your investment?</a:t>
            </a:r>
          </a:p>
        </p:txBody>
      </p:sp>
    </p:spTree>
    <p:extLst>
      <p:ext uri="{BB962C8B-B14F-4D97-AF65-F5344CB8AC3E}">
        <p14:creationId xmlns:p14="http://schemas.microsoft.com/office/powerpoint/2010/main" val="204787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950C-24FA-0302-B76E-A6729603B59A}"/>
              </a:ext>
            </a:extLst>
          </p:cNvPr>
          <p:cNvSpPr>
            <a:spLocks noGrp="1"/>
          </p:cNvSpPr>
          <p:nvPr>
            <p:ph type="title"/>
          </p:nvPr>
        </p:nvSpPr>
        <p:spPr/>
        <p:txBody>
          <a:bodyPr/>
          <a:lstStyle/>
          <a:p>
            <a:r>
              <a:rPr lang="en-TH" b="1" dirty="0"/>
              <a:t>Present Value of an Annuity (cont.)</a:t>
            </a:r>
            <a:endParaRPr lang="en-TH" dirty="0"/>
          </a:p>
        </p:txBody>
      </p:sp>
      <p:sp>
        <p:nvSpPr>
          <p:cNvPr id="4" name="Rectangle 3">
            <a:extLst>
              <a:ext uri="{FF2B5EF4-FFF2-40B4-BE49-F238E27FC236}">
                <a16:creationId xmlns:a16="http://schemas.microsoft.com/office/drawing/2014/main" id="{8DDDA5B2-3ED2-4927-59DB-99FBE13517D6}"/>
              </a:ext>
            </a:extLst>
          </p:cNvPr>
          <p:cNvSpPr>
            <a:spLocks noGrp="1" noChangeArrowheads="1"/>
          </p:cNvSpPr>
          <p:nvPr>
            <p:ph idx="1"/>
          </p:nvPr>
        </p:nvSpPr>
        <p:spPr>
          <a:xfrm>
            <a:off x="1154954" y="2603500"/>
            <a:ext cx="8825659" cy="400336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77500" lnSpcReduction="20000"/>
          </a:bodyPr>
          <a:lstStyle/>
          <a:p>
            <a:pPr>
              <a:buFont typeface="Wingdings" pitchFamily="2" charset="2"/>
              <a:buNone/>
            </a:pPr>
            <a:r>
              <a:rPr lang="en-US" altLang="en-TH" sz="2400" dirty="0"/>
              <a:t>                                                         T</a:t>
            </a:r>
            <a:r>
              <a:rPr lang="en-US" altLang="en-TH" sz="2400" baseline="-25000" dirty="0"/>
              <a:t>0</a:t>
            </a:r>
            <a:r>
              <a:rPr lang="en-US" altLang="en-TH" sz="2400" dirty="0"/>
              <a:t>        T</a:t>
            </a:r>
            <a:r>
              <a:rPr lang="en-US" altLang="en-TH" sz="2400" baseline="-25000" dirty="0"/>
              <a:t>1</a:t>
            </a:r>
            <a:r>
              <a:rPr lang="en-US" altLang="en-TH" sz="2400" dirty="0"/>
              <a:t>        T</a:t>
            </a:r>
            <a:r>
              <a:rPr lang="en-US" altLang="en-TH" sz="2400" baseline="-25000" dirty="0"/>
              <a:t>2</a:t>
            </a:r>
            <a:r>
              <a:rPr lang="en-US" altLang="en-TH" sz="2400" dirty="0"/>
              <a:t>        T</a:t>
            </a:r>
            <a:r>
              <a:rPr lang="en-US" altLang="en-TH" sz="2400" baseline="-25000" dirty="0"/>
              <a:t>3</a:t>
            </a:r>
            <a:endParaRPr lang="en-US" altLang="en-TH" sz="2400" dirty="0"/>
          </a:p>
          <a:p>
            <a:pPr>
              <a:buFont typeface="Wingdings" pitchFamily="2" charset="2"/>
              <a:buNone/>
            </a:pPr>
            <a:r>
              <a:rPr lang="en-US" altLang="en-TH" sz="2400" dirty="0"/>
              <a:t>                                                                   $100   $100    $100</a:t>
            </a:r>
          </a:p>
          <a:p>
            <a:pPr>
              <a:buFont typeface="Wingdings" pitchFamily="2" charset="2"/>
              <a:buNone/>
            </a:pPr>
            <a:endParaRPr lang="en-US" altLang="en-TH" sz="2400" dirty="0"/>
          </a:p>
          <a:p>
            <a:pPr>
              <a:buFont typeface="Wingdings" pitchFamily="2" charset="2"/>
              <a:buNone/>
            </a:pPr>
            <a:endParaRPr lang="en-US" altLang="en-TH" sz="2400" dirty="0"/>
          </a:p>
          <a:p>
            <a:pPr>
              <a:buFont typeface="Wingdings" pitchFamily="2" charset="2"/>
              <a:buNone/>
            </a:pPr>
            <a:r>
              <a:rPr lang="en-US" altLang="en-TH" sz="2400" dirty="0"/>
              <a:t>Discounted back 1 year:</a:t>
            </a:r>
          </a:p>
          <a:p>
            <a:pPr>
              <a:buFont typeface="Wingdings" pitchFamily="2" charset="2"/>
              <a:buNone/>
            </a:pPr>
            <a:r>
              <a:rPr lang="en-US" altLang="en-TH" sz="2400" dirty="0"/>
              <a:t>              $100[1/(1.08)</a:t>
            </a:r>
            <a:r>
              <a:rPr lang="en-US" altLang="en-TH" sz="2400" baseline="30000" dirty="0"/>
              <a:t>1</a:t>
            </a:r>
            <a:r>
              <a:rPr lang="en-US" altLang="en-TH" sz="2400" dirty="0"/>
              <a:t>] = $92.59</a:t>
            </a:r>
          </a:p>
          <a:p>
            <a:pPr>
              <a:buFont typeface="Wingdings" pitchFamily="2" charset="2"/>
              <a:buNone/>
            </a:pPr>
            <a:r>
              <a:rPr lang="en-US" altLang="en-TH" sz="2400" dirty="0"/>
              <a:t>Discounted back 2 years:</a:t>
            </a:r>
          </a:p>
          <a:p>
            <a:pPr>
              <a:buFont typeface="Wingdings" pitchFamily="2" charset="2"/>
              <a:buNone/>
            </a:pPr>
            <a:r>
              <a:rPr lang="en-US" altLang="en-TH" sz="2400" dirty="0"/>
              <a:t>              $100[1/(1.08)</a:t>
            </a:r>
            <a:r>
              <a:rPr lang="en-US" altLang="en-TH" sz="2400" baseline="30000" dirty="0"/>
              <a:t>2</a:t>
            </a:r>
            <a:r>
              <a:rPr lang="en-US" altLang="en-TH" sz="2400" dirty="0"/>
              <a:t>] = $85.73</a:t>
            </a:r>
          </a:p>
          <a:p>
            <a:pPr>
              <a:buFont typeface="Wingdings" pitchFamily="2" charset="2"/>
              <a:buNone/>
            </a:pPr>
            <a:r>
              <a:rPr lang="en-US" altLang="en-TH" sz="2400" dirty="0"/>
              <a:t>Discounted back 3 years:</a:t>
            </a:r>
          </a:p>
          <a:p>
            <a:pPr>
              <a:buFont typeface="Wingdings" pitchFamily="2" charset="2"/>
              <a:buNone/>
            </a:pPr>
            <a:r>
              <a:rPr lang="en-US" altLang="en-TH" sz="2400" dirty="0"/>
              <a:t>              $100[1/(1.08)</a:t>
            </a:r>
            <a:r>
              <a:rPr lang="en-US" altLang="en-TH" sz="2400" baseline="30000" dirty="0"/>
              <a:t>3</a:t>
            </a:r>
            <a:r>
              <a:rPr lang="en-US" altLang="en-TH" sz="2400" dirty="0"/>
              <a:t>] = </a:t>
            </a:r>
            <a:r>
              <a:rPr lang="en-US" altLang="en-TH" sz="2400" u="sng" dirty="0"/>
              <a:t>$79.38</a:t>
            </a:r>
            <a:endParaRPr lang="en-US" altLang="en-TH" sz="2400" dirty="0"/>
          </a:p>
          <a:p>
            <a:pPr>
              <a:buFont typeface="Wingdings" pitchFamily="2" charset="2"/>
              <a:buNone/>
            </a:pPr>
            <a:r>
              <a:rPr lang="en-US" altLang="en-TH" sz="2400" dirty="0"/>
              <a:t>        PV of the Annuity  =  $257.70</a:t>
            </a:r>
          </a:p>
        </p:txBody>
      </p:sp>
      <p:sp>
        <p:nvSpPr>
          <p:cNvPr id="5" name="Freeform 4">
            <a:extLst>
              <a:ext uri="{FF2B5EF4-FFF2-40B4-BE49-F238E27FC236}">
                <a16:creationId xmlns:a16="http://schemas.microsoft.com/office/drawing/2014/main" id="{40EDF111-4264-BFB7-F3ED-76B36B935F5D}"/>
              </a:ext>
            </a:extLst>
          </p:cNvPr>
          <p:cNvSpPr>
            <a:spLocks/>
          </p:cNvSpPr>
          <p:nvPr/>
        </p:nvSpPr>
        <p:spPr bwMode="auto">
          <a:xfrm>
            <a:off x="4897567" y="3429000"/>
            <a:ext cx="992188" cy="1068388"/>
          </a:xfrm>
          <a:custGeom>
            <a:avLst/>
            <a:gdLst>
              <a:gd name="T0" fmla="*/ 624 w 625"/>
              <a:gd name="T1" fmla="*/ 0 h 673"/>
              <a:gd name="T2" fmla="*/ 624 w 625"/>
              <a:gd name="T3" fmla="*/ 672 h 673"/>
              <a:gd name="T4" fmla="*/ 0 w 625"/>
              <a:gd name="T5" fmla="*/ 672 h 673"/>
            </a:gdLst>
            <a:ahLst/>
            <a:cxnLst>
              <a:cxn ang="0">
                <a:pos x="T0" y="T1"/>
              </a:cxn>
              <a:cxn ang="0">
                <a:pos x="T2" y="T3"/>
              </a:cxn>
              <a:cxn ang="0">
                <a:pos x="T4" y="T5"/>
              </a:cxn>
            </a:cxnLst>
            <a:rect l="0" t="0" r="r" b="b"/>
            <a:pathLst>
              <a:path w="625" h="673">
                <a:moveTo>
                  <a:pt x="624" y="0"/>
                </a:moveTo>
                <a:lnTo>
                  <a:pt x="624" y="672"/>
                </a:lnTo>
                <a:lnTo>
                  <a:pt x="0" y="67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
        <p:nvSpPr>
          <p:cNvPr id="6" name="Freeform 6">
            <a:extLst>
              <a:ext uri="{FF2B5EF4-FFF2-40B4-BE49-F238E27FC236}">
                <a16:creationId xmlns:a16="http://schemas.microsoft.com/office/drawing/2014/main" id="{8B64A82E-4CBE-BCCE-AE42-77D66620487F}"/>
              </a:ext>
            </a:extLst>
          </p:cNvPr>
          <p:cNvSpPr>
            <a:spLocks/>
          </p:cNvSpPr>
          <p:nvPr/>
        </p:nvSpPr>
        <p:spPr bwMode="auto">
          <a:xfrm>
            <a:off x="4935387" y="3338847"/>
            <a:ext cx="1754188" cy="1906588"/>
          </a:xfrm>
          <a:custGeom>
            <a:avLst/>
            <a:gdLst>
              <a:gd name="T0" fmla="*/ 1104 w 1105"/>
              <a:gd name="T1" fmla="*/ 0 h 1201"/>
              <a:gd name="T2" fmla="*/ 1104 w 1105"/>
              <a:gd name="T3" fmla="*/ 1200 h 1201"/>
              <a:gd name="T4" fmla="*/ 0 w 1105"/>
              <a:gd name="T5" fmla="*/ 1200 h 1201"/>
              <a:gd name="T6" fmla="*/ 0 w 1105"/>
              <a:gd name="T7" fmla="*/ 1200 h 1201"/>
            </a:gdLst>
            <a:ahLst/>
            <a:cxnLst>
              <a:cxn ang="0">
                <a:pos x="T0" y="T1"/>
              </a:cxn>
              <a:cxn ang="0">
                <a:pos x="T2" y="T3"/>
              </a:cxn>
              <a:cxn ang="0">
                <a:pos x="T4" y="T5"/>
              </a:cxn>
              <a:cxn ang="0">
                <a:pos x="T6" y="T7"/>
              </a:cxn>
            </a:cxnLst>
            <a:rect l="0" t="0" r="r" b="b"/>
            <a:pathLst>
              <a:path w="1105" h="1201">
                <a:moveTo>
                  <a:pt x="1104" y="0"/>
                </a:moveTo>
                <a:lnTo>
                  <a:pt x="1104" y="1200"/>
                </a:lnTo>
                <a:lnTo>
                  <a:pt x="0" y="1200"/>
                </a:lnTo>
                <a:lnTo>
                  <a:pt x="0" y="120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
        <p:nvSpPr>
          <p:cNvPr id="7" name="Freeform 5">
            <a:extLst>
              <a:ext uri="{FF2B5EF4-FFF2-40B4-BE49-F238E27FC236}">
                <a16:creationId xmlns:a16="http://schemas.microsoft.com/office/drawing/2014/main" id="{590D5919-501D-BC03-EBCB-8E3FE7E89D8A}"/>
              </a:ext>
            </a:extLst>
          </p:cNvPr>
          <p:cNvSpPr>
            <a:spLocks/>
          </p:cNvSpPr>
          <p:nvPr/>
        </p:nvSpPr>
        <p:spPr bwMode="auto">
          <a:xfrm>
            <a:off x="5006053" y="3313089"/>
            <a:ext cx="2592388" cy="2668588"/>
          </a:xfrm>
          <a:custGeom>
            <a:avLst/>
            <a:gdLst>
              <a:gd name="T0" fmla="*/ 1632 w 1633"/>
              <a:gd name="T1" fmla="*/ 0 h 1681"/>
              <a:gd name="T2" fmla="*/ 1632 w 1633"/>
              <a:gd name="T3" fmla="*/ 1680 h 1681"/>
              <a:gd name="T4" fmla="*/ 0 w 1633"/>
              <a:gd name="T5" fmla="*/ 1680 h 1681"/>
              <a:gd name="T6" fmla="*/ 0 w 1633"/>
              <a:gd name="T7" fmla="*/ 1680 h 1681"/>
            </a:gdLst>
            <a:ahLst/>
            <a:cxnLst>
              <a:cxn ang="0">
                <a:pos x="T0" y="T1"/>
              </a:cxn>
              <a:cxn ang="0">
                <a:pos x="T2" y="T3"/>
              </a:cxn>
              <a:cxn ang="0">
                <a:pos x="T4" y="T5"/>
              </a:cxn>
              <a:cxn ang="0">
                <a:pos x="T6" y="T7"/>
              </a:cxn>
            </a:cxnLst>
            <a:rect l="0" t="0" r="r" b="b"/>
            <a:pathLst>
              <a:path w="1633" h="1681">
                <a:moveTo>
                  <a:pt x="1632" y="0"/>
                </a:moveTo>
                <a:lnTo>
                  <a:pt x="1632" y="1680"/>
                </a:lnTo>
                <a:lnTo>
                  <a:pt x="0" y="1680"/>
                </a:lnTo>
                <a:lnTo>
                  <a:pt x="0" y="168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TH"/>
          </a:p>
        </p:txBody>
      </p:sp>
    </p:spTree>
    <p:extLst>
      <p:ext uri="{BB962C8B-B14F-4D97-AF65-F5344CB8AC3E}">
        <p14:creationId xmlns:p14="http://schemas.microsoft.com/office/powerpoint/2010/main" val="11665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3B7D-6187-BC00-F441-6BDDB87EEEFD}"/>
              </a:ext>
            </a:extLst>
          </p:cNvPr>
          <p:cNvSpPr>
            <a:spLocks noGrp="1"/>
          </p:cNvSpPr>
          <p:nvPr>
            <p:ph type="title"/>
          </p:nvPr>
        </p:nvSpPr>
        <p:spPr/>
        <p:txBody>
          <a:bodyPr/>
          <a:lstStyle/>
          <a:p>
            <a:r>
              <a:rPr lang="en-TH" b="1" dirty="0"/>
              <a:t>Present Value of an Annuity (cont.)</a:t>
            </a:r>
            <a:endParaRPr lang="en-T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6A6379-516A-3C69-8AE4-36260C4695B5}"/>
                  </a:ext>
                </a:extLst>
              </p:cNvPr>
              <p:cNvSpPr>
                <a:spLocks noGrp="1"/>
              </p:cNvSpPr>
              <p:nvPr>
                <p:ph idx="1"/>
              </p:nvPr>
            </p:nvSpPr>
            <p:spPr>
              <a:xfrm>
                <a:off x="1154954" y="2603499"/>
                <a:ext cx="9328449" cy="4041999"/>
              </a:xfrm>
            </p:spPr>
            <p:txBody>
              <a:bodyPr>
                <a:normAutofit/>
              </a:bodyPr>
              <a:lstStyle/>
              <a:p>
                <a:pPr marL="0" indent="0">
                  <a:buNone/>
                </a:pPr>
                <a:r>
                  <a:rPr lang="en-TH" sz="2000" dirty="0"/>
                  <a:t>PV	= $100[1/(1.08)</a:t>
                </a:r>
                <a:r>
                  <a:rPr lang="en-TH" sz="2000" baseline="30000" dirty="0"/>
                  <a:t>1</a:t>
                </a:r>
                <a:r>
                  <a:rPr lang="en-TH" sz="2000" dirty="0"/>
                  <a:t>]+$100[1/(1.08)</a:t>
                </a:r>
                <a:r>
                  <a:rPr lang="en-TH" sz="2000" baseline="30000" dirty="0"/>
                  <a:t>2</a:t>
                </a:r>
                <a:r>
                  <a:rPr lang="en-TH" sz="2000" dirty="0"/>
                  <a:t>]+$100[1/1.08)</a:t>
                </a:r>
                <a:r>
                  <a:rPr lang="en-TH" sz="2000" baseline="30000" dirty="0"/>
                  <a:t>3</a:t>
                </a:r>
                <a:r>
                  <a:rPr lang="en-TH" sz="2000" dirty="0"/>
                  <a:t>]</a:t>
                </a:r>
              </a:p>
              <a:p>
                <a:pPr marL="0" indent="0">
                  <a:buNone/>
                </a:pPr>
                <a:r>
                  <a:rPr lang="en-TH" sz="2000" dirty="0"/>
                  <a:t>	= $100[1/(1.08)</a:t>
                </a:r>
                <a:r>
                  <a:rPr lang="en-TH" sz="2000" baseline="30000" dirty="0"/>
                  <a:t>1</a:t>
                </a:r>
                <a:r>
                  <a:rPr lang="en-TH" sz="2000" dirty="0"/>
                  <a:t>+1/(1.08)</a:t>
                </a:r>
                <a:r>
                  <a:rPr lang="en-TH" sz="2000" baseline="30000" dirty="0"/>
                  <a:t>2</a:t>
                </a:r>
                <a:r>
                  <a:rPr lang="en-TH" sz="2000" dirty="0"/>
                  <a:t>+1/1.08)</a:t>
                </a:r>
                <a:r>
                  <a:rPr lang="en-TH" sz="2000" baseline="30000" dirty="0"/>
                  <a:t>3</a:t>
                </a:r>
                <a:r>
                  <a:rPr lang="en-TH" sz="2000" dirty="0"/>
                  <a:t>]</a:t>
                </a:r>
              </a:p>
              <a:p>
                <a:pPr marL="0" indent="0">
                  <a:buNone/>
                </a:pPr>
                <a:r>
                  <a:rPr lang="en-TH" sz="2000" dirty="0"/>
                  <a:t>	= $100 [Present value of an annuity of $1 factor for i = 8% and n = 3]</a:t>
                </a:r>
              </a:p>
              <a:p>
                <a:pPr marL="0" indent="0">
                  <a:buNone/>
                </a:pPr>
                <a:r>
                  <a:rPr lang="en-TH" sz="2000" dirty="0"/>
                  <a:t>	= $100(2.577)</a:t>
                </a:r>
              </a:p>
              <a:p>
                <a:pPr marL="0" indent="0">
                  <a:buNone/>
                </a:pPr>
                <a:r>
                  <a:rPr lang="en-TH" sz="2000" dirty="0"/>
                  <a:t>	= $257.70</a:t>
                </a:r>
              </a:p>
              <a:p>
                <a:pPr marL="0" indent="0">
                  <a:buNone/>
                </a:pPr>
                <a:r>
                  <a:rPr lang="en-TH" sz="2000" dirty="0"/>
                  <a:t>PV of an annuity of $1 factor in general terms:</a:t>
                </a:r>
              </a:p>
              <a:p>
                <a:pPr marL="0" indent="0">
                  <a:buNone/>
                </a:pPr>
                <a14:m>
                  <m:oMath xmlns:m="http://schemas.openxmlformats.org/officeDocument/2006/math">
                    <m:f>
                      <m:fPr>
                        <m:ctrlPr>
                          <a:rPr lang="en-TH" sz="2000" i="1" smtClean="0">
                            <a:latin typeface="Cambria Math" panose="02040503050406030204" pitchFamily="18" charset="0"/>
                          </a:rPr>
                        </m:ctrlPr>
                      </m:fPr>
                      <m:num>
                        <m:r>
                          <a:rPr lang="en-US" sz="2000" b="0" i="1" smtClean="0">
                            <a:latin typeface="Cambria Math" panose="02040503050406030204" pitchFamily="18" charset="0"/>
                          </a:rPr>
                          <m:t>1−</m:t>
                        </m:r>
                        <m:f>
                          <m:fPr>
                            <m:ctrlPr>
                              <a:rPr lang="en-TH" sz="2000" i="1" smtClean="0">
                                <a:latin typeface="Cambria Math" panose="02040503050406030204" pitchFamily="18" charset="0"/>
                              </a:rPr>
                            </m:ctrlPr>
                          </m:fPr>
                          <m:num>
                            <m:r>
                              <a:rPr lang="en-US" sz="2000" b="0" i="1" smtClean="0">
                                <a:latin typeface="Cambria Math" panose="02040503050406030204" pitchFamily="18" charset="0"/>
                              </a:rPr>
                              <m:t>1</m:t>
                            </m:r>
                          </m:num>
                          <m:den>
                            <m:sSup>
                              <m:sSupPr>
                                <m:ctrlPr>
                                  <a:rPr lang="en-TH" sz="200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e>
                              <m:sup>
                                <m:r>
                                  <a:rPr lang="en-US" sz="2000" b="0" i="1" smtClean="0">
                                    <a:latin typeface="Cambria Math" panose="02040503050406030204" pitchFamily="18" charset="0"/>
                                  </a:rPr>
                                  <m:t>𝑛</m:t>
                                </m:r>
                              </m:sup>
                            </m:sSup>
                          </m:den>
                        </m:f>
                      </m:num>
                      <m:den>
                        <m:r>
                          <a:rPr lang="en-US" sz="2000" b="0" i="1" smtClean="0">
                            <a:latin typeface="Cambria Math" panose="02040503050406030204" pitchFamily="18" charset="0"/>
                          </a:rPr>
                          <m:t>𝑖</m:t>
                        </m:r>
                      </m:den>
                    </m:f>
                  </m:oMath>
                </a14:m>
                <a:r>
                  <a:rPr lang="en-TH" sz="2000" dirty="0"/>
                  <a:t> (useful with non – financial calculator)</a:t>
                </a:r>
              </a:p>
              <a:p>
                <a:pPr marL="0" indent="0">
                  <a:buNone/>
                </a:pPr>
                <a:endParaRPr lang="en-TH" dirty="0"/>
              </a:p>
            </p:txBody>
          </p:sp>
        </mc:Choice>
        <mc:Fallback xmlns="">
          <p:sp>
            <p:nvSpPr>
              <p:cNvPr id="3" name="Content Placeholder 2">
                <a:extLst>
                  <a:ext uri="{FF2B5EF4-FFF2-40B4-BE49-F238E27FC236}">
                    <a16:creationId xmlns:a16="http://schemas.microsoft.com/office/drawing/2014/main" id="{E16A6379-516A-3C69-8AE4-36260C4695B5}"/>
                  </a:ext>
                </a:extLst>
              </p:cNvPr>
              <p:cNvSpPr>
                <a:spLocks noGrp="1" noRot="1" noChangeAspect="1" noMove="1" noResize="1" noEditPoints="1" noAdjustHandles="1" noChangeArrowheads="1" noChangeShapeType="1" noTextEdit="1"/>
              </p:cNvSpPr>
              <p:nvPr>
                <p:ph idx="1"/>
              </p:nvPr>
            </p:nvSpPr>
            <p:spPr>
              <a:xfrm>
                <a:off x="1154954" y="2603499"/>
                <a:ext cx="9328449" cy="4041999"/>
              </a:xfrm>
              <a:blipFill>
                <a:blip r:embed="rId2"/>
                <a:stretch>
                  <a:fillRect l="-679" t="-625"/>
                </a:stretch>
              </a:blipFill>
            </p:spPr>
            <p:txBody>
              <a:bodyPr/>
              <a:lstStyle/>
              <a:p>
                <a:r>
                  <a:rPr lang="en-TH">
                    <a:noFill/>
                  </a:rPr>
                  <a:t> </a:t>
                </a:r>
              </a:p>
            </p:txBody>
          </p:sp>
        </mc:Fallback>
      </mc:AlternateContent>
    </p:spTree>
    <p:extLst>
      <p:ext uri="{BB962C8B-B14F-4D97-AF65-F5344CB8AC3E}">
        <p14:creationId xmlns:p14="http://schemas.microsoft.com/office/powerpoint/2010/main" val="405869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10DC-B719-3159-17F4-BF65A887E157}"/>
              </a:ext>
            </a:extLst>
          </p:cNvPr>
          <p:cNvSpPr>
            <a:spLocks noGrp="1"/>
          </p:cNvSpPr>
          <p:nvPr>
            <p:ph type="title"/>
          </p:nvPr>
        </p:nvSpPr>
        <p:spPr>
          <a:xfrm>
            <a:off x="1154954" y="838200"/>
            <a:ext cx="8761413" cy="706964"/>
          </a:xfrm>
        </p:spPr>
        <p:txBody>
          <a:bodyPr/>
          <a:lstStyle/>
          <a:p>
            <a:r>
              <a:rPr lang="en-TH" b="1" dirty="0"/>
              <a:t>Present Value of an Annuity </a:t>
            </a:r>
            <a:br>
              <a:rPr lang="en-TH" b="1" dirty="0"/>
            </a:br>
            <a:r>
              <a:rPr lang="en-TH" b="1" dirty="0"/>
              <a:t>(An Example)</a:t>
            </a:r>
            <a:endParaRPr lang="en-TH" dirty="0"/>
          </a:p>
        </p:txBody>
      </p:sp>
      <p:sp>
        <p:nvSpPr>
          <p:cNvPr id="3" name="Content Placeholder 2">
            <a:extLst>
              <a:ext uri="{FF2B5EF4-FFF2-40B4-BE49-F238E27FC236}">
                <a16:creationId xmlns:a16="http://schemas.microsoft.com/office/drawing/2014/main" id="{B86EEC05-938C-D600-4B18-E497FD2D4049}"/>
              </a:ext>
            </a:extLst>
          </p:cNvPr>
          <p:cNvSpPr>
            <a:spLocks noGrp="1"/>
          </p:cNvSpPr>
          <p:nvPr>
            <p:ph idx="1"/>
          </p:nvPr>
        </p:nvSpPr>
        <p:spPr/>
        <p:txBody>
          <a:bodyPr>
            <a:normAutofit/>
          </a:bodyPr>
          <a:lstStyle/>
          <a:p>
            <a:r>
              <a:rPr lang="en-US" altLang="en-TH" sz="2400" dirty="0"/>
              <a:t>Suppose you won a state lottery in the amount of $10,000,000 to be paid in 20 equal annual payments commencing at the end of next year. What is the present value (ignoring taxes) of  this annuity if the discount rate is 9%?</a:t>
            </a:r>
          </a:p>
          <a:p>
            <a:pPr marL="0" indent="0">
              <a:buNone/>
            </a:pPr>
            <a:endParaRPr lang="en-TH" sz="2400" dirty="0"/>
          </a:p>
          <a:p>
            <a:pPr marL="0" indent="0">
              <a:buNone/>
            </a:pPr>
            <a:r>
              <a:rPr lang="en-TH" sz="2400" dirty="0"/>
              <a:t>PV	= $500,000(9.129) given </a:t>
            </a:r>
            <a:r>
              <a:rPr lang="en-US" sz="2400" dirty="0"/>
              <a:t>I</a:t>
            </a:r>
            <a:r>
              <a:rPr lang="en-TH" sz="2400" dirty="0"/>
              <a:t> = 9% and n = 20</a:t>
            </a:r>
          </a:p>
          <a:p>
            <a:pPr marL="0" indent="0">
              <a:buNone/>
            </a:pPr>
            <a:r>
              <a:rPr lang="en-TH" sz="2400" dirty="0"/>
              <a:t>	= $4,564,500</a:t>
            </a:r>
          </a:p>
        </p:txBody>
      </p:sp>
    </p:spTree>
    <p:extLst>
      <p:ext uri="{BB962C8B-B14F-4D97-AF65-F5344CB8AC3E}">
        <p14:creationId xmlns:p14="http://schemas.microsoft.com/office/powerpoint/2010/main" val="274178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5487-BEC6-EF87-F82D-EBB9D27155FD}"/>
              </a:ext>
            </a:extLst>
          </p:cNvPr>
          <p:cNvSpPr>
            <a:spLocks noGrp="1"/>
          </p:cNvSpPr>
          <p:nvPr>
            <p:ph type="title"/>
          </p:nvPr>
        </p:nvSpPr>
        <p:spPr/>
        <p:txBody>
          <a:bodyPr/>
          <a:lstStyle/>
          <a:p>
            <a:r>
              <a:rPr lang="en-TH" b="1" dirty="0"/>
              <a:t>Present Value of an Annuity </a:t>
            </a:r>
            <a:br>
              <a:rPr lang="en-TH" b="1" dirty="0"/>
            </a:br>
            <a:r>
              <a:rPr lang="en-TH" b="1" dirty="0"/>
              <a:t>(Spreadsheet Example)</a:t>
            </a:r>
            <a:endParaRPr lang="en-TH" dirty="0"/>
          </a:p>
        </p:txBody>
      </p:sp>
      <p:sp>
        <p:nvSpPr>
          <p:cNvPr id="3" name="Content Placeholder 2">
            <a:extLst>
              <a:ext uri="{FF2B5EF4-FFF2-40B4-BE49-F238E27FC236}">
                <a16:creationId xmlns:a16="http://schemas.microsoft.com/office/drawing/2014/main" id="{DC44011C-DA33-2935-C615-675E7EBDEF3F}"/>
              </a:ext>
            </a:extLst>
          </p:cNvPr>
          <p:cNvSpPr>
            <a:spLocks noGrp="1"/>
          </p:cNvSpPr>
          <p:nvPr>
            <p:ph idx="1"/>
          </p:nvPr>
        </p:nvSpPr>
        <p:spPr>
          <a:xfrm>
            <a:off x="1154954" y="2307285"/>
            <a:ext cx="8825659" cy="4550715"/>
          </a:xfrm>
        </p:spPr>
        <p:txBody>
          <a:bodyPr>
            <a:normAutofit/>
          </a:bodyPr>
          <a:lstStyle/>
          <a:p>
            <a:r>
              <a:rPr lang="en-US" altLang="en-TH" sz="2000" b="1" dirty="0">
                <a:solidFill>
                  <a:srgbClr val="000000"/>
                </a:solidFill>
              </a:rPr>
              <a:t>PV(</a:t>
            </a:r>
            <a:r>
              <a:rPr lang="en-US" altLang="en-TH" sz="2000" b="1" dirty="0" err="1">
                <a:solidFill>
                  <a:srgbClr val="000000"/>
                </a:solidFill>
              </a:rPr>
              <a:t>rate,nper,pmt,fv,type</a:t>
            </a:r>
            <a:r>
              <a:rPr lang="en-US" altLang="en-TH" sz="2000" b="1" dirty="0">
                <a:solidFill>
                  <a:srgbClr val="000000"/>
                </a:solidFill>
              </a:rPr>
              <a:t>)	</a:t>
            </a:r>
            <a:endParaRPr lang="en-US" altLang="en-TH" sz="2000" dirty="0">
              <a:solidFill>
                <a:srgbClr val="000000"/>
              </a:solidFill>
            </a:endParaRPr>
          </a:p>
          <a:p>
            <a:r>
              <a:rPr lang="en-US" altLang="en-TH" sz="2000" dirty="0" err="1">
                <a:solidFill>
                  <a:srgbClr val="000000"/>
                </a:solidFill>
              </a:rPr>
              <a:t>pv</a:t>
            </a:r>
            <a:r>
              <a:rPr lang="en-US" altLang="en-TH" sz="2000" dirty="0">
                <a:solidFill>
                  <a:srgbClr val="000000"/>
                </a:solidFill>
              </a:rPr>
              <a:t> is the present value	</a:t>
            </a:r>
          </a:p>
          <a:p>
            <a:r>
              <a:rPr lang="en-US" altLang="en-TH" sz="2000" dirty="0">
                <a:solidFill>
                  <a:srgbClr val="000000"/>
                </a:solidFill>
              </a:rPr>
              <a:t>Rate is the interest rate per period	</a:t>
            </a:r>
          </a:p>
          <a:p>
            <a:r>
              <a:rPr lang="en-US" altLang="en-TH" sz="2000" dirty="0" err="1">
                <a:solidFill>
                  <a:srgbClr val="000000"/>
                </a:solidFill>
              </a:rPr>
              <a:t>Nper</a:t>
            </a:r>
            <a:r>
              <a:rPr lang="en-US" altLang="en-TH" sz="2000" dirty="0">
                <a:solidFill>
                  <a:srgbClr val="000000"/>
                </a:solidFill>
              </a:rPr>
              <a:t> is the total number of periods	</a:t>
            </a:r>
          </a:p>
          <a:p>
            <a:r>
              <a:rPr lang="en-US" altLang="en-TH" sz="2000" dirty="0" err="1">
                <a:solidFill>
                  <a:srgbClr val="000000"/>
                </a:solidFill>
              </a:rPr>
              <a:t>Pmt</a:t>
            </a:r>
            <a:r>
              <a:rPr lang="en-US" altLang="en-TH" sz="2000" dirty="0">
                <a:solidFill>
                  <a:srgbClr val="000000"/>
                </a:solidFill>
              </a:rPr>
              <a:t> is the annuity amount	</a:t>
            </a:r>
          </a:p>
          <a:p>
            <a:r>
              <a:rPr lang="en-US" altLang="en-TH" sz="2000" dirty="0" err="1">
                <a:solidFill>
                  <a:srgbClr val="000000"/>
                </a:solidFill>
              </a:rPr>
              <a:t>fv</a:t>
            </a:r>
            <a:r>
              <a:rPr lang="en-US" altLang="en-TH" sz="2000" dirty="0">
                <a:solidFill>
                  <a:srgbClr val="000000"/>
                </a:solidFill>
              </a:rPr>
              <a:t> is the future value	</a:t>
            </a:r>
          </a:p>
          <a:p>
            <a:r>
              <a:rPr lang="en-US" altLang="en-TH" sz="2000" dirty="0">
                <a:solidFill>
                  <a:srgbClr val="000000"/>
                </a:solidFill>
              </a:rPr>
              <a:t>Type is 0 if cash flows occur at the end of the period	</a:t>
            </a:r>
          </a:p>
          <a:p>
            <a:r>
              <a:rPr lang="en-US" altLang="en-TH" sz="2000" dirty="0">
                <a:solidFill>
                  <a:srgbClr val="000000"/>
                </a:solidFill>
              </a:rPr>
              <a:t>Type is 1 if cash flows occur at the beginning of the period	</a:t>
            </a:r>
          </a:p>
          <a:p>
            <a:r>
              <a:rPr lang="en-US" altLang="en-TH" sz="2000" b="1" dirty="0">
                <a:solidFill>
                  <a:srgbClr val="000000"/>
                </a:solidFill>
              </a:rPr>
              <a:t>Example</a:t>
            </a:r>
            <a:r>
              <a:rPr lang="en-US" altLang="en-TH" sz="2000" dirty="0">
                <a:solidFill>
                  <a:srgbClr val="000000"/>
                </a:solidFill>
              </a:rPr>
              <a:t>: =</a:t>
            </a:r>
            <a:r>
              <a:rPr lang="en-US" altLang="en-TH" sz="2000" dirty="0" err="1">
                <a:solidFill>
                  <a:srgbClr val="000000"/>
                </a:solidFill>
              </a:rPr>
              <a:t>pv</a:t>
            </a:r>
            <a:r>
              <a:rPr lang="en-US" altLang="en-TH" sz="2000" dirty="0">
                <a:solidFill>
                  <a:srgbClr val="000000"/>
                </a:solidFill>
              </a:rPr>
              <a:t>(9%,20,-500000,0,0) is equal to $4,564,272.83</a:t>
            </a:r>
            <a:endParaRPr lang="en-US" altLang="en-TH" sz="2000" dirty="0"/>
          </a:p>
          <a:p>
            <a:endParaRPr lang="en-TH" dirty="0"/>
          </a:p>
        </p:txBody>
      </p:sp>
    </p:spTree>
    <p:extLst>
      <p:ext uri="{BB962C8B-B14F-4D97-AF65-F5344CB8AC3E}">
        <p14:creationId xmlns:p14="http://schemas.microsoft.com/office/powerpoint/2010/main" val="7722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4DDA-FB19-9AF5-8FDC-C96B813F85B0}"/>
              </a:ext>
            </a:extLst>
          </p:cNvPr>
          <p:cNvSpPr>
            <a:spLocks noGrp="1"/>
          </p:cNvSpPr>
          <p:nvPr>
            <p:ph type="title"/>
          </p:nvPr>
        </p:nvSpPr>
        <p:spPr>
          <a:xfrm>
            <a:off x="1154954" y="838200"/>
            <a:ext cx="8761413" cy="706964"/>
          </a:xfrm>
        </p:spPr>
        <p:txBody>
          <a:bodyPr/>
          <a:lstStyle/>
          <a:p>
            <a:r>
              <a:rPr lang="en-TH" b="1" dirty="0"/>
              <a:t>Summary of Compounding and Discounting Equations</a:t>
            </a:r>
          </a:p>
        </p:txBody>
      </p:sp>
      <p:sp>
        <p:nvSpPr>
          <p:cNvPr id="3" name="Content Placeholder 2">
            <a:extLst>
              <a:ext uri="{FF2B5EF4-FFF2-40B4-BE49-F238E27FC236}">
                <a16:creationId xmlns:a16="http://schemas.microsoft.com/office/drawing/2014/main" id="{5EEBA113-587E-DB16-DA01-36CAF09594B0}"/>
              </a:ext>
            </a:extLst>
          </p:cNvPr>
          <p:cNvSpPr>
            <a:spLocks noGrp="1"/>
          </p:cNvSpPr>
          <p:nvPr>
            <p:ph idx="1"/>
          </p:nvPr>
        </p:nvSpPr>
        <p:spPr>
          <a:xfrm>
            <a:off x="1154954" y="2577741"/>
            <a:ext cx="8825659" cy="4499199"/>
          </a:xfrm>
        </p:spPr>
        <p:txBody>
          <a:bodyPr>
            <a:normAutofit/>
          </a:bodyPr>
          <a:lstStyle/>
          <a:p>
            <a:r>
              <a:rPr lang="en-US" altLang="en-TH" sz="2400" dirty="0"/>
              <a:t>In each of the equations above:</a:t>
            </a:r>
          </a:p>
          <a:p>
            <a:pPr lvl="1"/>
            <a:r>
              <a:rPr lang="en-US" altLang="en-TH" sz="2000" dirty="0"/>
              <a:t>Future Value of a Single Amount</a:t>
            </a:r>
          </a:p>
          <a:p>
            <a:pPr lvl="1"/>
            <a:r>
              <a:rPr lang="en-US" altLang="en-TH" sz="2000" dirty="0"/>
              <a:t>Future Value of an Annuity</a:t>
            </a:r>
          </a:p>
          <a:p>
            <a:pPr lvl="1"/>
            <a:r>
              <a:rPr lang="en-US" altLang="en-TH" sz="2000" dirty="0"/>
              <a:t>Present Value of a Single Amount</a:t>
            </a:r>
          </a:p>
          <a:p>
            <a:pPr lvl="1"/>
            <a:r>
              <a:rPr lang="en-US" altLang="en-TH" sz="2000" dirty="0"/>
              <a:t>Present Value of an Annuity</a:t>
            </a:r>
          </a:p>
          <a:p>
            <a:pPr>
              <a:buFont typeface="Wingdings" pitchFamily="2" charset="2"/>
              <a:buNone/>
            </a:pPr>
            <a:r>
              <a:rPr lang="en-US" altLang="en-TH" sz="2400" dirty="0"/>
              <a:t>    there are four variables (interest rate, number of periods, and two cash flow amounts). Given any three of these variables, you can solve for the fourth.</a:t>
            </a:r>
          </a:p>
          <a:p>
            <a:endParaRPr lang="en-TH" dirty="0"/>
          </a:p>
        </p:txBody>
      </p:sp>
    </p:spTree>
    <p:extLst>
      <p:ext uri="{BB962C8B-B14F-4D97-AF65-F5344CB8AC3E}">
        <p14:creationId xmlns:p14="http://schemas.microsoft.com/office/powerpoint/2010/main" val="382267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0DD9-C4F7-344A-7D8C-988513C04695}"/>
              </a:ext>
            </a:extLst>
          </p:cNvPr>
          <p:cNvSpPr>
            <a:spLocks noGrp="1"/>
          </p:cNvSpPr>
          <p:nvPr>
            <p:ph type="title"/>
          </p:nvPr>
        </p:nvSpPr>
        <p:spPr/>
        <p:txBody>
          <a:bodyPr/>
          <a:lstStyle/>
          <a:p>
            <a:r>
              <a:rPr lang="en-TH" b="1" dirty="0"/>
              <a:t>Definition of Time Value of Money</a:t>
            </a:r>
          </a:p>
        </p:txBody>
      </p:sp>
      <p:sp>
        <p:nvSpPr>
          <p:cNvPr id="3" name="Content Placeholder 2">
            <a:extLst>
              <a:ext uri="{FF2B5EF4-FFF2-40B4-BE49-F238E27FC236}">
                <a16:creationId xmlns:a16="http://schemas.microsoft.com/office/drawing/2014/main" id="{C2CF18F4-82FB-FE3E-F2B7-056E651C253C}"/>
              </a:ext>
            </a:extLst>
          </p:cNvPr>
          <p:cNvSpPr>
            <a:spLocks noGrp="1"/>
          </p:cNvSpPr>
          <p:nvPr>
            <p:ph idx="1"/>
          </p:nvPr>
        </p:nvSpPr>
        <p:spPr>
          <a:xfrm>
            <a:off x="1154954" y="2373086"/>
            <a:ext cx="8825659" cy="4267199"/>
          </a:xfrm>
        </p:spPr>
        <p:txBody>
          <a:bodyPr>
            <a:normAutofit lnSpcReduction="10000"/>
          </a:bodyPr>
          <a:lstStyle/>
          <a:p>
            <a:pPr algn="just">
              <a:lnSpc>
                <a:spcPct val="150000"/>
              </a:lnSpc>
            </a:pPr>
            <a:r>
              <a:rPr lang="en-TH" sz="2400" dirty="0"/>
              <a:t>The time value of money (TVM) is the concept that a sum of money is worth more now than same sum will be at a future date due to its earnings potential in the interim. The time value of money is a core principle of finance. A sum of mo</a:t>
            </a:r>
            <a:r>
              <a:rPr lang="en-US" sz="2400" dirty="0"/>
              <a:t>ne</a:t>
            </a:r>
            <a:r>
              <a:rPr lang="en-TH" sz="2400" dirty="0"/>
              <a:t>y </a:t>
            </a:r>
            <a:r>
              <a:rPr lang="en-US" sz="2400" dirty="0"/>
              <a:t>in the hand has greater value than the same sum to be paid in the future. The time value of money is also referred to as the present discounted value.</a:t>
            </a:r>
            <a:endParaRPr lang="en-TH" sz="2400" dirty="0"/>
          </a:p>
        </p:txBody>
      </p:sp>
    </p:spTree>
    <p:extLst>
      <p:ext uri="{BB962C8B-B14F-4D97-AF65-F5344CB8AC3E}">
        <p14:creationId xmlns:p14="http://schemas.microsoft.com/office/powerpoint/2010/main" val="272780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9B-3EDD-D36B-5FE4-52BAC0DFA6F1}"/>
              </a:ext>
            </a:extLst>
          </p:cNvPr>
          <p:cNvSpPr>
            <a:spLocks noGrp="1"/>
          </p:cNvSpPr>
          <p:nvPr>
            <p:ph type="title"/>
          </p:nvPr>
        </p:nvSpPr>
        <p:spPr>
          <a:xfrm>
            <a:off x="854803" y="838200"/>
            <a:ext cx="9425960" cy="1114576"/>
          </a:xfrm>
        </p:spPr>
        <p:txBody>
          <a:bodyPr/>
          <a:lstStyle/>
          <a:p>
            <a:r>
              <a:rPr lang="en-US" b="1" dirty="0"/>
              <a:t>The Importance of Time Value of Money</a:t>
            </a:r>
            <a:br>
              <a:rPr lang="en-US" sz="3600" dirty="0"/>
            </a:br>
            <a:endParaRPr lang="en-TH" dirty="0"/>
          </a:p>
        </p:txBody>
      </p:sp>
      <p:sp>
        <p:nvSpPr>
          <p:cNvPr id="3" name="Content Placeholder 2">
            <a:extLst>
              <a:ext uri="{FF2B5EF4-FFF2-40B4-BE49-F238E27FC236}">
                <a16:creationId xmlns:a16="http://schemas.microsoft.com/office/drawing/2014/main" id="{E2D5C5FA-EA00-7C37-0B11-AA57322773D6}"/>
              </a:ext>
            </a:extLst>
          </p:cNvPr>
          <p:cNvSpPr>
            <a:spLocks noGrp="1"/>
          </p:cNvSpPr>
          <p:nvPr>
            <p:ph idx="1"/>
          </p:nvPr>
        </p:nvSpPr>
        <p:spPr/>
        <p:txBody>
          <a:bodyPr>
            <a:normAutofit/>
          </a:bodyPr>
          <a:lstStyle/>
          <a:p>
            <a:r>
              <a:rPr lang="en-TH" sz="3600" dirty="0"/>
              <a:t>Investment decision</a:t>
            </a:r>
          </a:p>
          <a:p>
            <a:r>
              <a:rPr lang="en-TH" sz="3600" dirty="0"/>
              <a:t>Future Expected return</a:t>
            </a:r>
          </a:p>
        </p:txBody>
      </p:sp>
    </p:spTree>
    <p:extLst>
      <p:ext uri="{BB962C8B-B14F-4D97-AF65-F5344CB8AC3E}">
        <p14:creationId xmlns:p14="http://schemas.microsoft.com/office/powerpoint/2010/main" val="21348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8C28-0367-1AD4-51E5-854B1CB07779}"/>
              </a:ext>
            </a:extLst>
          </p:cNvPr>
          <p:cNvSpPr>
            <a:spLocks noGrp="1"/>
          </p:cNvSpPr>
          <p:nvPr>
            <p:ph type="title"/>
          </p:nvPr>
        </p:nvSpPr>
        <p:spPr/>
        <p:txBody>
          <a:bodyPr/>
          <a:lstStyle/>
          <a:p>
            <a:r>
              <a:rPr lang="en-TH" b="1" dirty="0"/>
              <a:t>Future Value</a:t>
            </a:r>
          </a:p>
        </p:txBody>
      </p:sp>
      <p:sp>
        <p:nvSpPr>
          <p:cNvPr id="3" name="Content Placeholder 2">
            <a:extLst>
              <a:ext uri="{FF2B5EF4-FFF2-40B4-BE49-F238E27FC236}">
                <a16:creationId xmlns:a16="http://schemas.microsoft.com/office/drawing/2014/main" id="{D70B1B2B-B524-5C4E-7A6F-0E5E98693E6E}"/>
              </a:ext>
            </a:extLst>
          </p:cNvPr>
          <p:cNvSpPr>
            <a:spLocks noGrp="1"/>
          </p:cNvSpPr>
          <p:nvPr>
            <p:ph idx="1"/>
          </p:nvPr>
        </p:nvSpPr>
        <p:spPr>
          <a:xfrm>
            <a:off x="1154954" y="2603499"/>
            <a:ext cx="8825659" cy="4022587"/>
          </a:xfrm>
        </p:spPr>
        <p:txBody>
          <a:bodyPr>
            <a:normAutofit/>
          </a:bodyPr>
          <a:lstStyle/>
          <a:p>
            <a:pPr algn="just"/>
            <a:r>
              <a:rPr lang="en-TH" sz="3200" dirty="0"/>
              <a:t>Future value (FV) is the value of a current asset at a future date based on an assumed rate of growth. The future value is important to investors and financial planners, as they use it estimate how much an investment made today will be worth in the future.</a:t>
            </a:r>
          </a:p>
        </p:txBody>
      </p:sp>
    </p:spTree>
    <p:extLst>
      <p:ext uri="{BB962C8B-B14F-4D97-AF65-F5344CB8AC3E}">
        <p14:creationId xmlns:p14="http://schemas.microsoft.com/office/powerpoint/2010/main" val="247419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5A42-1977-4209-DC9F-5D5A08658A38}"/>
              </a:ext>
            </a:extLst>
          </p:cNvPr>
          <p:cNvSpPr>
            <a:spLocks noGrp="1"/>
          </p:cNvSpPr>
          <p:nvPr>
            <p:ph type="title"/>
          </p:nvPr>
        </p:nvSpPr>
        <p:spPr/>
        <p:txBody>
          <a:bodyPr/>
          <a:lstStyle/>
          <a:p>
            <a:r>
              <a:rPr lang="en-US" b="1" dirty="0"/>
              <a:t>Future Value of a Single Amount</a:t>
            </a:r>
            <a:endParaRPr lang="en-TH" b="1" dirty="0"/>
          </a:p>
        </p:txBody>
      </p:sp>
      <p:sp>
        <p:nvSpPr>
          <p:cNvPr id="3" name="Content Placeholder 2">
            <a:extLst>
              <a:ext uri="{FF2B5EF4-FFF2-40B4-BE49-F238E27FC236}">
                <a16:creationId xmlns:a16="http://schemas.microsoft.com/office/drawing/2014/main" id="{241EE75F-8999-6B1B-AC3C-8D10FD095DCC}"/>
              </a:ext>
            </a:extLst>
          </p:cNvPr>
          <p:cNvSpPr>
            <a:spLocks noGrp="1"/>
          </p:cNvSpPr>
          <p:nvPr>
            <p:ph idx="1"/>
          </p:nvPr>
        </p:nvSpPr>
        <p:spPr/>
        <p:txBody>
          <a:bodyPr/>
          <a:lstStyle/>
          <a:p>
            <a:r>
              <a:rPr lang="en-US" altLang="en-TH" sz="1800" dirty="0"/>
              <a:t>Suppose you invest $100 at 5% interest, compounded annually. At the end of one year, your investment would be worth:</a:t>
            </a:r>
          </a:p>
          <a:p>
            <a:pPr algn="ctr">
              <a:buFont typeface="Wingdings" pitchFamily="2" charset="2"/>
              <a:buNone/>
            </a:pPr>
            <a:r>
              <a:rPr lang="en-US" altLang="en-TH" sz="1800" dirty="0"/>
              <a:t>$100 + .05($100) = $105</a:t>
            </a:r>
          </a:p>
          <a:p>
            <a:pPr algn="ctr">
              <a:buFont typeface="Wingdings" pitchFamily="2" charset="2"/>
              <a:buNone/>
            </a:pPr>
            <a:r>
              <a:rPr lang="en-US" altLang="en-TH" sz="1800" dirty="0"/>
              <a:t>or</a:t>
            </a:r>
          </a:p>
          <a:p>
            <a:pPr algn="ctr">
              <a:buFont typeface="Wingdings" pitchFamily="2" charset="2"/>
              <a:buNone/>
            </a:pPr>
            <a:r>
              <a:rPr lang="en-US" altLang="en-TH" sz="1800" dirty="0"/>
              <a:t>$100(1 + .05) = $105</a:t>
            </a:r>
          </a:p>
          <a:p>
            <a:r>
              <a:rPr lang="en-US" altLang="en-TH" sz="1800" dirty="0"/>
              <a:t>During the second year, you would earn interest on $105. At the end of two years, your investment would be worth:</a:t>
            </a:r>
          </a:p>
          <a:p>
            <a:pPr algn="ctr">
              <a:buFont typeface="Wingdings" pitchFamily="2" charset="2"/>
              <a:buNone/>
            </a:pPr>
            <a:r>
              <a:rPr lang="en-US" altLang="en-TH" sz="1800" dirty="0"/>
              <a:t>$105(1 + .05) = $110.25</a:t>
            </a:r>
          </a:p>
          <a:p>
            <a:endParaRPr lang="en-TH" dirty="0"/>
          </a:p>
        </p:txBody>
      </p:sp>
    </p:spTree>
    <p:extLst>
      <p:ext uri="{BB962C8B-B14F-4D97-AF65-F5344CB8AC3E}">
        <p14:creationId xmlns:p14="http://schemas.microsoft.com/office/powerpoint/2010/main" val="319928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DCFC-AD2E-73CA-1BCD-62E74C8DCC29}"/>
              </a:ext>
            </a:extLst>
          </p:cNvPr>
          <p:cNvSpPr>
            <a:spLocks noGrp="1"/>
          </p:cNvSpPr>
          <p:nvPr>
            <p:ph type="title"/>
          </p:nvPr>
        </p:nvSpPr>
        <p:spPr>
          <a:xfrm>
            <a:off x="1154954" y="973668"/>
            <a:ext cx="9287759" cy="706964"/>
          </a:xfrm>
        </p:spPr>
        <p:txBody>
          <a:bodyPr/>
          <a:lstStyle/>
          <a:p>
            <a:r>
              <a:rPr lang="en-US" b="1" dirty="0"/>
              <a:t>Future Value of a Single Amount (cont.)</a:t>
            </a:r>
            <a:endParaRPr lang="en-TH" b="1" dirty="0"/>
          </a:p>
        </p:txBody>
      </p:sp>
      <p:sp>
        <p:nvSpPr>
          <p:cNvPr id="3" name="Content Placeholder 2">
            <a:extLst>
              <a:ext uri="{FF2B5EF4-FFF2-40B4-BE49-F238E27FC236}">
                <a16:creationId xmlns:a16="http://schemas.microsoft.com/office/drawing/2014/main" id="{76F4E228-5419-9D9D-A5D9-2606BA02869D}"/>
              </a:ext>
            </a:extLst>
          </p:cNvPr>
          <p:cNvSpPr>
            <a:spLocks noGrp="1"/>
          </p:cNvSpPr>
          <p:nvPr>
            <p:ph idx="1"/>
          </p:nvPr>
        </p:nvSpPr>
        <p:spPr>
          <a:xfrm>
            <a:off x="1154954" y="2292626"/>
            <a:ext cx="8825659" cy="4565374"/>
          </a:xfrm>
        </p:spPr>
        <p:txBody>
          <a:bodyPr>
            <a:normAutofit lnSpcReduction="10000"/>
          </a:bodyPr>
          <a:lstStyle/>
          <a:p>
            <a:pPr>
              <a:lnSpc>
                <a:spcPct val="120000"/>
              </a:lnSpc>
            </a:pPr>
            <a:r>
              <a:rPr lang="en-US" altLang="en-TH" sz="2000" u="sng" dirty="0"/>
              <a:t>In General Terms</a:t>
            </a:r>
            <a:r>
              <a:rPr lang="en-US" altLang="en-TH" sz="2000" dirty="0"/>
              <a:t>:			FV</a:t>
            </a:r>
            <a:r>
              <a:rPr lang="en-US" altLang="en-TH" sz="2000" baseline="-25000" dirty="0"/>
              <a:t>1</a:t>
            </a:r>
            <a:r>
              <a:rPr lang="en-US" altLang="en-TH" sz="2000" dirty="0"/>
              <a:t> = PV(1 + </a:t>
            </a:r>
            <a:r>
              <a:rPr lang="en-US" altLang="en-TH" sz="2000" dirty="0" err="1"/>
              <a:t>i</a:t>
            </a:r>
            <a:r>
              <a:rPr lang="en-US" altLang="en-TH" sz="2000" dirty="0"/>
              <a:t>)</a:t>
            </a:r>
          </a:p>
          <a:p>
            <a:pPr algn="ctr">
              <a:lnSpc>
                <a:spcPct val="120000"/>
              </a:lnSpc>
              <a:buFont typeface="Wingdings" pitchFamily="2" charset="2"/>
              <a:buNone/>
            </a:pPr>
            <a:r>
              <a:rPr lang="en-US" altLang="en-TH" sz="2000" dirty="0"/>
              <a:t>and</a:t>
            </a:r>
          </a:p>
          <a:p>
            <a:pPr algn="ctr">
              <a:lnSpc>
                <a:spcPct val="120000"/>
              </a:lnSpc>
              <a:buFont typeface="Wingdings" pitchFamily="2" charset="2"/>
              <a:buNone/>
            </a:pPr>
            <a:r>
              <a:rPr lang="en-US" altLang="en-TH" sz="2000" dirty="0"/>
              <a:t>FV</a:t>
            </a:r>
            <a:r>
              <a:rPr lang="en-US" altLang="en-TH" sz="2000" baseline="-25000" dirty="0"/>
              <a:t>2</a:t>
            </a:r>
            <a:r>
              <a:rPr lang="en-US" altLang="en-TH" sz="2000" dirty="0"/>
              <a:t> = FV</a:t>
            </a:r>
            <a:r>
              <a:rPr lang="en-US" altLang="en-TH" sz="2000" baseline="-25000" dirty="0"/>
              <a:t>1</a:t>
            </a:r>
            <a:r>
              <a:rPr lang="en-US" altLang="en-TH" sz="2000" dirty="0"/>
              <a:t>(1 + </a:t>
            </a:r>
            <a:r>
              <a:rPr lang="en-US" altLang="en-TH" sz="2000" dirty="0" err="1"/>
              <a:t>i</a:t>
            </a:r>
            <a:r>
              <a:rPr lang="en-US" altLang="en-TH" sz="2000" dirty="0"/>
              <a:t>)</a:t>
            </a:r>
          </a:p>
          <a:p>
            <a:pPr>
              <a:lnSpc>
                <a:spcPct val="120000"/>
              </a:lnSpc>
            </a:pPr>
            <a:r>
              <a:rPr lang="en-US" altLang="en-TH" sz="2000" dirty="0"/>
              <a:t>Substituting PV(1 + </a:t>
            </a:r>
            <a:r>
              <a:rPr lang="en-US" altLang="en-TH" sz="2000" dirty="0" err="1"/>
              <a:t>i</a:t>
            </a:r>
            <a:r>
              <a:rPr lang="en-US" altLang="en-TH" sz="2000" dirty="0"/>
              <a:t>) in the first equation for FV</a:t>
            </a:r>
            <a:r>
              <a:rPr lang="en-US" altLang="en-TH" sz="2000" baseline="-25000" dirty="0"/>
              <a:t>1</a:t>
            </a:r>
            <a:r>
              <a:rPr lang="en-US" altLang="en-TH" sz="2000" dirty="0"/>
              <a:t> in the second equation:</a:t>
            </a:r>
          </a:p>
          <a:p>
            <a:pPr algn="ctr">
              <a:lnSpc>
                <a:spcPct val="120000"/>
              </a:lnSpc>
              <a:buFont typeface="Wingdings" pitchFamily="2" charset="2"/>
              <a:buNone/>
            </a:pPr>
            <a:r>
              <a:rPr lang="en-US" altLang="en-TH" sz="2000" dirty="0"/>
              <a:t>FV</a:t>
            </a:r>
            <a:r>
              <a:rPr lang="en-US" altLang="en-TH" sz="2000" baseline="-25000" dirty="0"/>
              <a:t>2</a:t>
            </a:r>
            <a:r>
              <a:rPr lang="en-US" altLang="en-TH" sz="2000" dirty="0"/>
              <a:t> = PV(1 + </a:t>
            </a:r>
            <a:r>
              <a:rPr lang="en-US" altLang="en-TH" sz="2000" dirty="0" err="1"/>
              <a:t>i</a:t>
            </a:r>
            <a:r>
              <a:rPr lang="en-US" altLang="en-TH" sz="2000" dirty="0"/>
              <a:t>)(1 + </a:t>
            </a:r>
            <a:r>
              <a:rPr lang="en-US" altLang="en-TH" sz="2000" dirty="0" err="1"/>
              <a:t>i</a:t>
            </a:r>
            <a:r>
              <a:rPr lang="en-US" altLang="en-TH" sz="2000" dirty="0"/>
              <a:t>) = PV(1 + </a:t>
            </a:r>
            <a:r>
              <a:rPr lang="en-US" altLang="en-TH" sz="2000" dirty="0" err="1"/>
              <a:t>i</a:t>
            </a:r>
            <a:r>
              <a:rPr lang="en-US" altLang="en-TH" sz="2000" dirty="0"/>
              <a:t>)</a:t>
            </a:r>
            <a:r>
              <a:rPr lang="en-US" altLang="en-TH" sz="2000" baseline="30000" dirty="0"/>
              <a:t>2</a:t>
            </a:r>
            <a:endParaRPr lang="en-US" altLang="en-TH" sz="2000" dirty="0"/>
          </a:p>
          <a:p>
            <a:pPr>
              <a:lnSpc>
                <a:spcPct val="120000"/>
              </a:lnSpc>
            </a:pPr>
            <a:r>
              <a:rPr lang="en-US" altLang="en-TH" sz="2000" u="sng" dirty="0"/>
              <a:t>For (n) Periods</a:t>
            </a:r>
            <a:r>
              <a:rPr lang="en-US" altLang="en-TH" sz="2000" dirty="0"/>
              <a:t>: 				</a:t>
            </a:r>
            <a:r>
              <a:rPr lang="en-US" altLang="en-TH" sz="2000" dirty="0" err="1"/>
              <a:t>FV</a:t>
            </a:r>
            <a:r>
              <a:rPr lang="en-US" altLang="en-TH" sz="2000" baseline="-25000" dirty="0" err="1"/>
              <a:t>n</a:t>
            </a:r>
            <a:r>
              <a:rPr lang="en-US" altLang="en-TH" sz="2000" dirty="0"/>
              <a:t> = PV(1 + </a:t>
            </a:r>
            <a:r>
              <a:rPr lang="en-US" altLang="en-TH" sz="2000" dirty="0" err="1"/>
              <a:t>i</a:t>
            </a:r>
            <a:r>
              <a:rPr lang="en-US" altLang="en-TH" sz="2000" dirty="0"/>
              <a:t>)</a:t>
            </a:r>
            <a:r>
              <a:rPr lang="en-US" altLang="en-TH" sz="2000" baseline="30000" dirty="0"/>
              <a:t>n</a:t>
            </a:r>
            <a:endParaRPr lang="en-US" altLang="en-TH" sz="2000" dirty="0"/>
          </a:p>
          <a:p>
            <a:pPr>
              <a:lnSpc>
                <a:spcPct val="120000"/>
              </a:lnSpc>
            </a:pPr>
            <a:r>
              <a:rPr lang="en-US" altLang="en-TH" sz="2000" b="1" dirty="0"/>
              <a:t>Note</a:t>
            </a:r>
            <a:r>
              <a:rPr lang="en-US" altLang="en-TH" sz="2000" dirty="0"/>
              <a:t>: (1 + </a:t>
            </a:r>
            <a:r>
              <a:rPr lang="en-US" altLang="en-TH" sz="2000" dirty="0" err="1"/>
              <a:t>i</a:t>
            </a:r>
            <a:r>
              <a:rPr lang="en-US" altLang="en-TH" sz="2000" dirty="0"/>
              <a:t>)</a:t>
            </a:r>
            <a:r>
              <a:rPr lang="en-US" altLang="en-TH" sz="2000" baseline="30000" dirty="0"/>
              <a:t>n</a:t>
            </a:r>
            <a:r>
              <a:rPr lang="en-US" altLang="en-TH" sz="2000" dirty="0"/>
              <a:t> is the Future Value of $1 interest factor.</a:t>
            </a:r>
          </a:p>
          <a:p>
            <a:pPr>
              <a:lnSpc>
                <a:spcPct val="120000"/>
              </a:lnSpc>
            </a:pPr>
            <a:r>
              <a:rPr lang="en-US" altLang="en-TH" sz="2000" u="sng" dirty="0"/>
              <a:t>Example</a:t>
            </a:r>
            <a:r>
              <a:rPr lang="en-US" altLang="en-TH" sz="2000" dirty="0"/>
              <a:t>: Invest $1,000 @ 7% for 18 years:</a:t>
            </a:r>
          </a:p>
          <a:p>
            <a:pPr algn="ctr">
              <a:lnSpc>
                <a:spcPct val="120000"/>
              </a:lnSpc>
              <a:buFont typeface="Wingdings" pitchFamily="2" charset="2"/>
              <a:buNone/>
            </a:pPr>
            <a:r>
              <a:rPr lang="en-US" altLang="en-TH" sz="2000" dirty="0"/>
              <a:t>FV</a:t>
            </a:r>
            <a:r>
              <a:rPr lang="en-US" altLang="en-TH" sz="2000" baseline="-25000" dirty="0"/>
              <a:t>18</a:t>
            </a:r>
            <a:r>
              <a:rPr lang="en-US" altLang="en-TH" sz="2000" dirty="0"/>
              <a:t> = $1,000(1.07)</a:t>
            </a:r>
            <a:r>
              <a:rPr lang="en-US" altLang="en-TH" sz="2000" baseline="30000" dirty="0"/>
              <a:t>18</a:t>
            </a:r>
            <a:r>
              <a:rPr lang="en-US" altLang="en-TH" sz="2000" dirty="0"/>
              <a:t> = $1,000(3.380) = $3,380</a:t>
            </a:r>
          </a:p>
          <a:p>
            <a:endParaRPr lang="en-TH" dirty="0"/>
          </a:p>
        </p:txBody>
      </p:sp>
    </p:spTree>
    <p:extLst>
      <p:ext uri="{BB962C8B-B14F-4D97-AF65-F5344CB8AC3E}">
        <p14:creationId xmlns:p14="http://schemas.microsoft.com/office/powerpoint/2010/main" val="98519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0A98-7C9F-54F0-34D6-ADC4F88CF59C}"/>
              </a:ext>
            </a:extLst>
          </p:cNvPr>
          <p:cNvSpPr>
            <a:spLocks noGrp="1"/>
          </p:cNvSpPr>
          <p:nvPr>
            <p:ph type="title"/>
          </p:nvPr>
        </p:nvSpPr>
        <p:spPr>
          <a:xfrm>
            <a:off x="1154954" y="838200"/>
            <a:ext cx="8761413" cy="706964"/>
          </a:xfrm>
        </p:spPr>
        <p:txBody>
          <a:bodyPr/>
          <a:lstStyle/>
          <a:p>
            <a:r>
              <a:rPr lang="en-TH" b="1" dirty="0"/>
              <a:t>Future Value of a Single Amount (Spreadsheet Example)</a:t>
            </a:r>
          </a:p>
        </p:txBody>
      </p:sp>
      <p:sp>
        <p:nvSpPr>
          <p:cNvPr id="3" name="Content Placeholder 2">
            <a:extLst>
              <a:ext uri="{FF2B5EF4-FFF2-40B4-BE49-F238E27FC236}">
                <a16:creationId xmlns:a16="http://schemas.microsoft.com/office/drawing/2014/main" id="{8868AC11-1A39-2C64-F4AD-4A88EF33AA86}"/>
              </a:ext>
            </a:extLst>
          </p:cNvPr>
          <p:cNvSpPr>
            <a:spLocks noGrp="1"/>
          </p:cNvSpPr>
          <p:nvPr>
            <p:ph idx="1"/>
          </p:nvPr>
        </p:nvSpPr>
        <p:spPr>
          <a:xfrm>
            <a:off x="1154954" y="2279374"/>
            <a:ext cx="9499794" cy="4578626"/>
          </a:xfrm>
        </p:spPr>
        <p:txBody>
          <a:bodyPr>
            <a:normAutofit/>
          </a:bodyPr>
          <a:lstStyle/>
          <a:p>
            <a:r>
              <a:rPr lang="en-US" altLang="en-TH" sz="2000" b="1" dirty="0">
                <a:solidFill>
                  <a:srgbClr val="000000"/>
                </a:solidFill>
              </a:rPr>
              <a:t>FV(</a:t>
            </a:r>
            <a:r>
              <a:rPr lang="en-US" altLang="en-TH" sz="2000" b="1" dirty="0" err="1">
                <a:solidFill>
                  <a:srgbClr val="000000"/>
                </a:solidFill>
              </a:rPr>
              <a:t>rate,nper,pmt,pv,type</a:t>
            </a:r>
            <a:r>
              <a:rPr lang="en-US" altLang="en-TH" sz="2000" b="1" dirty="0">
                <a:solidFill>
                  <a:srgbClr val="000000"/>
                </a:solidFill>
              </a:rPr>
              <a:t>)	</a:t>
            </a:r>
            <a:endParaRPr lang="en-US" altLang="en-TH" sz="2000" dirty="0">
              <a:solidFill>
                <a:srgbClr val="000000"/>
              </a:solidFill>
            </a:endParaRPr>
          </a:p>
          <a:p>
            <a:r>
              <a:rPr lang="en-US" altLang="en-TH" sz="2000" dirty="0" err="1">
                <a:solidFill>
                  <a:srgbClr val="000000"/>
                </a:solidFill>
              </a:rPr>
              <a:t>fv</a:t>
            </a:r>
            <a:r>
              <a:rPr lang="en-US" altLang="en-TH" sz="2000" dirty="0">
                <a:solidFill>
                  <a:srgbClr val="000000"/>
                </a:solidFill>
              </a:rPr>
              <a:t> is the future value	</a:t>
            </a:r>
          </a:p>
          <a:p>
            <a:r>
              <a:rPr lang="en-US" altLang="en-TH" sz="2000" dirty="0">
                <a:solidFill>
                  <a:srgbClr val="000000"/>
                </a:solidFill>
              </a:rPr>
              <a:t>Rate is the interest rate per period	</a:t>
            </a:r>
          </a:p>
          <a:p>
            <a:r>
              <a:rPr lang="en-US" altLang="en-TH" sz="2000" dirty="0" err="1">
                <a:solidFill>
                  <a:srgbClr val="000000"/>
                </a:solidFill>
              </a:rPr>
              <a:t>Nper</a:t>
            </a:r>
            <a:r>
              <a:rPr lang="en-US" altLang="en-TH" sz="2000" dirty="0">
                <a:solidFill>
                  <a:srgbClr val="000000"/>
                </a:solidFill>
              </a:rPr>
              <a:t> is the total number of periods	</a:t>
            </a:r>
          </a:p>
          <a:p>
            <a:r>
              <a:rPr lang="en-US" altLang="en-TH" sz="2000" dirty="0" err="1">
                <a:solidFill>
                  <a:srgbClr val="000000"/>
                </a:solidFill>
              </a:rPr>
              <a:t>Pmt</a:t>
            </a:r>
            <a:r>
              <a:rPr lang="en-US" altLang="en-TH" sz="2000" dirty="0">
                <a:solidFill>
                  <a:srgbClr val="000000"/>
                </a:solidFill>
              </a:rPr>
              <a:t> is the annuity amount	</a:t>
            </a:r>
          </a:p>
          <a:p>
            <a:r>
              <a:rPr lang="en-US" altLang="en-TH" sz="2000" dirty="0" err="1">
                <a:solidFill>
                  <a:srgbClr val="000000"/>
                </a:solidFill>
              </a:rPr>
              <a:t>pv</a:t>
            </a:r>
            <a:r>
              <a:rPr lang="en-US" altLang="en-TH" sz="2000" dirty="0">
                <a:solidFill>
                  <a:srgbClr val="000000"/>
                </a:solidFill>
              </a:rPr>
              <a:t> is the present value	</a:t>
            </a:r>
          </a:p>
          <a:p>
            <a:r>
              <a:rPr lang="en-US" altLang="en-TH" sz="2000" dirty="0">
                <a:solidFill>
                  <a:srgbClr val="000000"/>
                </a:solidFill>
              </a:rPr>
              <a:t>Type is 0 if cash flows occur at the end of the period	</a:t>
            </a:r>
          </a:p>
          <a:p>
            <a:r>
              <a:rPr lang="en-US" altLang="en-TH" sz="2000" dirty="0">
                <a:solidFill>
                  <a:srgbClr val="000000"/>
                </a:solidFill>
              </a:rPr>
              <a:t>Type is 1 if cash flows occur at the beginning of the period	</a:t>
            </a:r>
          </a:p>
          <a:p>
            <a:r>
              <a:rPr lang="en-US" altLang="en-TH" sz="2000" b="1" dirty="0">
                <a:solidFill>
                  <a:srgbClr val="000000"/>
                </a:solidFill>
              </a:rPr>
              <a:t>Example</a:t>
            </a:r>
            <a:r>
              <a:rPr lang="en-US" altLang="en-TH" sz="2000" dirty="0">
                <a:solidFill>
                  <a:srgbClr val="000000"/>
                </a:solidFill>
              </a:rPr>
              <a:t>: =</a:t>
            </a:r>
            <a:r>
              <a:rPr lang="th-TH" altLang="en-TH" sz="2000" dirty="0">
                <a:solidFill>
                  <a:srgbClr val="000000"/>
                </a:solidFill>
              </a:rPr>
              <a:t> </a:t>
            </a:r>
            <a:r>
              <a:rPr lang="en-US" altLang="en-TH" sz="2000" dirty="0" err="1">
                <a:solidFill>
                  <a:srgbClr val="000000"/>
                </a:solidFill>
              </a:rPr>
              <a:t>fv</a:t>
            </a:r>
            <a:r>
              <a:rPr lang="en-US" altLang="en-TH" sz="2000" dirty="0">
                <a:solidFill>
                  <a:srgbClr val="000000"/>
                </a:solidFill>
              </a:rPr>
              <a:t>(7%,18,0,-1000,0) is equal to $3,379.93</a:t>
            </a:r>
            <a:endParaRPr lang="en-US" altLang="en-TH" sz="2000" dirty="0"/>
          </a:p>
          <a:p>
            <a:endParaRPr lang="en-TH" dirty="0"/>
          </a:p>
        </p:txBody>
      </p:sp>
    </p:spTree>
    <p:extLst>
      <p:ext uri="{BB962C8B-B14F-4D97-AF65-F5344CB8AC3E}">
        <p14:creationId xmlns:p14="http://schemas.microsoft.com/office/powerpoint/2010/main" val="331750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2C1-ED0B-CCDF-A67F-5AF1944FA891}"/>
              </a:ext>
            </a:extLst>
          </p:cNvPr>
          <p:cNvSpPr>
            <a:spLocks noGrp="1"/>
          </p:cNvSpPr>
          <p:nvPr>
            <p:ph type="title"/>
          </p:nvPr>
        </p:nvSpPr>
        <p:spPr/>
        <p:txBody>
          <a:bodyPr/>
          <a:lstStyle/>
          <a:p>
            <a:r>
              <a:rPr lang="en-US" b="1" dirty="0"/>
              <a:t>Interest Rate, Time, and Future Value</a:t>
            </a:r>
            <a:endParaRPr lang="en-TH" b="1" dirty="0"/>
          </a:p>
        </p:txBody>
      </p:sp>
      <p:sp>
        <p:nvSpPr>
          <p:cNvPr id="3" name="Content Placeholder 2">
            <a:extLst>
              <a:ext uri="{FF2B5EF4-FFF2-40B4-BE49-F238E27FC236}">
                <a16:creationId xmlns:a16="http://schemas.microsoft.com/office/drawing/2014/main" id="{FCEA2236-F94C-B296-B037-42E64B05E47A}"/>
              </a:ext>
            </a:extLst>
          </p:cNvPr>
          <p:cNvSpPr>
            <a:spLocks noGrp="1"/>
          </p:cNvSpPr>
          <p:nvPr>
            <p:ph idx="1"/>
          </p:nvPr>
        </p:nvSpPr>
        <p:spPr>
          <a:xfrm>
            <a:off x="3099275" y="2401128"/>
            <a:ext cx="2436385" cy="404743"/>
          </a:xfrm>
        </p:spPr>
        <p:txBody>
          <a:bodyPr/>
          <a:lstStyle/>
          <a:p>
            <a:pPr marL="0" indent="0">
              <a:buNone/>
            </a:pPr>
            <a:r>
              <a:rPr lang="en-US" altLang="en-TH" dirty="0">
                <a:latin typeface="Book Antiqua" panose="02040602050305030304" pitchFamily="18" charset="0"/>
              </a:rPr>
              <a:t>Future Value of $100</a:t>
            </a:r>
          </a:p>
        </p:txBody>
      </p:sp>
      <p:graphicFrame>
        <p:nvGraphicFramePr>
          <p:cNvPr id="4" name="Object 3">
            <a:hlinkClick r:id="" action="ppaction://ole?verb=0"/>
            <a:extLst>
              <a:ext uri="{FF2B5EF4-FFF2-40B4-BE49-F238E27FC236}">
                <a16:creationId xmlns:a16="http://schemas.microsoft.com/office/drawing/2014/main" id="{11E200EB-586C-2F60-EFD9-A285E148965C}"/>
              </a:ext>
            </a:extLst>
          </p:cNvPr>
          <p:cNvGraphicFramePr>
            <a:graphicFrameLocks/>
          </p:cNvGraphicFramePr>
          <p:nvPr>
            <p:extLst>
              <p:ext uri="{D42A27DB-BD31-4B8C-83A1-F6EECF244321}">
                <p14:modId xmlns:p14="http://schemas.microsoft.com/office/powerpoint/2010/main" val="1535030639"/>
              </p:ext>
            </p:extLst>
          </p:nvPr>
        </p:nvGraphicFramePr>
        <p:xfrm>
          <a:off x="2523713" y="2603500"/>
          <a:ext cx="6076950" cy="4381500"/>
        </p:xfrm>
        <a:graphic>
          <a:graphicData uri="http://schemas.openxmlformats.org/presentationml/2006/ole">
            <mc:AlternateContent xmlns:mc="http://schemas.openxmlformats.org/markup-compatibility/2006">
              <mc:Choice xmlns:v="urn:schemas-microsoft-com:vml" Requires="v">
                <p:oleObj spid="_x0000_s1026" name="Chart" r:id="rId3" imgW="6096000" imgH="4406900" progId="MSGraph.Chart.8">
                  <p:embed followColorScheme="full"/>
                </p:oleObj>
              </mc:Choice>
              <mc:Fallback>
                <p:oleObj name="Chart" r:id="rId3" imgW="6096000" imgH="4406900" progId="MSGraph.Chart.8">
                  <p:embed followColorScheme="full"/>
                  <p:pic>
                    <p:nvPicPr>
                      <p:cNvPr id="9219" name="Object 3">
                        <a:hlinkClick r:id="" action="ppaction://ole?verb=0"/>
                        <a:extLst>
                          <a:ext uri="{FF2B5EF4-FFF2-40B4-BE49-F238E27FC236}">
                            <a16:creationId xmlns:a16="http://schemas.microsoft.com/office/drawing/2014/main" id="{3D150DC6-0C90-5484-DB8F-773D16F089A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713" y="2603500"/>
                        <a:ext cx="60769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11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155</TotalTime>
  <Words>1701</Words>
  <Application>Microsoft Office PowerPoint</Application>
  <PresentationFormat>Widescreen</PresentationFormat>
  <Paragraphs>147</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Book Antiqua</vt:lpstr>
      <vt:lpstr>Cambria Math</vt:lpstr>
      <vt:lpstr>Century Gothic</vt:lpstr>
      <vt:lpstr>Cordia New</vt:lpstr>
      <vt:lpstr>Wingdings</vt:lpstr>
      <vt:lpstr>Wingdings 3</vt:lpstr>
      <vt:lpstr>Ion Boardroom</vt:lpstr>
      <vt:lpstr>Chart</vt:lpstr>
      <vt:lpstr>Chapter 3: The Time Value of Money </vt:lpstr>
      <vt:lpstr>PowerPoint Presentation</vt:lpstr>
      <vt:lpstr>Definition of Time Value of Money</vt:lpstr>
      <vt:lpstr>The Importance of Time Value of Money </vt:lpstr>
      <vt:lpstr>Future Value</vt:lpstr>
      <vt:lpstr>Future Value of a Single Amount</vt:lpstr>
      <vt:lpstr>Future Value of a Single Amount (cont.)</vt:lpstr>
      <vt:lpstr>Future Value of a Single Amount (Spreadsheet Example)</vt:lpstr>
      <vt:lpstr>Interest Rate, Time, and Future Value</vt:lpstr>
      <vt:lpstr>Future Value of an Annuity</vt:lpstr>
      <vt:lpstr>Future Value of an Annuity (cont.)</vt:lpstr>
      <vt:lpstr>Future Value of an Annuity (cont.)</vt:lpstr>
      <vt:lpstr>Future Value of an Annuity (Example)</vt:lpstr>
      <vt:lpstr>Future Value of an Annuity (Spreadsheet Example)</vt:lpstr>
      <vt:lpstr>Present Value</vt:lpstr>
      <vt:lpstr>Present Value of a Single Amount</vt:lpstr>
      <vt:lpstr>Present Value of a Single Amount  (An Example)</vt:lpstr>
      <vt:lpstr>Present Value of a Single Amount  (Spreadsheet Example)</vt:lpstr>
      <vt:lpstr>Interest Rate, Time, and Present Value (PV of $100 to be received in 16 years)</vt:lpstr>
      <vt:lpstr>Present Value of an Annuity</vt:lpstr>
      <vt:lpstr>Present Value of an Annuity (cont.)</vt:lpstr>
      <vt:lpstr>Present Value of an Annuity (cont.)</vt:lpstr>
      <vt:lpstr>Present Value of an Annuity  (An Example)</vt:lpstr>
      <vt:lpstr>Present Value of an Annuity  (Spreadsheet Example)</vt:lpstr>
      <vt:lpstr>Summary of Compounding and Discounting Equations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Time Value of Money</dc:title>
  <dc:creator>Wajeetongratana, Songserm</dc:creator>
  <cp:lastModifiedBy>PC05</cp:lastModifiedBy>
  <cp:revision>38</cp:revision>
  <dcterms:created xsi:type="dcterms:W3CDTF">2022-11-30T10:35:22Z</dcterms:created>
  <dcterms:modified xsi:type="dcterms:W3CDTF">2022-12-21T01:28:43Z</dcterms:modified>
</cp:coreProperties>
</file>