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398" r:id="rId4"/>
    <p:sldId id="399" r:id="rId5"/>
    <p:sldId id="384" r:id="rId6"/>
    <p:sldId id="385" r:id="rId7"/>
    <p:sldId id="387" r:id="rId8"/>
    <p:sldId id="386" r:id="rId9"/>
    <p:sldId id="388" r:id="rId10"/>
    <p:sldId id="390" r:id="rId11"/>
    <p:sldId id="389" r:id="rId12"/>
    <p:sldId id="391" r:id="rId13"/>
    <p:sldId id="392" r:id="rId14"/>
    <p:sldId id="393" r:id="rId15"/>
    <p:sldId id="394" r:id="rId16"/>
    <p:sldId id="395" r:id="rId17"/>
    <p:sldId id="396" r:id="rId18"/>
    <p:sldId id="397" r:id="rId19"/>
    <p:sldId id="400" r:id="rId20"/>
    <p:sldId id="401" r:id="rId21"/>
    <p:sldId id="402" r:id="rId22"/>
    <p:sldId id="403" r:id="rId23"/>
    <p:sldId id="404" r:id="rId24"/>
    <p:sldId id="40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3" autoAdjust="0"/>
    <p:restoredTop sz="94660"/>
  </p:normalViewPr>
  <p:slideViewPr>
    <p:cSldViewPr snapToGrid="0">
      <p:cViewPr varScale="1">
        <p:scale>
          <a:sx n="70" d="100"/>
          <a:sy n="70" d="100"/>
        </p:scale>
        <p:origin x="9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7/22/2025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7/22/2025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7/22/2025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7/22/2025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7/22/2025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7/22/2025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7/22/2025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7/22/2025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7/22/2025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3054" y="581891"/>
            <a:ext cx="6644877" cy="1171540"/>
          </a:xfrm>
        </p:spPr>
        <p:txBody>
          <a:bodyPr/>
          <a:lstStyle/>
          <a:p>
            <a:r>
              <a:rPr lang="en-US" dirty="0">
                <a:solidFill>
                  <a:schemeClr val="accent3"/>
                </a:solidFill>
                <a:latin typeface="Angsana New" panose="02020603050405020304" pitchFamily="18" charset="-34"/>
                <a:cs typeface="Angsana New" panose="02020603050405020304" pitchFamily="18" charset="-34"/>
              </a:rPr>
              <a:t>Sport Management</a:t>
            </a:r>
          </a:p>
        </p:txBody>
      </p:sp>
      <p:sp>
        <p:nvSpPr>
          <p:cNvPr id="3" name="Subtitle 2"/>
          <p:cNvSpPr>
            <a:spLocks noGrp="1"/>
          </p:cNvSpPr>
          <p:nvPr>
            <p:ph type="subTitle" idx="1"/>
          </p:nvPr>
        </p:nvSpPr>
        <p:spPr>
          <a:xfrm>
            <a:off x="791340" y="1995585"/>
            <a:ext cx="9993244" cy="3518194"/>
          </a:xfrm>
        </p:spPr>
        <p:txBody>
          <a:bodyPr>
            <a:normAutofit/>
          </a:bodyPr>
          <a:lstStyle/>
          <a:p>
            <a:r>
              <a:rPr lang="en-US" dirty="0">
                <a:cs typeface="+mn-cs"/>
              </a:rPr>
              <a:t>Meaning</a:t>
            </a:r>
          </a:p>
          <a:p>
            <a:pPr>
              <a:lnSpc>
                <a:spcPct val="150000"/>
              </a:lnSpc>
            </a:pPr>
            <a:r>
              <a:rPr lang="en-US" sz="2600" cap="none" dirty="0">
                <a:solidFill>
                  <a:srgbClr val="FFFF00"/>
                </a:solidFill>
                <a:latin typeface="Arial" panose="020B0604020202020204" pitchFamily="34" charset="0"/>
                <a:cs typeface="+mn-cs"/>
              </a:rPr>
              <a:t>Sport management </a:t>
            </a:r>
            <a:r>
              <a:rPr lang="en-US" sz="2600" cap="none" dirty="0">
                <a:solidFill>
                  <a:schemeClr val="tx1">
                    <a:lumMod val="95000"/>
                  </a:schemeClr>
                </a:solidFill>
                <a:latin typeface="Arial" panose="020B0604020202020204" pitchFamily="34" charset="0"/>
                <a:cs typeface="+mn-cs"/>
              </a:rPr>
              <a:t>involves any combination of skills related to planning, organizing, directing, controlling, budgeting, leading, and evaluating within the context of an organization or department whose primary product or service is related to sport or physical activity (</a:t>
            </a:r>
            <a:r>
              <a:rPr lang="en-US" sz="2600" cap="none" dirty="0" err="1">
                <a:solidFill>
                  <a:schemeClr val="tx1">
                    <a:lumMod val="95000"/>
                  </a:schemeClr>
                </a:solidFill>
                <a:latin typeface="Arial" panose="020B0604020202020204" pitchFamily="34" charset="0"/>
                <a:cs typeface="+mn-cs"/>
              </a:rPr>
              <a:t>DeSensi</a:t>
            </a:r>
            <a:r>
              <a:rPr lang="en-US" sz="2600" cap="none" dirty="0">
                <a:solidFill>
                  <a:schemeClr val="tx1">
                    <a:lumMod val="95000"/>
                  </a:schemeClr>
                </a:solidFill>
                <a:latin typeface="Arial" panose="020B0604020202020204" pitchFamily="34" charset="0"/>
                <a:cs typeface="+mn-cs"/>
              </a:rPr>
              <a:t>, Kelley, Blanton and </a:t>
            </a:r>
            <a:r>
              <a:rPr lang="en-US" sz="2600" cap="none" dirty="0" err="1">
                <a:solidFill>
                  <a:schemeClr val="tx1">
                    <a:lumMod val="95000"/>
                  </a:schemeClr>
                </a:solidFill>
                <a:latin typeface="Arial" panose="020B0604020202020204" pitchFamily="34" charset="0"/>
                <a:cs typeface="+mn-cs"/>
              </a:rPr>
              <a:t>Beitel</a:t>
            </a:r>
            <a:r>
              <a:rPr lang="en-US" sz="2600" cap="none" dirty="0">
                <a:solidFill>
                  <a:schemeClr val="tx1">
                    <a:lumMod val="95000"/>
                  </a:schemeClr>
                </a:solidFill>
                <a:latin typeface="Arial" panose="020B0604020202020204" pitchFamily="34" charset="0"/>
                <a:cs typeface="+mn-cs"/>
              </a:rPr>
              <a:t>, 2003)</a:t>
            </a:r>
          </a:p>
        </p:txBody>
      </p:sp>
    </p:spTree>
    <p:extLst>
      <p:ext uri="{BB962C8B-B14F-4D97-AF65-F5344CB8AC3E}">
        <p14:creationId xmlns:p14="http://schemas.microsoft.com/office/powerpoint/2010/main" val="2308276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1F87B60-55E7-C3B0-F0D8-CA30B97DA02E}"/>
              </a:ext>
            </a:extLst>
          </p:cNvPr>
          <p:cNvSpPr>
            <a:spLocks noGrp="1"/>
          </p:cNvSpPr>
          <p:nvPr>
            <p:ph type="title"/>
          </p:nvPr>
        </p:nvSpPr>
        <p:spPr/>
        <p:txBody>
          <a:bodyPr/>
          <a:lstStyle/>
          <a:p>
            <a:pPr marL="342900" marR="0" lvl="0" indent="-342900" defTabSz="457200" rtl="0" eaLnBrk="1" fontAlgn="auto" latinLnBrk="0" hangingPunct="1">
              <a:lnSpc>
                <a:spcPct val="100000"/>
              </a:lnSpc>
              <a:spcBef>
                <a:spcPts val="1000"/>
              </a:spcBef>
              <a:spcAft>
                <a:spcPts val="0"/>
              </a:spcAft>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a:ea typeface="+mj-ea"/>
                <a:cs typeface="+mj-cs"/>
              </a:rPr>
              <a:t>6. Leading (</a:t>
            </a:r>
            <a:r>
              <a:rPr kumimoji="0" lang="th-TH" sz="2000" b="1" i="0" u="none" strike="noStrike" kern="1200" cap="none" spc="0" normalizeH="0" baseline="0" noProof="0" dirty="0">
                <a:ln>
                  <a:noFill/>
                </a:ln>
                <a:solidFill>
                  <a:prstClr val="white"/>
                </a:solidFill>
                <a:effectLst/>
                <a:uLnTx/>
                <a:uFillTx/>
                <a:latin typeface="Century Gothic" panose="020B0502020202020204"/>
                <a:ea typeface="+mj-ea"/>
                <a:cs typeface="Angsana New" panose="02020603050405020304" pitchFamily="18" charset="-34"/>
              </a:rPr>
              <a:t>การเป็นผู้นำ)</a:t>
            </a:r>
            <a:br>
              <a:rPr kumimoji="0" lang="th-TH" sz="2000" b="1" i="0" u="none" strike="noStrike" kern="1200" cap="none" spc="0" normalizeH="0" baseline="0" noProof="0" dirty="0">
                <a:ln>
                  <a:noFill/>
                </a:ln>
                <a:solidFill>
                  <a:prstClr val="white"/>
                </a:solidFill>
                <a:effectLst/>
                <a:uLnTx/>
                <a:uFillTx/>
                <a:latin typeface="Century Gothic" panose="020B0502020202020204"/>
                <a:ea typeface="+mj-ea"/>
                <a:cs typeface="Angsana New" panose="02020603050405020304" pitchFamily="18" charset="-34"/>
              </a:rPr>
            </a:br>
            <a:endParaRPr lang="th-TH" dirty="0"/>
          </a:p>
        </p:txBody>
      </p:sp>
      <p:sp>
        <p:nvSpPr>
          <p:cNvPr id="3" name="ตัวแทนเนื้อหา 2">
            <a:extLst>
              <a:ext uri="{FF2B5EF4-FFF2-40B4-BE49-F238E27FC236}">
                <a16:creationId xmlns:a16="http://schemas.microsoft.com/office/drawing/2014/main" id="{AE6171BD-02A9-E69D-F312-03D76CAE7A5F}"/>
              </a:ext>
            </a:extLst>
          </p:cNvPr>
          <p:cNvSpPr>
            <a:spLocks noGrp="1"/>
          </p:cNvSpPr>
          <p:nvPr>
            <p:ph idx="1"/>
          </p:nvPr>
        </p:nvSpPr>
        <p:spPr/>
        <p:txBody>
          <a:bodyPr/>
          <a:lstStyle/>
          <a:p>
            <a:r>
              <a:rPr lang="th-TH" dirty="0"/>
              <a:t>เป็นทักษะในการชี้นำทีมงาน โดยเน้นการสื่อสาร การตัดสินใจ การสร้างแรงบันดาลใจ และการแสดงแบบอย่าง</a:t>
            </a:r>
            <a:br>
              <a:rPr lang="th-TH" dirty="0"/>
            </a:br>
            <a:r>
              <a:rPr lang="th-TH" dirty="0"/>
              <a:t>ตัวอย่าง:</a:t>
            </a:r>
          </a:p>
          <a:p>
            <a:pPr>
              <a:buFont typeface="Arial" panose="020B0604020202020204" pitchFamily="34" charset="0"/>
              <a:buChar char="•"/>
            </a:pPr>
            <a:r>
              <a:rPr lang="th-TH" dirty="0"/>
              <a:t>ผู้นำทีมบริหารที่สามารถพาทีมก้าวข้ามวิกฤต</a:t>
            </a:r>
          </a:p>
          <a:p>
            <a:pPr>
              <a:buFont typeface="Arial" panose="020B0604020202020204" pitchFamily="34" charset="0"/>
              <a:buChar char="•"/>
            </a:pPr>
            <a:r>
              <a:rPr lang="th-TH" dirty="0"/>
              <a:t>โค้ชที่เป็นทั้งผู้นำทางจิตใจและทางยุทธศาสตร์</a:t>
            </a:r>
          </a:p>
          <a:p>
            <a:r>
              <a:rPr lang="th-TH" i="1" dirty="0"/>
              <a:t>เป้าหมาย</a:t>
            </a:r>
            <a:r>
              <a:rPr lang="th-TH" dirty="0"/>
              <a:t>: สร้างความร่วมมือและความศรัทธาระหว่างผู้นำกับทีมงาน</a:t>
            </a:r>
          </a:p>
          <a:p>
            <a:endParaRPr lang="th-TH" dirty="0"/>
          </a:p>
        </p:txBody>
      </p:sp>
    </p:spTree>
    <p:extLst>
      <p:ext uri="{BB962C8B-B14F-4D97-AF65-F5344CB8AC3E}">
        <p14:creationId xmlns:p14="http://schemas.microsoft.com/office/powerpoint/2010/main" val="24516115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80ADEB9-8F1B-60AC-5C71-31FDA61EA0DC}"/>
              </a:ext>
            </a:extLst>
          </p:cNvPr>
          <p:cNvSpPr>
            <a:spLocks noGrp="1"/>
          </p:cNvSpPr>
          <p:nvPr>
            <p:ph type="title"/>
          </p:nvPr>
        </p:nvSpPr>
        <p:spPr/>
        <p:txBody>
          <a:bodyPr/>
          <a:lstStyle/>
          <a:p>
            <a:pPr marL="342900" marR="0" lvl="0" indent="-342900" defTabSz="457200" rtl="0" eaLnBrk="1" fontAlgn="auto" latinLnBrk="0" hangingPunct="1">
              <a:lnSpc>
                <a:spcPct val="100000"/>
              </a:lnSpc>
              <a:spcBef>
                <a:spcPts val="1000"/>
              </a:spcBef>
              <a:spcAft>
                <a:spcPts val="0"/>
              </a:spcAft>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a:ea typeface="+mj-ea"/>
                <a:cs typeface="+mj-cs"/>
              </a:rPr>
              <a:t>7. Evaluating (</a:t>
            </a:r>
            <a:r>
              <a:rPr kumimoji="0" lang="th-TH" sz="2000" b="1" i="0" u="none" strike="noStrike" kern="1200" cap="none" spc="0" normalizeH="0" baseline="0" noProof="0" dirty="0">
                <a:ln>
                  <a:noFill/>
                </a:ln>
                <a:solidFill>
                  <a:prstClr val="white"/>
                </a:solidFill>
                <a:effectLst/>
                <a:uLnTx/>
                <a:uFillTx/>
                <a:latin typeface="Century Gothic" panose="020B0502020202020204"/>
                <a:ea typeface="+mj-ea"/>
                <a:cs typeface="Angsana New" panose="02020603050405020304" pitchFamily="18" charset="-34"/>
              </a:rPr>
              <a:t>การประเมินผล)</a:t>
            </a:r>
            <a:br>
              <a:rPr kumimoji="0" lang="th-TH" sz="2000" b="1" i="0" u="none" strike="noStrike" kern="1200" cap="none" spc="0" normalizeH="0" baseline="0" noProof="0" dirty="0">
                <a:ln>
                  <a:noFill/>
                </a:ln>
                <a:solidFill>
                  <a:prstClr val="white"/>
                </a:solidFill>
                <a:effectLst/>
                <a:uLnTx/>
                <a:uFillTx/>
                <a:latin typeface="Century Gothic" panose="020B0502020202020204"/>
                <a:ea typeface="+mj-ea"/>
                <a:cs typeface="Angsana New" panose="02020603050405020304" pitchFamily="18" charset="-34"/>
              </a:rPr>
            </a:br>
            <a:endParaRPr lang="th-TH" dirty="0"/>
          </a:p>
        </p:txBody>
      </p:sp>
      <p:sp>
        <p:nvSpPr>
          <p:cNvPr id="3" name="ตัวแทนเนื้อหา 2">
            <a:extLst>
              <a:ext uri="{FF2B5EF4-FFF2-40B4-BE49-F238E27FC236}">
                <a16:creationId xmlns:a16="http://schemas.microsoft.com/office/drawing/2014/main" id="{8526CAE4-B707-0846-8710-CC843531F08D}"/>
              </a:ext>
            </a:extLst>
          </p:cNvPr>
          <p:cNvSpPr>
            <a:spLocks noGrp="1"/>
          </p:cNvSpPr>
          <p:nvPr>
            <p:ph idx="1"/>
          </p:nvPr>
        </p:nvSpPr>
        <p:spPr/>
        <p:txBody>
          <a:bodyPr/>
          <a:lstStyle/>
          <a:p>
            <a:r>
              <a:rPr lang="th-TH" dirty="0"/>
              <a:t>หมายถึง การประเมินความสำเร็จหรือประสิทธิผลของกิจกรรมที่ดำเนินการไปแล้ว</a:t>
            </a:r>
            <a:br>
              <a:rPr lang="th-TH" dirty="0"/>
            </a:br>
            <a:r>
              <a:rPr lang="th-TH" dirty="0"/>
              <a:t>ตัวอย่าง:</a:t>
            </a:r>
          </a:p>
          <a:p>
            <a:pPr>
              <a:buFont typeface="Arial" panose="020B0604020202020204" pitchFamily="34" charset="0"/>
              <a:buChar char="•"/>
            </a:pPr>
            <a:r>
              <a:rPr lang="th-TH" dirty="0"/>
              <a:t>ประเมินผลการแข่งขัน/กิจกรรม</a:t>
            </a:r>
          </a:p>
          <a:p>
            <a:pPr>
              <a:buFont typeface="Arial" panose="020B0604020202020204" pitchFamily="34" charset="0"/>
              <a:buChar char="•"/>
            </a:pPr>
            <a:r>
              <a:rPr lang="th-TH" dirty="0"/>
              <a:t>ประเมินความพึงพอใจของผู้เข้าร่วม หรือแฟนกีฬา</a:t>
            </a:r>
          </a:p>
          <a:p>
            <a:pPr>
              <a:buFont typeface="Arial" panose="020B0604020202020204" pitchFamily="34" charset="0"/>
              <a:buChar char="•"/>
            </a:pPr>
            <a:r>
              <a:rPr lang="th-TH" dirty="0"/>
              <a:t>การประเมินผลการดำเนินงานของพนักงาน</a:t>
            </a:r>
          </a:p>
          <a:p>
            <a:r>
              <a:rPr lang="th-TH" i="1" dirty="0"/>
              <a:t>เป้าหมาย</a:t>
            </a:r>
            <a:r>
              <a:rPr lang="th-TH" dirty="0"/>
              <a:t>: สะท้อนข้อมูลย้อนกลับเพื่อพัฒนาการจัดการกีฬาในอนาคต</a:t>
            </a:r>
          </a:p>
          <a:p>
            <a:endParaRPr lang="th-TH" dirty="0"/>
          </a:p>
        </p:txBody>
      </p:sp>
    </p:spTree>
    <p:extLst>
      <p:ext uri="{BB962C8B-B14F-4D97-AF65-F5344CB8AC3E}">
        <p14:creationId xmlns:p14="http://schemas.microsoft.com/office/powerpoint/2010/main" val="4005990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8D685729-C146-105F-B47C-5A0925F66B56}"/>
              </a:ext>
            </a:extLst>
          </p:cNvPr>
          <p:cNvSpPr>
            <a:spLocks noGrp="1"/>
          </p:cNvSpPr>
          <p:nvPr>
            <p:ph type="title"/>
          </p:nvPr>
        </p:nvSpPr>
        <p:spPr/>
        <p:txBody>
          <a:bodyPr/>
          <a:lstStyle/>
          <a:p>
            <a:r>
              <a:rPr lang="en-US" dirty="0"/>
              <a:t>Sport Organization Structure</a:t>
            </a:r>
            <a:endParaRPr lang="th-TH" dirty="0"/>
          </a:p>
        </p:txBody>
      </p:sp>
      <p:sp>
        <p:nvSpPr>
          <p:cNvPr id="3" name="ตัวแทนเนื้อหา 2">
            <a:extLst>
              <a:ext uri="{FF2B5EF4-FFF2-40B4-BE49-F238E27FC236}">
                <a16:creationId xmlns:a16="http://schemas.microsoft.com/office/drawing/2014/main" id="{AA3401FE-EE76-AA77-F4D6-03754263A2B0}"/>
              </a:ext>
            </a:extLst>
          </p:cNvPr>
          <p:cNvSpPr>
            <a:spLocks noGrp="1"/>
          </p:cNvSpPr>
          <p:nvPr>
            <p:ph idx="1"/>
          </p:nvPr>
        </p:nvSpPr>
        <p:spPr/>
        <p:txBody>
          <a:bodyPr/>
          <a:lstStyle/>
          <a:p>
            <a:r>
              <a:rPr lang="th-TH" dirty="0"/>
              <a:t>หน่วยงานกีฬาแบบต่าง ๆ และโครงสร้าง</a:t>
            </a:r>
          </a:p>
        </p:txBody>
      </p:sp>
      <p:pic>
        <p:nvPicPr>
          <p:cNvPr id="5" name="รูปภาพ 4">
            <a:extLst>
              <a:ext uri="{FF2B5EF4-FFF2-40B4-BE49-F238E27FC236}">
                <a16:creationId xmlns:a16="http://schemas.microsoft.com/office/drawing/2014/main" id="{2153170E-8755-B2EC-DD51-6F08DF7DD345}"/>
              </a:ext>
            </a:extLst>
          </p:cNvPr>
          <p:cNvPicPr>
            <a:picLocks noChangeAspect="1"/>
          </p:cNvPicPr>
          <p:nvPr/>
        </p:nvPicPr>
        <p:blipFill>
          <a:blip r:embed="rId2"/>
          <a:stretch>
            <a:fillRect/>
          </a:stretch>
        </p:blipFill>
        <p:spPr>
          <a:xfrm>
            <a:off x="8345488" y="0"/>
            <a:ext cx="2743200" cy="6858000"/>
          </a:xfrm>
          <a:prstGeom prst="rect">
            <a:avLst/>
          </a:prstGeom>
        </p:spPr>
      </p:pic>
    </p:spTree>
    <p:extLst>
      <p:ext uri="{BB962C8B-B14F-4D97-AF65-F5344CB8AC3E}">
        <p14:creationId xmlns:p14="http://schemas.microsoft.com/office/powerpoint/2010/main" val="5069546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1ACD75FC-92F5-FD02-C2AD-D64E60B7D24F}"/>
              </a:ext>
            </a:extLst>
          </p:cNvPr>
          <p:cNvSpPr>
            <a:spLocks noGrp="1"/>
          </p:cNvSpPr>
          <p:nvPr>
            <p:ph type="title"/>
          </p:nvPr>
        </p:nvSpPr>
        <p:spPr>
          <a:xfrm>
            <a:off x="690740" y="425423"/>
            <a:ext cx="9404723" cy="1400530"/>
          </a:xfrm>
        </p:spPr>
        <p:txBody>
          <a:bodyPr/>
          <a:lstStyle/>
          <a:p>
            <a:endParaRPr lang="th-TH" dirty="0"/>
          </a:p>
        </p:txBody>
      </p:sp>
      <p:sp>
        <p:nvSpPr>
          <p:cNvPr id="3" name="ตัวแทนเนื้อหา 2">
            <a:extLst>
              <a:ext uri="{FF2B5EF4-FFF2-40B4-BE49-F238E27FC236}">
                <a16:creationId xmlns:a16="http://schemas.microsoft.com/office/drawing/2014/main" id="{6DDD4C27-F4E1-1D18-197F-A78EE70A567D}"/>
              </a:ext>
            </a:extLst>
          </p:cNvPr>
          <p:cNvSpPr>
            <a:spLocks noGrp="1"/>
          </p:cNvSpPr>
          <p:nvPr>
            <p:ph idx="1"/>
          </p:nvPr>
        </p:nvSpPr>
        <p:spPr/>
        <p:txBody>
          <a:bodyPr/>
          <a:lstStyle/>
          <a:p>
            <a:r>
              <a:rPr lang="th-TH" b="1" dirty="0"/>
              <a:t>ตัวอย่าง</a:t>
            </a:r>
            <a:r>
              <a:rPr lang="th-TH" dirty="0"/>
              <a:t>: การกีฬาแห่งประเทศไทย (กกท.), กรมพลศึกษา, กระทรวงการท่องเที่ยวและกีฬา</a:t>
            </a:r>
          </a:p>
          <a:p>
            <a:r>
              <a:rPr lang="th-TH" b="1" dirty="0"/>
              <a:t>หน้าที่</a:t>
            </a:r>
            <a:r>
              <a:rPr lang="th-TH" dirty="0"/>
              <a:t>:</a:t>
            </a:r>
          </a:p>
          <a:p>
            <a:pPr>
              <a:buFont typeface="Arial" panose="020B0604020202020204" pitchFamily="34" charset="0"/>
              <a:buChar char="•"/>
            </a:pPr>
            <a:r>
              <a:rPr lang="th-TH" dirty="0"/>
              <a:t>กำหนดนโยบายและแผนแม่บทด้านกีฬาแห่งชาติ</a:t>
            </a:r>
          </a:p>
          <a:p>
            <a:pPr>
              <a:buFont typeface="Arial" panose="020B0604020202020204" pitchFamily="34" charset="0"/>
              <a:buChar char="•"/>
            </a:pPr>
            <a:r>
              <a:rPr lang="th-TH" dirty="0"/>
              <a:t>สนับสนุนงบประมาณและพัฒนาโครงสร้างพื้นฐาน (สนามกีฬา, ศูนย์ฝึก)</a:t>
            </a:r>
          </a:p>
          <a:p>
            <a:pPr>
              <a:buFont typeface="Arial" panose="020B0604020202020204" pitchFamily="34" charset="0"/>
              <a:buChar char="•"/>
            </a:pPr>
            <a:r>
              <a:rPr lang="th-TH" dirty="0"/>
              <a:t>ส่งเสริมการกีฬาเพื่อสุขภาพ กีฬาเพื่อการศึกษา และกีฬาเพื่อความเป็นเลิศ</a:t>
            </a:r>
          </a:p>
          <a:p>
            <a:pPr>
              <a:buFont typeface="Arial" panose="020B0604020202020204" pitchFamily="34" charset="0"/>
              <a:buChar char="•"/>
            </a:pPr>
            <a:r>
              <a:rPr lang="th-TH" dirty="0"/>
              <a:t>กำกับดูแลสมาคมกีฬาต่าง ๆ ให้เป็นไปตามกฎหมาย (เช่น พ.ร.บ. กีฬาอาชีพ พ.ศ. 2556)</a:t>
            </a:r>
          </a:p>
          <a:p>
            <a:endParaRPr lang="th-TH" dirty="0"/>
          </a:p>
        </p:txBody>
      </p:sp>
    </p:spTree>
    <p:extLst>
      <p:ext uri="{BB962C8B-B14F-4D97-AF65-F5344CB8AC3E}">
        <p14:creationId xmlns:p14="http://schemas.microsoft.com/office/powerpoint/2010/main" val="3352047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B7274734-B394-5276-5CD5-2D28BB0128EA}"/>
              </a:ext>
            </a:extLst>
          </p:cNvPr>
          <p:cNvSpPr>
            <a:spLocks noGrp="1"/>
          </p:cNvSpPr>
          <p:nvPr>
            <p:ph type="title"/>
          </p:nvPr>
        </p:nvSpPr>
        <p:spPr/>
        <p:txBody>
          <a:bodyPr/>
          <a:lstStyle/>
          <a:p>
            <a:r>
              <a:rPr lang="th-TH" dirty="0"/>
              <a:t>2. 🤝 </a:t>
            </a:r>
            <a:r>
              <a:rPr lang="th-TH" b="1" dirty="0"/>
              <a:t>องค์กรไม่แสวงหากำไร (</a:t>
            </a:r>
            <a:r>
              <a:rPr lang="en-US" b="1" dirty="0"/>
              <a:t>Non-Profit Sport Organizations)</a:t>
            </a:r>
            <a:endParaRPr lang="th-TH" dirty="0"/>
          </a:p>
        </p:txBody>
      </p:sp>
      <p:sp>
        <p:nvSpPr>
          <p:cNvPr id="3" name="ตัวแทนเนื้อหา 2">
            <a:extLst>
              <a:ext uri="{FF2B5EF4-FFF2-40B4-BE49-F238E27FC236}">
                <a16:creationId xmlns:a16="http://schemas.microsoft.com/office/drawing/2014/main" id="{04B279D4-B56F-0379-062E-48C8D1FB2015}"/>
              </a:ext>
            </a:extLst>
          </p:cNvPr>
          <p:cNvSpPr>
            <a:spLocks noGrp="1"/>
          </p:cNvSpPr>
          <p:nvPr>
            <p:ph idx="1"/>
          </p:nvPr>
        </p:nvSpPr>
        <p:spPr/>
        <p:txBody>
          <a:bodyPr/>
          <a:lstStyle/>
          <a:p>
            <a:r>
              <a:rPr lang="th-TH" b="1" dirty="0"/>
              <a:t>ตัวอย่าง</a:t>
            </a:r>
            <a:r>
              <a:rPr lang="th-TH" dirty="0"/>
              <a:t>: สมาคมกีฬาฟุตบอลแห่งประเทศไทย, สมาคมยกน้ำหนัก, สมาคมเทนนิส</a:t>
            </a:r>
          </a:p>
          <a:p>
            <a:r>
              <a:rPr lang="th-TH" b="1" dirty="0"/>
              <a:t>หน้าที่</a:t>
            </a:r>
            <a:r>
              <a:rPr lang="th-TH" dirty="0"/>
              <a:t>:</a:t>
            </a:r>
          </a:p>
          <a:p>
            <a:pPr>
              <a:buFont typeface="Arial" panose="020B0604020202020204" pitchFamily="34" charset="0"/>
              <a:buChar char="•"/>
            </a:pPr>
            <a:r>
              <a:rPr lang="th-TH" dirty="0"/>
              <a:t>ส่งเสริมและพัฒนากีฬาประจำชนิดนั้น ๆ ทั้งในระดับสมัครเล่นและอาชีพ</a:t>
            </a:r>
          </a:p>
          <a:p>
            <a:pPr>
              <a:buFont typeface="Arial" panose="020B0604020202020204" pitchFamily="34" charset="0"/>
              <a:buChar char="•"/>
            </a:pPr>
            <a:r>
              <a:rPr lang="th-TH" dirty="0"/>
              <a:t>จัดการแข่งขันระดับชาติและระหว่างประเทศ</a:t>
            </a:r>
          </a:p>
          <a:p>
            <a:pPr>
              <a:buFont typeface="Arial" panose="020B0604020202020204" pitchFamily="34" charset="0"/>
              <a:buChar char="•"/>
            </a:pPr>
            <a:r>
              <a:rPr lang="th-TH" dirty="0"/>
              <a:t>ควบคุมมาตรฐานโค้ช นักกีฬา กรรมการ และอุปกรณ์</a:t>
            </a:r>
          </a:p>
          <a:p>
            <a:pPr>
              <a:buFont typeface="Arial" panose="020B0604020202020204" pitchFamily="34" charset="0"/>
              <a:buChar char="•"/>
            </a:pPr>
            <a:r>
              <a:rPr lang="th-TH" dirty="0"/>
              <a:t>เป็นตัวแทนประเทศในเวทีระดับภูมิภาคหรือโลก (เช่น ส่งนักกีฬาไปแข่งขัน </a:t>
            </a:r>
            <a:r>
              <a:rPr lang="en-US" dirty="0"/>
              <a:t>SEA Games, Asian Games)</a:t>
            </a:r>
          </a:p>
          <a:p>
            <a:endParaRPr lang="th-TH" dirty="0"/>
          </a:p>
        </p:txBody>
      </p:sp>
    </p:spTree>
    <p:extLst>
      <p:ext uri="{BB962C8B-B14F-4D97-AF65-F5344CB8AC3E}">
        <p14:creationId xmlns:p14="http://schemas.microsoft.com/office/powerpoint/2010/main" val="1182981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C24A7B6-1792-7DB6-2E4E-7638B62C9E85}"/>
              </a:ext>
            </a:extLst>
          </p:cNvPr>
          <p:cNvSpPr>
            <a:spLocks noGrp="1"/>
          </p:cNvSpPr>
          <p:nvPr>
            <p:ph type="title"/>
          </p:nvPr>
        </p:nvSpPr>
        <p:spPr/>
        <p:txBody>
          <a:bodyPr/>
          <a:lstStyle/>
          <a:p>
            <a:r>
              <a:rPr lang="th-TH" dirty="0"/>
              <a:t>3. 💼 </a:t>
            </a:r>
            <a:r>
              <a:rPr lang="th-TH" b="1" dirty="0"/>
              <a:t>องค์กรแสวงหากำไร (</a:t>
            </a:r>
            <a:r>
              <a:rPr lang="en-US" b="1" dirty="0"/>
              <a:t>For-Profit Sport Organizations)</a:t>
            </a:r>
            <a:endParaRPr lang="th-TH" dirty="0"/>
          </a:p>
        </p:txBody>
      </p:sp>
      <p:sp>
        <p:nvSpPr>
          <p:cNvPr id="3" name="ตัวแทนเนื้อหา 2">
            <a:extLst>
              <a:ext uri="{FF2B5EF4-FFF2-40B4-BE49-F238E27FC236}">
                <a16:creationId xmlns:a16="http://schemas.microsoft.com/office/drawing/2014/main" id="{4EDCD07C-8606-B71B-DAD5-96DF2ED00584}"/>
              </a:ext>
            </a:extLst>
          </p:cNvPr>
          <p:cNvSpPr>
            <a:spLocks noGrp="1"/>
          </p:cNvSpPr>
          <p:nvPr>
            <p:ph idx="1"/>
          </p:nvPr>
        </p:nvSpPr>
        <p:spPr/>
        <p:txBody>
          <a:bodyPr/>
          <a:lstStyle/>
          <a:p>
            <a:r>
              <a:rPr lang="th-TH" b="1" dirty="0"/>
              <a:t>ตัวอย่าง</a:t>
            </a:r>
            <a:r>
              <a:rPr lang="th-TH" dirty="0"/>
              <a:t>: สโมสรฟุตบอลอาชีพ (เช่น บุรีรัมย์ ยูไนเต็ด, เมืองทอง ยูไนเต็ด), บริษัท</a:t>
            </a:r>
            <a:r>
              <a:rPr lang="th-TH" dirty="0" err="1"/>
              <a:t>จั</a:t>
            </a:r>
            <a:r>
              <a:rPr lang="th-TH" dirty="0"/>
              <a:t>ดอ</a:t>
            </a:r>
            <a:r>
              <a:rPr lang="th-TH" dirty="0" err="1"/>
              <a:t>ีเ</a:t>
            </a:r>
            <a:r>
              <a:rPr lang="th-TH" dirty="0"/>
              <a:t>วน</a:t>
            </a:r>
            <a:r>
              <a:rPr lang="th-TH" dirty="0" err="1"/>
              <a:t>ต์</a:t>
            </a:r>
            <a:r>
              <a:rPr lang="th-TH" dirty="0"/>
              <a:t>กีฬา</a:t>
            </a:r>
          </a:p>
          <a:p>
            <a:r>
              <a:rPr lang="th-TH" b="1" dirty="0"/>
              <a:t>หน้าที่</a:t>
            </a:r>
            <a:r>
              <a:rPr lang="th-TH" dirty="0"/>
              <a:t>:</a:t>
            </a:r>
          </a:p>
          <a:p>
            <a:pPr>
              <a:buFont typeface="Arial" panose="020B0604020202020204" pitchFamily="34" charset="0"/>
              <a:buChar char="•"/>
            </a:pPr>
            <a:r>
              <a:rPr lang="th-TH" dirty="0"/>
              <a:t>ดำเนินธุรกิจโดยมุ่งผลกำไร เช่น รายได้จากบัตรเข้าชม ลิขสิทธิ์ถ่ายทอดสด สปอนเซอร์ และการขายสินค้า</a:t>
            </a:r>
          </a:p>
          <a:p>
            <a:pPr>
              <a:buFont typeface="Arial" panose="020B0604020202020204" pitchFamily="34" charset="0"/>
              <a:buChar char="•"/>
            </a:pPr>
            <a:r>
              <a:rPr lang="th-TH" dirty="0"/>
              <a:t>บริหารจัดการทีมกีฬาโดยจ้างนักกีฬาและโค้ชแบบมืออาชีพ</a:t>
            </a:r>
          </a:p>
          <a:p>
            <a:pPr>
              <a:buFont typeface="Arial" panose="020B0604020202020204" pitchFamily="34" charset="0"/>
              <a:buChar char="•"/>
            </a:pPr>
            <a:r>
              <a:rPr lang="th-TH" dirty="0"/>
              <a:t>สร้างแบรนด์และฐานแฟนคลับเพื่อการเติบโตทางธุรกิจ</a:t>
            </a:r>
          </a:p>
          <a:p>
            <a:pPr>
              <a:buFont typeface="Arial" panose="020B0604020202020204" pitchFamily="34" charset="0"/>
              <a:buChar char="•"/>
            </a:pPr>
            <a:r>
              <a:rPr lang="th-TH" dirty="0"/>
              <a:t>ลงทุนในโครงสร้างพื้นฐาน เช่น สนามแข่งขัน ศูนย์ฝึกเยาวชน</a:t>
            </a:r>
          </a:p>
          <a:p>
            <a:endParaRPr lang="th-TH" dirty="0"/>
          </a:p>
        </p:txBody>
      </p:sp>
    </p:spTree>
    <p:extLst>
      <p:ext uri="{BB962C8B-B14F-4D97-AF65-F5344CB8AC3E}">
        <p14:creationId xmlns:p14="http://schemas.microsoft.com/office/powerpoint/2010/main" val="3548047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5DD75E1-20E9-C431-BE27-54936C142A99}"/>
              </a:ext>
            </a:extLst>
          </p:cNvPr>
          <p:cNvSpPr>
            <a:spLocks noGrp="1"/>
          </p:cNvSpPr>
          <p:nvPr>
            <p:ph type="title"/>
          </p:nvPr>
        </p:nvSpPr>
        <p:spPr/>
        <p:txBody>
          <a:bodyPr/>
          <a:lstStyle/>
          <a:p>
            <a:r>
              <a:rPr lang="th-TH" dirty="0"/>
              <a:t>4. 🌐 </a:t>
            </a:r>
            <a:r>
              <a:rPr lang="th-TH" b="1" dirty="0"/>
              <a:t>องค์กรระดับโลก (</a:t>
            </a:r>
            <a:r>
              <a:rPr lang="en-US" b="1" dirty="0"/>
              <a:t>International Sport Organizations)</a:t>
            </a:r>
            <a:endParaRPr lang="th-TH" dirty="0"/>
          </a:p>
        </p:txBody>
      </p:sp>
      <p:sp>
        <p:nvSpPr>
          <p:cNvPr id="3" name="ตัวแทนเนื้อหา 2">
            <a:extLst>
              <a:ext uri="{FF2B5EF4-FFF2-40B4-BE49-F238E27FC236}">
                <a16:creationId xmlns:a16="http://schemas.microsoft.com/office/drawing/2014/main" id="{CA6AEE40-3CA3-B3B7-E13E-3CE408079285}"/>
              </a:ext>
            </a:extLst>
          </p:cNvPr>
          <p:cNvSpPr>
            <a:spLocks noGrp="1"/>
          </p:cNvSpPr>
          <p:nvPr>
            <p:ph idx="1"/>
          </p:nvPr>
        </p:nvSpPr>
        <p:spPr/>
        <p:txBody>
          <a:bodyPr>
            <a:normAutofit fontScale="92500" lnSpcReduction="20000"/>
          </a:bodyPr>
          <a:lstStyle/>
          <a:p>
            <a:r>
              <a:rPr lang="th-TH" b="1" dirty="0"/>
              <a:t>ตัวอย่าง</a:t>
            </a:r>
            <a:r>
              <a:rPr lang="th-TH" dirty="0"/>
              <a:t>:</a:t>
            </a:r>
          </a:p>
          <a:p>
            <a:pPr>
              <a:buFont typeface="Arial" panose="020B0604020202020204" pitchFamily="34" charset="0"/>
              <a:buChar char="•"/>
            </a:pPr>
            <a:r>
              <a:rPr lang="en-US" b="1" dirty="0"/>
              <a:t>FIFA</a:t>
            </a:r>
            <a:r>
              <a:rPr lang="en-US" dirty="0"/>
              <a:t> (Federation </a:t>
            </a:r>
            <a:r>
              <a:rPr lang="en-US" dirty="0" err="1"/>
              <a:t>Internationale</a:t>
            </a:r>
            <a:r>
              <a:rPr lang="en-US" dirty="0"/>
              <a:t> de Football Association)</a:t>
            </a:r>
          </a:p>
          <a:p>
            <a:pPr>
              <a:buFont typeface="Arial" panose="020B0604020202020204" pitchFamily="34" charset="0"/>
              <a:buChar char="•"/>
            </a:pPr>
            <a:r>
              <a:rPr lang="en-US" b="1" dirty="0"/>
              <a:t>IOC</a:t>
            </a:r>
            <a:r>
              <a:rPr lang="en-US" dirty="0"/>
              <a:t> (International Olympic Committee)</a:t>
            </a:r>
          </a:p>
          <a:p>
            <a:pPr>
              <a:buFont typeface="Arial" panose="020B0604020202020204" pitchFamily="34" charset="0"/>
              <a:buChar char="•"/>
            </a:pPr>
            <a:r>
              <a:rPr lang="en-US" b="1" dirty="0"/>
              <a:t>AFC</a:t>
            </a:r>
            <a:r>
              <a:rPr lang="en-US" dirty="0"/>
              <a:t> (Asian Football Confederation)</a:t>
            </a:r>
          </a:p>
          <a:p>
            <a:pPr>
              <a:buFont typeface="Arial" panose="020B0604020202020204" pitchFamily="34" charset="0"/>
              <a:buChar char="•"/>
            </a:pPr>
            <a:r>
              <a:rPr lang="en-US" b="1" dirty="0"/>
              <a:t>WADA</a:t>
            </a:r>
            <a:r>
              <a:rPr lang="en-US" dirty="0"/>
              <a:t> (World Anti-Doping Agency)</a:t>
            </a:r>
          </a:p>
          <a:p>
            <a:r>
              <a:rPr lang="th-TH" b="1" dirty="0"/>
              <a:t>หน้าที่</a:t>
            </a:r>
            <a:r>
              <a:rPr lang="th-TH" dirty="0"/>
              <a:t>:</a:t>
            </a:r>
          </a:p>
          <a:p>
            <a:pPr>
              <a:buFont typeface="Arial" panose="020B0604020202020204" pitchFamily="34" charset="0"/>
              <a:buChar char="•"/>
            </a:pPr>
            <a:r>
              <a:rPr lang="th-TH" dirty="0"/>
              <a:t>วางกฎ ระเบียบ และมาตรฐานระดับโลก</a:t>
            </a:r>
          </a:p>
          <a:p>
            <a:pPr>
              <a:buFont typeface="Arial" panose="020B0604020202020204" pitchFamily="34" charset="0"/>
              <a:buChar char="•"/>
            </a:pPr>
            <a:r>
              <a:rPr lang="th-TH" dirty="0"/>
              <a:t>ส่งเสริมความร่วมมือระหว่างประเทศ</a:t>
            </a:r>
          </a:p>
          <a:p>
            <a:pPr>
              <a:buFont typeface="Arial" panose="020B0604020202020204" pitchFamily="34" charset="0"/>
              <a:buChar char="•"/>
            </a:pPr>
            <a:r>
              <a:rPr lang="th-TH" dirty="0"/>
              <a:t>จัดการแข่งขันระดับนานาชาติ เช่น </a:t>
            </a:r>
            <a:r>
              <a:rPr lang="en-US" dirty="0"/>
              <a:t>FIFA World Cup, Olympic Games</a:t>
            </a:r>
          </a:p>
          <a:p>
            <a:pPr>
              <a:buFont typeface="Arial" panose="020B0604020202020204" pitchFamily="34" charset="0"/>
              <a:buChar char="•"/>
            </a:pPr>
            <a:r>
              <a:rPr lang="th-TH" dirty="0"/>
              <a:t>ตรวจสอบการใช้สารกระตุ้นและส่งเสริมความโปร่งใสในการแข่งขัน</a:t>
            </a:r>
          </a:p>
          <a:p>
            <a:pPr>
              <a:buFont typeface="Arial" panose="020B0604020202020204" pitchFamily="34" charset="0"/>
              <a:buChar char="•"/>
            </a:pPr>
            <a:r>
              <a:rPr lang="th-TH" dirty="0"/>
              <a:t>รับรองและควบคุมองค์กรระดับชาติ (</a:t>
            </a:r>
            <a:r>
              <a:rPr lang="en-US" dirty="0"/>
              <a:t>National Federations)</a:t>
            </a:r>
          </a:p>
          <a:p>
            <a:endParaRPr lang="th-TH" dirty="0"/>
          </a:p>
        </p:txBody>
      </p:sp>
    </p:spTree>
    <p:extLst>
      <p:ext uri="{BB962C8B-B14F-4D97-AF65-F5344CB8AC3E}">
        <p14:creationId xmlns:p14="http://schemas.microsoft.com/office/powerpoint/2010/main" val="2863777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รูปภาพ 6">
            <a:extLst>
              <a:ext uri="{FF2B5EF4-FFF2-40B4-BE49-F238E27FC236}">
                <a16:creationId xmlns:a16="http://schemas.microsoft.com/office/drawing/2014/main" id="{CD4CA0E6-E6E4-0218-DCFB-F0F117771301}"/>
              </a:ext>
            </a:extLst>
          </p:cNvPr>
          <p:cNvPicPr>
            <a:picLocks noChangeAspect="1"/>
          </p:cNvPicPr>
          <p:nvPr/>
        </p:nvPicPr>
        <p:blipFill>
          <a:blip r:embed="rId2"/>
          <a:stretch>
            <a:fillRect/>
          </a:stretch>
        </p:blipFill>
        <p:spPr>
          <a:xfrm>
            <a:off x="3097240" y="68576"/>
            <a:ext cx="5610032" cy="6720790"/>
          </a:xfrm>
          <a:prstGeom prst="rect">
            <a:avLst/>
          </a:prstGeom>
        </p:spPr>
      </p:pic>
    </p:spTree>
    <p:extLst>
      <p:ext uri="{BB962C8B-B14F-4D97-AF65-F5344CB8AC3E}">
        <p14:creationId xmlns:p14="http://schemas.microsoft.com/office/powerpoint/2010/main" val="3364403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F45CAA5C-BCD7-E58B-1D0C-6370E4A34C88}"/>
              </a:ext>
            </a:extLst>
          </p:cNvPr>
          <p:cNvSpPr>
            <a:spLocks noGrp="1"/>
          </p:cNvSpPr>
          <p:nvPr>
            <p:ph type="title"/>
          </p:nvPr>
        </p:nvSpPr>
        <p:spPr/>
        <p:txBody>
          <a:bodyPr/>
          <a:lstStyle/>
          <a:p>
            <a:r>
              <a:rPr lang="en-US" dirty="0"/>
              <a:t>Sport Marketing and Branding</a:t>
            </a:r>
            <a:endParaRPr lang="th-TH" dirty="0"/>
          </a:p>
        </p:txBody>
      </p:sp>
      <p:sp>
        <p:nvSpPr>
          <p:cNvPr id="3" name="ตัวแทนเนื้อหา 2">
            <a:extLst>
              <a:ext uri="{FF2B5EF4-FFF2-40B4-BE49-F238E27FC236}">
                <a16:creationId xmlns:a16="http://schemas.microsoft.com/office/drawing/2014/main" id="{6929E088-74E1-27D1-D64B-5A8E416B6CFF}"/>
              </a:ext>
            </a:extLst>
          </p:cNvPr>
          <p:cNvSpPr>
            <a:spLocks noGrp="1"/>
          </p:cNvSpPr>
          <p:nvPr>
            <p:ph idx="1"/>
          </p:nvPr>
        </p:nvSpPr>
        <p:spPr/>
        <p:txBody>
          <a:bodyPr/>
          <a:lstStyle/>
          <a:p>
            <a:r>
              <a:rPr lang="en-US" dirty="0"/>
              <a:t>Sport Marketing and Branding </a:t>
            </a:r>
            <a:r>
              <a:rPr lang="th-TH" dirty="0"/>
              <a:t>คือกระบวนการวางแผน สื่อสาร และสร้างคุณค่าให้กับกีฬา นักกีฬา ทีม </a:t>
            </a:r>
            <a:r>
              <a:rPr lang="th-TH" dirty="0" err="1"/>
              <a:t>หร</a:t>
            </a:r>
            <a:r>
              <a:rPr lang="th-TH" dirty="0"/>
              <a:t>ืออ</a:t>
            </a:r>
            <a:r>
              <a:rPr lang="th-TH" dirty="0" err="1"/>
              <a:t>ีเ</a:t>
            </a:r>
            <a:r>
              <a:rPr lang="th-TH" dirty="0"/>
              <a:t>วน</a:t>
            </a:r>
            <a:r>
              <a:rPr lang="th-TH" dirty="0" err="1"/>
              <a:t>ต์</a:t>
            </a:r>
            <a:r>
              <a:rPr lang="th-TH" dirty="0"/>
              <a:t> ผ่านการตลาดแบบมีกลยุทธ์ เพื่อดึงดูดแฟนกีฬา ผู้สนับสนุน และรายได้ที่ยั่งยืน</a:t>
            </a:r>
          </a:p>
          <a:p>
            <a:endParaRPr lang="th-TH" dirty="0"/>
          </a:p>
        </p:txBody>
      </p:sp>
    </p:spTree>
    <p:extLst>
      <p:ext uri="{BB962C8B-B14F-4D97-AF65-F5344CB8AC3E}">
        <p14:creationId xmlns:p14="http://schemas.microsoft.com/office/powerpoint/2010/main" val="4201889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F56AF76C-9903-7D34-FD27-4AE9CBC63DEB}"/>
              </a:ext>
            </a:extLst>
          </p:cNvPr>
          <p:cNvSpPr>
            <a:spLocks noGrp="1"/>
          </p:cNvSpPr>
          <p:nvPr>
            <p:ph type="title"/>
          </p:nvPr>
        </p:nvSpPr>
        <p:spPr/>
        <p:txBody>
          <a:bodyPr/>
          <a:lstStyle/>
          <a:p>
            <a:pPr marL="342900" marR="0" lvl="0" indent="-342900" defTabSz="457200" rtl="0" eaLnBrk="1" fontAlgn="auto" latinLnBrk="0" hangingPunct="1">
              <a:lnSpc>
                <a:spcPct val="100000"/>
              </a:lnSpc>
              <a:spcBef>
                <a:spcPts val="1000"/>
              </a:spcBef>
              <a:spcAft>
                <a:spcPts val="0"/>
              </a:spcAft>
              <a:tabLst/>
              <a:defRPr/>
            </a:pPr>
            <a:r>
              <a:rPr kumimoji="0" lang="th-TH" sz="2000" b="1" i="0" u="none" strike="noStrike" kern="1200" cap="none" spc="0" normalizeH="0" baseline="0" noProof="0" dirty="0">
                <a:ln>
                  <a:noFill/>
                </a:ln>
                <a:solidFill>
                  <a:prstClr val="white"/>
                </a:solidFill>
                <a:effectLst/>
                <a:uLnTx/>
                <a:uFillTx/>
                <a:latin typeface="Century Gothic" panose="020B0502020202020204"/>
                <a:ea typeface="+mj-ea"/>
                <a:cs typeface="Angsana New" panose="02020603050405020304" pitchFamily="18" charset="-34"/>
              </a:rPr>
              <a:t>1. การวิเคราะห์ตลาดกีฬา (</a:t>
            </a:r>
            <a:r>
              <a:rPr kumimoji="0" lang="en-US" sz="2000" b="1" i="0" u="none" strike="noStrike" kern="1200" cap="none" spc="0" normalizeH="0" baseline="0" noProof="0" dirty="0">
                <a:ln>
                  <a:noFill/>
                </a:ln>
                <a:solidFill>
                  <a:prstClr val="white"/>
                </a:solidFill>
                <a:effectLst/>
                <a:uLnTx/>
                <a:uFillTx/>
                <a:latin typeface="Century Gothic" panose="020B0502020202020204"/>
                <a:ea typeface="+mj-ea"/>
                <a:cs typeface="+mj-cs"/>
              </a:rPr>
              <a:t>Sport Market Analysis)</a:t>
            </a:r>
            <a:br>
              <a:rPr kumimoji="0" lang="en-US" sz="2000" b="1" i="0" u="none" strike="noStrike" kern="1200" cap="none" spc="0" normalizeH="0" baseline="0" noProof="0" dirty="0">
                <a:ln>
                  <a:noFill/>
                </a:ln>
                <a:solidFill>
                  <a:prstClr val="white"/>
                </a:solidFill>
                <a:effectLst/>
                <a:uLnTx/>
                <a:uFillTx/>
                <a:latin typeface="Century Gothic" panose="020B0502020202020204"/>
                <a:ea typeface="+mj-ea"/>
                <a:cs typeface="+mj-cs"/>
              </a:rPr>
            </a:br>
            <a:endParaRPr lang="th-TH" dirty="0"/>
          </a:p>
        </p:txBody>
      </p:sp>
      <p:sp>
        <p:nvSpPr>
          <p:cNvPr id="3" name="ตัวแทนเนื้อหา 2">
            <a:extLst>
              <a:ext uri="{FF2B5EF4-FFF2-40B4-BE49-F238E27FC236}">
                <a16:creationId xmlns:a16="http://schemas.microsoft.com/office/drawing/2014/main" id="{5B74A022-6908-E1C5-48BB-9A58A244D218}"/>
              </a:ext>
            </a:extLst>
          </p:cNvPr>
          <p:cNvSpPr>
            <a:spLocks noGrp="1"/>
          </p:cNvSpPr>
          <p:nvPr>
            <p:ph idx="1"/>
          </p:nvPr>
        </p:nvSpPr>
        <p:spPr/>
        <p:txBody>
          <a:bodyPr/>
          <a:lstStyle/>
          <a:p>
            <a:pPr>
              <a:buFont typeface="Arial" panose="020B0604020202020204" pitchFamily="34" charset="0"/>
              <a:buChar char="•"/>
            </a:pPr>
            <a:r>
              <a:rPr lang="th-TH" dirty="0"/>
              <a:t>การเข้าใจกลุ่มเป้าหมาย: เช่น แฟนบอลเยาวชน, แฟนกีฬาอาชีพ, ครอบครัว</a:t>
            </a:r>
          </a:p>
          <a:p>
            <a:pPr>
              <a:buFont typeface="Arial" panose="020B0604020202020204" pitchFamily="34" charset="0"/>
              <a:buChar char="•"/>
            </a:pPr>
            <a:r>
              <a:rPr lang="th-TH" dirty="0"/>
              <a:t>การวิเคราะห์พฤติกรรมผู้บริโภคกีฬา (เช่น ความถี่ในการเข้าชม, ช่องทางติดตามทีม)</a:t>
            </a:r>
          </a:p>
          <a:p>
            <a:pPr>
              <a:buFont typeface="Arial" panose="020B0604020202020204" pitchFamily="34" charset="0"/>
              <a:buChar char="•"/>
            </a:pPr>
            <a:r>
              <a:rPr lang="th-TH" dirty="0"/>
              <a:t>การกำหนดจุดขาย (</a:t>
            </a:r>
            <a:r>
              <a:rPr lang="en-US" dirty="0"/>
              <a:t>USP) </a:t>
            </a:r>
            <a:r>
              <a:rPr lang="th-TH" dirty="0"/>
              <a:t>ของทีม/นักกีฬา</a:t>
            </a:r>
          </a:p>
          <a:p>
            <a:endParaRPr lang="th-TH" dirty="0"/>
          </a:p>
        </p:txBody>
      </p:sp>
    </p:spTree>
    <p:extLst>
      <p:ext uri="{BB962C8B-B14F-4D97-AF65-F5344CB8AC3E}">
        <p14:creationId xmlns:p14="http://schemas.microsoft.com/office/powerpoint/2010/main" val="1822683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8FE7B-BAE0-8F62-DFA5-FAA47E22C872}"/>
              </a:ext>
            </a:extLst>
          </p:cNvPr>
          <p:cNvSpPr>
            <a:spLocks noGrp="1"/>
          </p:cNvSpPr>
          <p:nvPr>
            <p:ph type="title"/>
          </p:nvPr>
        </p:nvSpPr>
        <p:spPr>
          <a:xfrm>
            <a:off x="645130" y="377904"/>
            <a:ext cx="9404723" cy="1400530"/>
          </a:xfrm>
        </p:spPr>
        <p:txBody>
          <a:bodyPr/>
          <a:lstStyle/>
          <a:p>
            <a:r>
              <a:rPr lang="th-TH" dirty="0">
                <a:solidFill>
                  <a:schemeClr val="accent3"/>
                </a:solidFill>
              </a:rPr>
              <a:t>ความหมาย </a:t>
            </a:r>
          </a:p>
        </p:txBody>
      </p:sp>
      <p:sp>
        <p:nvSpPr>
          <p:cNvPr id="3" name="Content Placeholder 2">
            <a:extLst>
              <a:ext uri="{FF2B5EF4-FFF2-40B4-BE49-F238E27FC236}">
                <a16:creationId xmlns:a16="http://schemas.microsoft.com/office/drawing/2014/main" id="{D0503358-E9F3-DA33-A87D-8B115F250E36}"/>
              </a:ext>
            </a:extLst>
          </p:cNvPr>
          <p:cNvSpPr>
            <a:spLocks noGrp="1"/>
          </p:cNvSpPr>
          <p:nvPr>
            <p:ph idx="1"/>
          </p:nvPr>
        </p:nvSpPr>
        <p:spPr/>
        <p:txBody>
          <a:bodyPr>
            <a:normAutofit fontScale="92500"/>
          </a:bodyPr>
          <a:lstStyle/>
          <a:p>
            <a:r>
              <a:rPr lang="th-TH" sz="3600" dirty="0"/>
              <a:t>การจัดการกีฬา (</a:t>
            </a:r>
            <a:r>
              <a:rPr lang="en-US" sz="3600" dirty="0"/>
              <a:t>Sport Management) </a:t>
            </a:r>
            <a:r>
              <a:rPr lang="th-TH" sz="3600" dirty="0"/>
              <a:t>หมายถึง การผสมผสานของทักษะต่าง ๆ ที่เกี่ยวข้องกับการวางแผน (</a:t>
            </a:r>
            <a:r>
              <a:rPr lang="en-US" sz="3600" dirty="0"/>
              <a:t>Planning) </a:t>
            </a:r>
            <a:r>
              <a:rPr lang="th-TH" sz="3600" dirty="0"/>
              <a:t>การจัดองค์การ (</a:t>
            </a:r>
            <a:r>
              <a:rPr lang="en-US" sz="3600" dirty="0"/>
              <a:t>Organizing) </a:t>
            </a:r>
            <a:r>
              <a:rPr lang="th-TH" sz="3600" dirty="0"/>
              <a:t>การสั่งการ (</a:t>
            </a:r>
            <a:r>
              <a:rPr lang="en-US" sz="3600" dirty="0"/>
              <a:t>Directing) </a:t>
            </a:r>
            <a:r>
              <a:rPr lang="th-TH" sz="3600" dirty="0"/>
              <a:t>การควบคุม (</a:t>
            </a:r>
            <a:r>
              <a:rPr lang="en-US" sz="3600" dirty="0"/>
              <a:t>Controlling) </a:t>
            </a:r>
            <a:r>
              <a:rPr lang="th-TH" sz="3600" dirty="0"/>
              <a:t>การจัดทำงบประมาณ (</a:t>
            </a:r>
            <a:r>
              <a:rPr lang="en-US" sz="3600" dirty="0"/>
              <a:t>Budgeting) </a:t>
            </a:r>
            <a:r>
              <a:rPr lang="th-TH" sz="3600" dirty="0"/>
              <a:t>การเป็นผู้นำ (</a:t>
            </a:r>
            <a:r>
              <a:rPr lang="en-US" sz="3600" dirty="0"/>
              <a:t>Leading) </a:t>
            </a:r>
            <a:r>
              <a:rPr lang="th-TH" sz="3600" dirty="0"/>
              <a:t>และการประเมินผล (</a:t>
            </a:r>
            <a:r>
              <a:rPr lang="en-US" sz="3600" dirty="0"/>
              <a:t>Evaluating) </a:t>
            </a:r>
            <a:r>
              <a:rPr lang="th-TH" sz="3600" dirty="0"/>
              <a:t>ภายในบริบทขององค์กรหรือหน่วยงานที่มีผลิตภัณฑ์หรือบริการหลักเกี่ยวข้องกับกีฬา หรือกิจกรรมทางกาย (</a:t>
            </a:r>
            <a:r>
              <a:rPr lang="en-US" sz="3600" dirty="0" err="1"/>
              <a:t>DeSensi</a:t>
            </a:r>
            <a:r>
              <a:rPr lang="en-US" sz="3600" dirty="0"/>
              <a:t>, Kelley, Blanton, &amp; </a:t>
            </a:r>
            <a:r>
              <a:rPr lang="en-US" sz="3600" dirty="0" err="1"/>
              <a:t>Beitel</a:t>
            </a:r>
            <a:r>
              <a:rPr lang="en-US" sz="3600" dirty="0"/>
              <a:t>, 2003)</a:t>
            </a:r>
            <a:endParaRPr lang="th-TH" sz="2400" dirty="0"/>
          </a:p>
        </p:txBody>
      </p:sp>
    </p:spTree>
    <p:extLst>
      <p:ext uri="{BB962C8B-B14F-4D97-AF65-F5344CB8AC3E}">
        <p14:creationId xmlns:p14="http://schemas.microsoft.com/office/powerpoint/2010/main" val="3640623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8D50496-6A62-0FD2-0DBA-F42C51E01F6A}"/>
              </a:ext>
            </a:extLst>
          </p:cNvPr>
          <p:cNvSpPr>
            <a:spLocks noGrp="1"/>
          </p:cNvSpPr>
          <p:nvPr>
            <p:ph type="title"/>
          </p:nvPr>
        </p:nvSpPr>
        <p:spPr/>
        <p:txBody>
          <a:bodyPr/>
          <a:lstStyle/>
          <a:p>
            <a:r>
              <a:rPr lang="th-TH" dirty="0"/>
              <a:t>2. </a:t>
            </a:r>
            <a:r>
              <a:rPr lang="th-TH" b="1" dirty="0"/>
              <a:t>การสื่อสารภาพลักษณ์ (</a:t>
            </a:r>
            <a:r>
              <a:rPr lang="en-US" b="1" dirty="0"/>
              <a:t>Sport Branding &amp; Image Building)</a:t>
            </a:r>
            <a:endParaRPr lang="th-TH" dirty="0"/>
          </a:p>
        </p:txBody>
      </p:sp>
      <p:sp>
        <p:nvSpPr>
          <p:cNvPr id="4" name="Rectangle 1">
            <a:extLst>
              <a:ext uri="{FF2B5EF4-FFF2-40B4-BE49-F238E27FC236}">
                <a16:creationId xmlns:a16="http://schemas.microsoft.com/office/drawing/2014/main" id="{75E2FF0B-52A7-40F7-C87D-AD6BAC48522B}"/>
              </a:ext>
            </a:extLst>
          </p:cNvPr>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การสร้างอ</a:t>
            </a:r>
            <a:r>
              <a:rPr kumimoji="0" lang="th-TH" altLang="th-TH" sz="2800" b="0" i="0" u="none" strike="noStrike" cap="none" normalizeH="0" baseline="0" dirty="0" err="1">
                <a:ln>
                  <a:noFill/>
                </a:ln>
                <a:solidFill>
                  <a:schemeClr val="tx1"/>
                </a:solidFill>
                <a:effectLst/>
                <a:latin typeface="Arial" panose="020B0604020202020204" pitchFamily="34" charset="0"/>
                <a:cs typeface="Angsana New" panose="02020603050405020304" pitchFamily="18" charset="-34"/>
              </a:rPr>
              <a:t>ัต</a:t>
            </a: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ลักษณ์ของทีม เช่น โลโก้ สีประจำสโมสร เพลงประจำทีม</a:t>
            </a:r>
            <a:endParaRPr kumimoji="0" lang="th-TH" altLang="th-TH"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การใช้โซ</a:t>
            </a:r>
            <a:r>
              <a:rPr kumimoji="0" lang="th-TH" altLang="th-TH" sz="2800" b="0" i="0" u="none" strike="noStrike" cap="none" normalizeH="0" baseline="0" dirty="0" err="1">
                <a:ln>
                  <a:noFill/>
                </a:ln>
                <a:solidFill>
                  <a:schemeClr val="tx1"/>
                </a:solidFill>
                <a:effectLst/>
                <a:latin typeface="Arial" panose="020B0604020202020204" pitchFamily="34" charset="0"/>
                <a:cs typeface="Angsana New" panose="02020603050405020304" pitchFamily="18" charset="-34"/>
              </a:rPr>
              <a:t>เชี</a:t>
            </a: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ยลมีเดียสร้างภาพลักษณ์นักกีฬา (เช่น </a:t>
            </a:r>
            <a:r>
              <a:rPr kumimoji="0" lang="th-TH" altLang="th-TH" sz="2800" b="0" i="0" u="none" strike="noStrike" cap="none" normalizeH="0" baseline="0" dirty="0" err="1">
                <a:ln>
                  <a:noFill/>
                </a:ln>
                <a:solidFill>
                  <a:schemeClr val="tx1"/>
                </a:solidFill>
                <a:effectLst/>
                <a:latin typeface="Arial" panose="020B0604020202020204" pitchFamily="34" charset="0"/>
                <a:cs typeface="Angsana New" panose="02020603050405020304" pitchFamily="18" charset="-34"/>
              </a:rPr>
              <a:t>Instagram</a:t>
            </a: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a:t>
            </a:r>
            <a:r>
              <a:rPr kumimoji="0" lang="th-TH" altLang="th-TH" sz="2800" b="0" i="0" u="none" strike="noStrike" cap="none" normalizeH="0" baseline="0" dirty="0" err="1">
                <a:ln>
                  <a:noFill/>
                </a:ln>
                <a:solidFill>
                  <a:schemeClr val="tx1"/>
                </a:solidFill>
                <a:effectLst/>
                <a:latin typeface="Arial" panose="020B0604020202020204" pitchFamily="34" charset="0"/>
                <a:cs typeface="Angsana New" panose="02020603050405020304" pitchFamily="18" charset="-34"/>
              </a:rPr>
              <a:t>TikTok</a:t>
            </a: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 ของนักฟุตบอล)</a:t>
            </a:r>
            <a:endParaRPr kumimoji="0" lang="th-TH" altLang="th-TH"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h-TH" altLang="th-TH" sz="2800" b="0" i="0" u="none" strike="noStrike" cap="none" normalizeH="0" baseline="0" dirty="0" err="1">
                <a:ln>
                  <a:noFill/>
                </a:ln>
                <a:solidFill>
                  <a:schemeClr val="tx1"/>
                </a:solidFill>
                <a:effectLst/>
                <a:latin typeface="Arial" panose="020B0604020202020204" pitchFamily="34" charset="0"/>
                <a:cs typeface="Angsana New" panose="02020603050405020304" pitchFamily="18" charset="-34"/>
              </a:rPr>
              <a:t>การทำ</a:t>
            </a: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 </a:t>
            </a:r>
            <a:r>
              <a:rPr kumimoji="0" lang="th-TH" altLang="th-TH" sz="2800" b="0" i="0" u="none" strike="noStrike" cap="none" normalizeH="0" baseline="0" dirty="0" err="1">
                <a:ln>
                  <a:noFill/>
                </a:ln>
                <a:solidFill>
                  <a:schemeClr val="tx1"/>
                </a:solidFill>
                <a:effectLst/>
                <a:latin typeface="Arial" panose="020B0604020202020204" pitchFamily="34" charset="0"/>
                <a:cs typeface="Angsana New" panose="02020603050405020304" pitchFamily="18" charset="-34"/>
              </a:rPr>
              <a:t>Storytelling</a:t>
            </a: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 เช่น การเล่าเรื่องราวการเติบโตของนักกีฬาเยาวชน</a:t>
            </a:r>
            <a:endParaRPr kumimoji="0" lang="th-TH" altLang="th-TH"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785699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88B876F7-1464-88BC-07E5-EBF433A1EAF2}"/>
              </a:ext>
            </a:extLst>
          </p:cNvPr>
          <p:cNvSpPr>
            <a:spLocks noGrp="1"/>
          </p:cNvSpPr>
          <p:nvPr>
            <p:ph type="title"/>
          </p:nvPr>
        </p:nvSpPr>
        <p:spPr/>
        <p:txBody>
          <a:bodyPr/>
          <a:lstStyle/>
          <a:p>
            <a:r>
              <a:rPr lang="th-TH" dirty="0"/>
              <a:t>3. </a:t>
            </a:r>
            <a:r>
              <a:rPr lang="th-TH" b="1" dirty="0"/>
              <a:t>กลยุทธ์การตลาดกีฬา (</a:t>
            </a:r>
            <a:r>
              <a:rPr lang="en-US" b="1" dirty="0"/>
              <a:t>Sport Marketing Strategies)</a:t>
            </a:r>
            <a:endParaRPr lang="th-TH" dirty="0"/>
          </a:p>
        </p:txBody>
      </p:sp>
      <p:sp>
        <p:nvSpPr>
          <p:cNvPr id="4" name="Rectangle 1">
            <a:extLst>
              <a:ext uri="{FF2B5EF4-FFF2-40B4-BE49-F238E27FC236}">
                <a16:creationId xmlns:a16="http://schemas.microsoft.com/office/drawing/2014/main" id="{2594271B-D9DD-4917-0E6F-30C669603DCB}"/>
              </a:ext>
            </a:extLst>
          </p:cNvPr>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การขายตั๋วแข่งขัน (</a:t>
            </a:r>
            <a:r>
              <a:rPr kumimoji="0" lang="th-TH" altLang="th-TH" sz="2800" b="0" i="0" u="none" strike="noStrike" cap="none" normalizeH="0" baseline="0" dirty="0" err="1">
                <a:ln>
                  <a:noFill/>
                </a:ln>
                <a:solidFill>
                  <a:schemeClr val="tx1"/>
                </a:solidFill>
                <a:effectLst/>
                <a:latin typeface="Arial" panose="020B0604020202020204" pitchFamily="34" charset="0"/>
                <a:cs typeface="Angsana New" panose="02020603050405020304" pitchFamily="18" charset="-34"/>
              </a:rPr>
              <a:t>Ticketing</a:t>
            </a: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 </a:t>
            </a:r>
            <a:r>
              <a:rPr kumimoji="0" lang="th-TH" altLang="th-TH" sz="2800" b="0" i="0" u="none" strike="noStrike" cap="none" normalizeH="0" baseline="0" dirty="0" err="1">
                <a:ln>
                  <a:noFill/>
                </a:ln>
                <a:solidFill>
                  <a:schemeClr val="tx1"/>
                </a:solidFill>
                <a:effectLst/>
                <a:latin typeface="Arial" panose="020B0604020202020204" pitchFamily="34" charset="0"/>
                <a:cs typeface="Angsana New" panose="02020603050405020304" pitchFamily="18" charset="-34"/>
              </a:rPr>
              <a:t>Strategy</a:t>
            </a: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a:t>
            </a:r>
            <a:endParaRPr kumimoji="0" lang="th-TH" altLang="th-TH"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การขายสินค้า (</a:t>
            </a:r>
            <a:r>
              <a:rPr kumimoji="0" lang="th-TH" altLang="th-TH" sz="2800" b="0" i="0" u="none" strike="noStrike" cap="none" normalizeH="0" baseline="0" dirty="0" err="1">
                <a:ln>
                  <a:noFill/>
                </a:ln>
                <a:solidFill>
                  <a:schemeClr val="tx1"/>
                </a:solidFill>
                <a:effectLst/>
                <a:latin typeface="Arial" panose="020B0604020202020204" pitchFamily="34" charset="0"/>
                <a:cs typeface="Angsana New" panose="02020603050405020304" pitchFamily="18" charset="-34"/>
              </a:rPr>
              <a:t>Merchandising</a:t>
            </a: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 เช่น เสื้อแข่ง, ผ้าพันคอ</a:t>
            </a:r>
            <a:endParaRPr kumimoji="0" lang="th-TH" altLang="th-TH"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การตลาดดิจิทัล (Digital </a:t>
            </a:r>
            <a:r>
              <a:rPr kumimoji="0" lang="th-TH" altLang="th-TH" sz="2800" b="0" i="0" u="none" strike="noStrike" cap="none" normalizeH="0" baseline="0" dirty="0" err="1">
                <a:ln>
                  <a:noFill/>
                </a:ln>
                <a:solidFill>
                  <a:schemeClr val="tx1"/>
                </a:solidFill>
                <a:effectLst/>
                <a:latin typeface="Arial" panose="020B0604020202020204" pitchFamily="34" charset="0"/>
                <a:cs typeface="Angsana New" panose="02020603050405020304" pitchFamily="18" charset="-34"/>
              </a:rPr>
              <a:t>Marketing</a:t>
            </a: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 เช่น </a:t>
            </a:r>
            <a:r>
              <a:rPr kumimoji="0" lang="th-TH" altLang="th-TH" sz="2800" b="0" i="0" u="none" strike="noStrike" cap="none" normalizeH="0" baseline="0" dirty="0" err="1">
                <a:ln>
                  <a:noFill/>
                </a:ln>
                <a:solidFill>
                  <a:schemeClr val="tx1"/>
                </a:solidFill>
                <a:effectLst/>
                <a:latin typeface="Arial" panose="020B0604020202020204" pitchFamily="34" charset="0"/>
                <a:cs typeface="Angsana New" panose="02020603050405020304" pitchFamily="18" charset="-34"/>
              </a:rPr>
              <a:t>live</a:t>
            </a: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 </a:t>
            </a:r>
            <a:r>
              <a:rPr kumimoji="0" lang="th-TH" altLang="th-TH" sz="2800" b="0" i="0" u="none" strike="noStrike" cap="none" normalizeH="0" baseline="0" dirty="0" err="1">
                <a:ln>
                  <a:noFill/>
                </a:ln>
                <a:solidFill>
                  <a:schemeClr val="tx1"/>
                </a:solidFill>
                <a:effectLst/>
                <a:latin typeface="Arial" panose="020B0604020202020204" pitchFamily="34" charset="0"/>
                <a:cs typeface="Angsana New" panose="02020603050405020304" pitchFamily="18" charset="-34"/>
              </a:rPr>
              <a:t>content</a:t>
            </a: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 แคมเปญ </a:t>
            </a:r>
            <a:r>
              <a:rPr kumimoji="0" lang="th-TH" altLang="th-TH" sz="2800" b="0" i="0" u="none" strike="noStrike" cap="none" normalizeH="0" baseline="0" dirty="0" err="1">
                <a:ln>
                  <a:noFill/>
                </a:ln>
                <a:solidFill>
                  <a:schemeClr val="tx1"/>
                </a:solidFill>
                <a:effectLst/>
                <a:latin typeface="Arial" panose="020B0604020202020204" pitchFamily="34" charset="0"/>
                <a:cs typeface="Angsana New" panose="02020603050405020304" pitchFamily="18" charset="-34"/>
              </a:rPr>
              <a:t>TikTok</a:t>
            </a:r>
            <a:endParaRPr kumimoji="0" lang="th-TH" altLang="th-TH"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การร่วมมือกับแบรนด์ (</a:t>
            </a:r>
            <a:r>
              <a:rPr kumimoji="0" lang="th-TH" altLang="th-TH" sz="2800" b="0" i="0" u="none" strike="noStrike" cap="none" normalizeH="0" baseline="0" dirty="0" err="1">
                <a:ln>
                  <a:noFill/>
                </a:ln>
                <a:solidFill>
                  <a:schemeClr val="tx1"/>
                </a:solidFill>
                <a:effectLst/>
                <a:latin typeface="Arial" panose="020B0604020202020204" pitchFamily="34" charset="0"/>
                <a:cs typeface="Angsana New" panose="02020603050405020304" pitchFamily="18" charset="-34"/>
              </a:rPr>
              <a:t>Sponsorships</a:t>
            </a: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 เช่น ไทยเบฟสนับสนุนทีมชาติไทย</a:t>
            </a:r>
            <a:endParaRPr kumimoji="0" lang="th-TH" altLang="th-TH"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การจัดกิจกรรมแฟนมีต/</a:t>
            </a:r>
            <a:r>
              <a:rPr kumimoji="0" lang="th-TH" altLang="th-TH" sz="2800" b="0" i="0" u="none" strike="noStrike" cap="none" normalizeH="0" baseline="0" dirty="0" err="1">
                <a:ln>
                  <a:noFill/>
                </a:ln>
                <a:solidFill>
                  <a:schemeClr val="tx1"/>
                </a:solidFill>
                <a:effectLst/>
                <a:latin typeface="Arial" panose="020B0604020202020204" pitchFamily="34" charset="0"/>
                <a:cs typeface="Angsana New" panose="02020603050405020304" pitchFamily="18" charset="-34"/>
              </a:rPr>
              <a:t>อีเ</a:t>
            </a: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วน</a:t>
            </a:r>
            <a:r>
              <a:rPr kumimoji="0" lang="th-TH" altLang="th-TH" sz="2800" b="0" i="0" u="none" strike="noStrike" cap="none" normalizeH="0" baseline="0" dirty="0" err="1">
                <a:ln>
                  <a:noFill/>
                </a:ln>
                <a:solidFill>
                  <a:schemeClr val="tx1"/>
                </a:solidFill>
                <a:effectLst/>
                <a:latin typeface="Arial" panose="020B0604020202020204" pitchFamily="34" charset="0"/>
                <a:cs typeface="Angsana New" panose="02020603050405020304" pitchFamily="18" charset="-34"/>
              </a:rPr>
              <a:t>ต์พิ</a:t>
            </a: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เศษเพื่อสร้างความผูกพัน (</a:t>
            </a:r>
            <a:r>
              <a:rPr kumimoji="0" lang="th-TH" altLang="th-TH" sz="2800" b="0" i="0" u="none" strike="noStrike" cap="none" normalizeH="0" baseline="0" dirty="0" err="1">
                <a:ln>
                  <a:noFill/>
                </a:ln>
                <a:solidFill>
                  <a:schemeClr val="tx1"/>
                </a:solidFill>
                <a:effectLst/>
                <a:latin typeface="Arial" panose="020B0604020202020204" pitchFamily="34" charset="0"/>
                <a:cs typeface="Angsana New" panose="02020603050405020304" pitchFamily="18" charset="-34"/>
              </a:rPr>
              <a:t>Fan</a:t>
            </a: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 </a:t>
            </a:r>
            <a:r>
              <a:rPr kumimoji="0" lang="th-TH" altLang="th-TH" sz="2800" b="0" i="0" u="none" strike="noStrike" cap="none" normalizeH="0" baseline="0" dirty="0" err="1">
                <a:ln>
                  <a:noFill/>
                </a:ln>
                <a:solidFill>
                  <a:schemeClr val="tx1"/>
                </a:solidFill>
                <a:effectLst/>
                <a:latin typeface="Arial" panose="020B0604020202020204" pitchFamily="34" charset="0"/>
                <a:cs typeface="Angsana New" panose="02020603050405020304" pitchFamily="18" charset="-34"/>
              </a:rPr>
              <a:t>Engagement</a:t>
            </a: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a:t>
            </a:r>
            <a:endParaRPr kumimoji="0" lang="th-TH" altLang="th-TH"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71980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8895D9EA-058C-238F-DBB5-CBE1F7198276}"/>
              </a:ext>
            </a:extLst>
          </p:cNvPr>
          <p:cNvSpPr>
            <a:spLocks noGrp="1"/>
          </p:cNvSpPr>
          <p:nvPr>
            <p:ph type="title"/>
          </p:nvPr>
        </p:nvSpPr>
        <p:spPr/>
        <p:txBody>
          <a:bodyPr/>
          <a:lstStyle/>
          <a:p>
            <a:r>
              <a:rPr lang="th-TH" b="1" dirty="0"/>
              <a:t>4. การสร้างความภักดีของแฟนกีฬา (</a:t>
            </a:r>
            <a:r>
              <a:rPr lang="en-US" b="1" dirty="0"/>
              <a:t>Fan Loyalty &amp; Community Building)</a:t>
            </a:r>
            <a:br>
              <a:rPr lang="en-US" b="1" dirty="0"/>
            </a:br>
            <a:endParaRPr lang="th-TH" dirty="0"/>
          </a:p>
        </p:txBody>
      </p:sp>
      <p:sp>
        <p:nvSpPr>
          <p:cNvPr id="4" name="Rectangle 1">
            <a:extLst>
              <a:ext uri="{FF2B5EF4-FFF2-40B4-BE49-F238E27FC236}">
                <a16:creationId xmlns:a16="http://schemas.microsoft.com/office/drawing/2014/main" id="{062B7426-6EC4-7301-E621-7D1A6E8F862B}"/>
              </a:ext>
            </a:extLst>
          </p:cNvPr>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การจัดโปรแกรมสะสมแต้ม/ของขวัญสำหรับแฟน (</a:t>
            </a:r>
            <a:r>
              <a:rPr kumimoji="0" lang="th-TH" altLang="th-TH" sz="2800" b="0" i="0" u="none" strike="noStrike" cap="none" normalizeH="0" baseline="0" dirty="0" err="1">
                <a:ln>
                  <a:noFill/>
                </a:ln>
                <a:solidFill>
                  <a:schemeClr val="tx1"/>
                </a:solidFill>
                <a:effectLst/>
                <a:latin typeface="Arial" panose="020B0604020202020204" pitchFamily="34" charset="0"/>
                <a:cs typeface="Angsana New" panose="02020603050405020304" pitchFamily="18" charset="-34"/>
              </a:rPr>
              <a:t>Loyalty</a:t>
            </a: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 </a:t>
            </a:r>
            <a:r>
              <a:rPr kumimoji="0" lang="th-TH" altLang="th-TH" sz="2800" b="0" i="0" u="none" strike="noStrike" cap="none" normalizeH="0" baseline="0" dirty="0" err="1">
                <a:ln>
                  <a:noFill/>
                </a:ln>
                <a:solidFill>
                  <a:schemeClr val="tx1"/>
                </a:solidFill>
                <a:effectLst/>
                <a:latin typeface="Arial" panose="020B0604020202020204" pitchFamily="34" charset="0"/>
                <a:cs typeface="Angsana New" panose="02020603050405020304" pitchFamily="18" charset="-34"/>
              </a:rPr>
              <a:t>Programs</a:t>
            </a: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a:t>
            </a:r>
            <a:endParaRPr kumimoji="0" lang="th-TH" altLang="th-TH"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การสร้าง </a:t>
            </a:r>
            <a:r>
              <a:rPr kumimoji="0" lang="th-TH" altLang="th-TH" sz="2800" b="0" i="0" u="none" strike="noStrike" cap="none" normalizeH="0" baseline="0" dirty="0" err="1">
                <a:ln>
                  <a:noFill/>
                </a:ln>
                <a:solidFill>
                  <a:schemeClr val="tx1"/>
                </a:solidFill>
                <a:effectLst/>
                <a:latin typeface="Arial" panose="020B0604020202020204" pitchFamily="34" charset="0"/>
                <a:cs typeface="Angsana New" panose="02020603050405020304" pitchFamily="18" charset="-34"/>
              </a:rPr>
              <a:t>community</a:t>
            </a: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 เช่น สโมสรที่มีแฟนคลับทั่วประเทศ</a:t>
            </a:r>
            <a:endParaRPr kumimoji="0" lang="th-TH" altLang="th-TH"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การฟังเสียงแฟนบอลผ่าน </a:t>
            </a:r>
            <a:r>
              <a:rPr kumimoji="0" lang="th-TH" altLang="th-TH" sz="2800" b="0" i="0" u="none" strike="noStrike" cap="none" normalizeH="0" baseline="0" dirty="0" err="1">
                <a:ln>
                  <a:noFill/>
                </a:ln>
                <a:solidFill>
                  <a:schemeClr val="tx1"/>
                </a:solidFill>
                <a:effectLst/>
                <a:latin typeface="Arial" panose="020B0604020202020204" pitchFamily="34" charset="0"/>
                <a:cs typeface="Angsana New" panose="02020603050405020304" pitchFamily="18" charset="-34"/>
              </a:rPr>
              <a:t>social</a:t>
            </a: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 </a:t>
            </a:r>
            <a:r>
              <a:rPr kumimoji="0" lang="th-TH" altLang="th-TH" sz="2800" b="0" i="0" u="none" strike="noStrike" cap="none" normalizeH="0" baseline="0" dirty="0" err="1">
                <a:ln>
                  <a:noFill/>
                </a:ln>
                <a:solidFill>
                  <a:schemeClr val="tx1"/>
                </a:solidFill>
                <a:effectLst/>
                <a:latin typeface="Arial" panose="020B0604020202020204" pitchFamily="34" charset="0"/>
                <a:cs typeface="Angsana New" panose="02020603050405020304" pitchFamily="18" charset="-34"/>
              </a:rPr>
              <a:t>listening</a:t>
            </a:r>
            <a:endParaRPr kumimoji="0" lang="th-TH" altLang="th-TH"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41849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31B57BF-7E83-34D2-4F20-59A47FC443AB}"/>
              </a:ext>
            </a:extLst>
          </p:cNvPr>
          <p:cNvSpPr>
            <a:spLocks noGrp="1"/>
          </p:cNvSpPr>
          <p:nvPr>
            <p:ph type="title"/>
          </p:nvPr>
        </p:nvSpPr>
        <p:spPr/>
        <p:txBody>
          <a:bodyPr/>
          <a:lstStyle/>
          <a:p>
            <a:r>
              <a:rPr lang="th-TH" dirty="0"/>
              <a:t>5. </a:t>
            </a:r>
            <a:r>
              <a:rPr lang="th-TH" b="1" dirty="0"/>
              <a:t>การวัดผลทางการตลาดกีฬา (</a:t>
            </a:r>
            <a:r>
              <a:rPr lang="en-US" b="1" dirty="0"/>
              <a:t>Sport Marketing Analytics)</a:t>
            </a:r>
            <a:endParaRPr lang="th-TH" dirty="0"/>
          </a:p>
        </p:txBody>
      </p:sp>
      <p:sp>
        <p:nvSpPr>
          <p:cNvPr id="4" name="Rectangle 1">
            <a:extLst>
              <a:ext uri="{FF2B5EF4-FFF2-40B4-BE49-F238E27FC236}">
                <a16:creationId xmlns:a16="http://schemas.microsoft.com/office/drawing/2014/main" id="{E3320F44-D376-1D40-17AC-8509D02E6081}"/>
              </a:ext>
            </a:extLst>
          </p:cNvPr>
          <p:cNvSpPr>
            <a:spLocks noGrp="1" noChangeArrowheads="1"/>
          </p:cNvSpPr>
          <p:nvPr>
            <p:ph idx="1"/>
          </p:nvPr>
        </p:nvSpPr>
        <p:spPr bwMode="auto">
          <a:xfrm>
            <a:off x="1103312" y="3119606"/>
            <a:ext cx="1017939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การวัด ROI จากสปอนเซอร์</a:t>
            </a:r>
          </a:p>
          <a:p>
            <a:pPr marL="400050" lvl="1" indent="0" defTabSz="914400" eaLnBrk="0" fontAlgn="base" hangingPunct="0">
              <a:spcBef>
                <a:spcPct val="0"/>
              </a:spcBef>
              <a:spcAft>
                <a:spcPct val="0"/>
              </a:spcAft>
              <a:buClrTx/>
              <a:buSzTx/>
              <a:buFontTx/>
              <a:buChar char="•"/>
            </a:pPr>
            <a:r>
              <a:rPr lang="th-TH" sz="2200" b="1" dirty="0"/>
              <a:t>การประเมินผลตอบแทนจากการลงทุน (</a:t>
            </a:r>
            <a:r>
              <a:rPr lang="en-US" sz="2200" b="1" dirty="0"/>
              <a:t>Return on Investment: ROI)</a:t>
            </a:r>
          </a:p>
          <a:p>
            <a:pPr marL="400050" lvl="1" indent="0" defTabSz="914400" eaLnBrk="0" fontAlgn="base" hangingPunct="0">
              <a:spcBef>
                <a:spcPct val="0"/>
              </a:spcBef>
              <a:spcAft>
                <a:spcPct val="0"/>
              </a:spcAft>
              <a:buClrTx/>
              <a:buSzTx/>
              <a:buFontTx/>
              <a:buChar char="•"/>
            </a:pPr>
            <a:r>
              <a:rPr lang="en-US" sz="2200" dirty="0"/>
              <a:t> </a:t>
            </a:r>
            <a:r>
              <a:rPr lang="th-TH" sz="2200" dirty="0"/>
              <a:t>ที่ผู้ให้การสนับสนุน (</a:t>
            </a:r>
            <a:r>
              <a:rPr lang="en-US" sz="2200" dirty="0"/>
              <a:t>Sponsor) </a:t>
            </a:r>
            <a:r>
              <a:rPr lang="th-TH" sz="2200" dirty="0"/>
              <a:t>ได้รับจากการลงทุนในกิจกรรมกีฬา เช่น การสนับสนุนทีม นักกีฬา หรือการแข่งขันกีฬา</a:t>
            </a:r>
            <a:endParaRPr kumimoji="0" lang="th-TH" altLang="th-TH" sz="2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การวิเคราะห์ยอดขายสินค้า และผู้ชมในสนาม</a:t>
            </a:r>
            <a:endParaRPr kumimoji="0" lang="th-TH" altLang="th-TH"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การติดตามพฤติกรรมแฟนผ่าน </a:t>
            </a:r>
            <a:r>
              <a:rPr kumimoji="0" lang="th-TH" altLang="th-TH" sz="2800" b="0" i="0" u="none" strike="noStrike" cap="none" normalizeH="0" baseline="0" dirty="0" err="1">
                <a:ln>
                  <a:noFill/>
                </a:ln>
                <a:solidFill>
                  <a:schemeClr val="tx1"/>
                </a:solidFill>
                <a:effectLst/>
                <a:latin typeface="Arial" panose="020B0604020202020204" pitchFamily="34" charset="0"/>
                <a:cs typeface="Angsana New" panose="02020603050405020304" pitchFamily="18" charset="-34"/>
              </a:rPr>
              <a:t>social</a:t>
            </a: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 </a:t>
            </a:r>
            <a:r>
              <a:rPr kumimoji="0" lang="th-TH" altLang="th-TH" sz="2800" b="0" i="0" u="none" strike="noStrike" cap="none" normalizeH="0" baseline="0" dirty="0" err="1">
                <a:ln>
                  <a:noFill/>
                </a:ln>
                <a:solidFill>
                  <a:schemeClr val="tx1"/>
                </a:solidFill>
                <a:effectLst/>
                <a:latin typeface="Arial" panose="020B0604020202020204" pitchFamily="34" charset="0"/>
                <a:cs typeface="Angsana New" panose="02020603050405020304" pitchFamily="18" charset="-34"/>
              </a:rPr>
              <a:t>media</a:t>
            </a:r>
            <a:r>
              <a:rPr kumimoji="0" lang="th-TH" altLang="th-TH" sz="2800" b="0" i="0" u="none" strike="noStrike" cap="none" normalizeH="0" baseline="0" dirty="0">
                <a:ln>
                  <a:noFill/>
                </a:ln>
                <a:solidFill>
                  <a:schemeClr val="tx1"/>
                </a:solidFill>
                <a:effectLst/>
                <a:latin typeface="Arial" panose="020B0604020202020204" pitchFamily="34" charset="0"/>
                <a:cs typeface="Angsana New" panose="02020603050405020304" pitchFamily="18" charset="-34"/>
              </a:rPr>
              <a:t> </a:t>
            </a:r>
            <a:r>
              <a:rPr kumimoji="0" lang="th-TH" altLang="th-TH" sz="2800" b="0" i="0" u="none" strike="noStrike" cap="none" normalizeH="0" baseline="0" dirty="0" err="1">
                <a:ln>
                  <a:noFill/>
                </a:ln>
                <a:solidFill>
                  <a:schemeClr val="tx1"/>
                </a:solidFill>
                <a:effectLst/>
                <a:latin typeface="Arial" panose="020B0604020202020204" pitchFamily="34" charset="0"/>
                <a:cs typeface="Angsana New" panose="02020603050405020304" pitchFamily="18" charset="-34"/>
              </a:rPr>
              <a:t>metrics</a:t>
            </a:r>
            <a:endParaRPr kumimoji="0" lang="th-TH" altLang="th-TH"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4065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ตัวแทนเนื้อหา 3">
            <a:extLst>
              <a:ext uri="{FF2B5EF4-FFF2-40B4-BE49-F238E27FC236}">
                <a16:creationId xmlns:a16="http://schemas.microsoft.com/office/drawing/2014/main" id="{5B0D4914-3E59-D82E-3B6B-B3F2F9C5C766}"/>
              </a:ext>
            </a:extLst>
          </p:cNvPr>
          <p:cNvGraphicFramePr>
            <a:graphicFrameLocks noGrp="1"/>
          </p:cNvGraphicFramePr>
          <p:nvPr>
            <p:ph idx="1"/>
            <p:extLst>
              <p:ext uri="{D42A27DB-BD31-4B8C-83A1-F6EECF244321}">
                <p14:modId xmlns:p14="http://schemas.microsoft.com/office/powerpoint/2010/main" val="4012455620"/>
              </p:ext>
            </p:extLst>
          </p:nvPr>
        </p:nvGraphicFramePr>
        <p:xfrm>
          <a:off x="1103312" y="3236119"/>
          <a:ext cx="9500998" cy="3383280"/>
        </p:xfrm>
        <a:graphic>
          <a:graphicData uri="http://schemas.openxmlformats.org/drawingml/2006/table">
            <a:tbl>
              <a:tblPr/>
              <a:tblGrid>
                <a:gridCol w="4750499">
                  <a:extLst>
                    <a:ext uri="{9D8B030D-6E8A-4147-A177-3AD203B41FA5}">
                      <a16:colId xmlns:a16="http://schemas.microsoft.com/office/drawing/2014/main" val="2911525363"/>
                    </a:ext>
                  </a:extLst>
                </a:gridCol>
                <a:gridCol w="4750499">
                  <a:extLst>
                    <a:ext uri="{9D8B030D-6E8A-4147-A177-3AD203B41FA5}">
                      <a16:colId xmlns:a16="http://schemas.microsoft.com/office/drawing/2014/main" val="4109613249"/>
                    </a:ext>
                  </a:extLst>
                </a:gridCol>
              </a:tblGrid>
              <a:tr h="0">
                <a:tc>
                  <a:txBody>
                    <a:bodyPr/>
                    <a:lstStyle/>
                    <a:p>
                      <a:r>
                        <a:rPr lang="th-TH" sz="2400" dirty="0"/>
                        <a:t>เกณฑ์วัดผลตอบแทน</a:t>
                      </a:r>
                    </a:p>
                  </a:txBody>
                  <a:tcPr anchor="ctr">
                    <a:lnL>
                      <a:noFill/>
                    </a:lnL>
                    <a:lnR>
                      <a:noFill/>
                    </a:lnR>
                    <a:lnT>
                      <a:noFill/>
                    </a:lnT>
                    <a:lnB>
                      <a:noFill/>
                    </a:lnB>
                    <a:noFill/>
                  </a:tcPr>
                </a:tc>
                <a:tc>
                  <a:txBody>
                    <a:bodyPr/>
                    <a:lstStyle/>
                    <a:p>
                      <a:r>
                        <a:rPr lang="th-TH" sz="2400"/>
                        <a:t>ตัวอย่าง</a:t>
                      </a:r>
                    </a:p>
                  </a:txBody>
                  <a:tcPr anchor="ctr">
                    <a:lnL>
                      <a:noFill/>
                    </a:lnL>
                    <a:lnR>
                      <a:noFill/>
                    </a:lnR>
                    <a:lnT>
                      <a:noFill/>
                    </a:lnT>
                    <a:lnB>
                      <a:noFill/>
                    </a:lnB>
                    <a:noFill/>
                  </a:tcPr>
                </a:tc>
                <a:extLst>
                  <a:ext uri="{0D108BD9-81ED-4DB2-BD59-A6C34878D82A}">
                    <a16:rowId xmlns:a16="http://schemas.microsoft.com/office/drawing/2014/main" val="1434113181"/>
                  </a:ext>
                </a:extLst>
              </a:tr>
              <a:tr h="0">
                <a:tc>
                  <a:txBody>
                    <a:bodyPr/>
                    <a:lstStyle/>
                    <a:p>
                      <a:r>
                        <a:rPr lang="th-TH" sz="2400" dirty="0"/>
                        <a:t>🔹 การเพิ่มยอดขาย</a:t>
                      </a:r>
                    </a:p>
                  </a:txBody>
                  <a:tcPr anchor="ctr">
                    <a:lnL>
                      <a:noFill/>
                    </a:lnL>
                    <a:lnR>
                      <a:noFill/>
                    </a:lnR>
                    <a:lnT>
                      <a:noFill/>
                    </a:lnT>
                    <a:lnB>
                      <a:noFill/>
                    </a:lnB>
                    <a:noFill/>
                  </a:tcPr>
                </a:tc>
                <a:tc>
                  <a:txBody>
                    <a:bodyPr/>
                    <a:lstStyle/>
                    <a:p>
                      <a:r>
                        <a:rPr lang="th-TH" sz="2400"/>
                        <a:t>ยอดขายเครื่องดื่มเพิ่มขึ้นในช่วงก่อน–ระหว่าง–หลังการแข่งขัน</a:t>
                      </a:r>
                    </a:p>
                  </a:txBody>
                  <a:tcPr anchor="ctr">
                    <a:lnL>
                      <a:noFill/>
                    </a:lnL>
                    <a:lnR>
                      <a:noFill/>
                    </a:lnR>
                    <a:lnT>
                      <a:noFill/>
                    </a:lnT>
                    <a:lnB>
                      <a:noFill/>
                    </a:lnB>
                    <a:noFill/>
                  </a:tcPr>
                </a:tc>
                <a:extLst>
                  <a:ext uri="{0D108BD9-81ED-4DB2-BD59-A6C34878D82A}">
                    <a16:rowId xmlns:a16="http://schemas.microsoft.com/office/drawing/2014/main" val="3745082482"/>
                  </a:ext>
                </a:extLst>
              </a:tr>
              <a:tr h="0">
                <a:tc>
                  <a:txBody>
                    <a:bodyPr/>
                    <a:lstStyle/>
                    <a:p>
                      <a:r>
                        <a:rPr lang="th-TH" sz="2400"/>
                        <a:t>🔹 การเพิ่มการรับรู้แบรนด์</a:t>
                      </a:r>
                    </a:p>
                  </a:txBody>
                  <a:tcPr anchor="ctr">
                    <a:lnL>
                      <a:noFill/>
                    </a:lnL>
                    <a:lnR>
                      <a:noFill/>
                    </a:lnR>
                    <a:lnT>
                      <a:noFill/>
                    </a:lnT>
                    <a:lnB>
                      <a:noFill/>
                    </a:lnB>
                    <a:noFill/>
                  </a:tcPr>
                </a:tc>
                <a:tc>
                  <a:txBody>
                    <a:bodyPr/>
                    <a:lstStyle/>
                    <a:p>
                      <a:r>
                        <a:rPr lang="th-TH" sz="2400"/>
                        <a:t>ผู้บริโภคจำแบรนด์ </a:t>
                      </a:r>
                      <a:r>
                        <a:rPr lang="en-US" sz="2400"/>
                        <a:t>Coca-Cola </a:t>
                      </a:r>
                      <a:r>
                        <a:rPr lang="th-TH" sz="2400"/>
                        <a:t>ได้มากขึ้นเมื่อพูดถึงกีฬา</a:t>
                      </a:r>
                    </a:p>
                  </a:txBody>
                  <a:tcPr anchor="ctr">
                    <a:lnL>
                      <a:noFill/>
                    </a:lnL>
                    <a:lnR>
                      <a:noFill/>
                    </a:lnR>
                    <a:lnT>
                      <a:noFill/>
                    </a:lnT>
                    <a:lnB>
                      <a:noFill/>
                    </a:lnB>
                    <a:noFill/>
                  </a:tcPr>
                </a:tc>
                <a:extLst>
                  <a:ext uri="{0D108BD9-81ED-4DB2-BD59-A6C34878D82A}">
                    <a16:rowId xmlns:a16="http://schemas.microsoft.com/office/drawing/2014/main" val="1575813437"/>
                  </a:ext>
                </a:extLst>
              </a:tr>
              <a:tr h="0">
                <a:tc>
                  <a:txBody>
                    <a:bodyPr/>
                    <a:lstStyle/>
                    <a:p>
                      <a:r>
                        <a:rPr lang="th-TH" sz="2400"/>
                        <a:t>🔹 การเข้าถึงกลุ่มเป้าหมาย</a:t>
                      </a:r>
                    </a:p>
                  </a:txBody>
                  <a:tcPr anchor="ctr">
                    <a:lnL>
                      <a:noFill/>
                    </a:lnL>
                    <a:lnR>
                      <a:noFill/>
                    </a:lnR>
                    <a:lnT>
                      <a:noFill/>
                    </a:lnT>
                    <a:lnB>
                      <a:noFill/>
                    </a:lnB>
                    <a:noFill/>
                  </a:tcPr>
                </a:tc>
                <a:tc>
                  <a:txBody>
                    <a:bodyPr/>
                    <a:lstStyle/>
                    <a:p>
                      <a:r>
                        <a:rPr lang="th-TH" sz="2400" dirty="0"/>
                        <a:t>มีกลุ่มวัยรุ่นที่สนใจกีฬาติดตามแบรนด์เพิ่มขึ้น</a:t>
                      </a:r>
                    </a:p>
                  </a:txBody>
                  <a:tcPr anchor="ctr">
                    <a:lnL>
                      <a:noFill/>
                    </a:lnL>
                    <a:lnR>
                      <a:noFill/>
                    </a:lnR>
                    <a:lnT>
                      <a:noFill/>
                    </a:lnT>
                    <a:lnB>
                      <a:noFill/>
                    </a:lnB>
                    <a:noFill/>
                  </a:tcPr>
                </a:tc>
                <a:extLst>
                  <a:ext uri="{0D108BD9-81ED-4DB2-BD59-A6C34878D82A}">
                    <a16:rowId xmlns:a16="http://schemas.microsoft.com/office/drawing/2014/main" val="3467979526"/>
                  </a:ext>
                </a:extLst>
              </a:tr>
              <a:tr h="0">
                <a:tc>
                  <a:txBody>
                    <a:bodyPr/>
                    <a:lstStyle/>
                    <a:p>
                      <a:r>
                        <a:rPr lang="th-TH" sz="2400" dirty="0"/>
                        <a:t>🔹 การเพิ่มจำนวนผู้ติดตามออนไลน์</a:t>
                      </a:r>
                    </a:p>
                  </a:txBody>
                  <a:tcPr anchor="ctr">
                    <a:lnL>
                      <a:noFill/>
                    </a:lnL>
                    <a:lnR>
                      <a:noFill/>
                    </a:lnR>
                    <a:lnT>
                      <a:noFill/>
                    </a:lnT>
                    <a:lnB>
                      <a:noFill/>
                    </a:lnB>
                    <a:noFill/>
                  </a:tcPr>
                </a:tc>
                <a:tc>
                  <a:txBody>
                    <a:bodyPr/>
                    <a:lstStyle/>
                    <a:p>
                      <a:r>
                        <a:rPr lang="en-US" sz="2400" dirty="0"/>
                        <a:t>Social media </a:t>
                      </a:r>
                      <a:r>
                        <a:rPr lang="th-TH" sz="2400" dirty="0"/>
                        <a:t>ของแบรนด์มีผู้ติดตามหรือมีส่วนร่วมเพิ่มขึ้น</a:t>
                      </a:r>
                    </a:p>
                  </a:txBody>
                  <a:tcPr anchor="ctr">
                    <a:lnL>
                      <a:noFill/>
                    </a:lnL>
                    <a:lnR>
                      <a:noFill/>
                    </a:lnR>
                    <a:lnT>
                      <a:noFill/>
                    </a:lnT>
                    <a:lnB>
                      <a:noFill/>
                    </a:lnB>
                    <a:noFill/>
                  </a:tcPr>
                </a:tc>
                <a:extLst>
                  <a:ext uri="{0D108BD9-81ED-4DB2-BD59-A6C34878D82A}">
                    <a16:rowId xmlns:a16="http://schemas.microsoft.com/office/drawing/2014/main" val="2743091683"/>
                  </a:ext>
                </a:extLst>
              </a:tr>
            </a:tbl>
          </a:graphicData>
        </a:graphic>
      </p:graphicFrame>
      <p:sp>
        <p:nvSpPr>
          <p:cNvPr id="7" name="กล่องข้อความ 6">
            <a:extLst>
              <a:ext uri="{FF2B5EF4-FFF2-40B4-BE49-F238E27FC236}">
                <a16:creationId xmlns:a16="http://schemas.microsoft.com/office/drawing/2014/main" id="{AC812F18-40CF-0821-D0DC-1CAE3E534E75}"/>
              </a:ext>
            </a:extLst>
          </p:cNvPr>
          <p:cNvSpPr txBox="1"/>
          <p:nvPr/>
        </p:nvSpPr>
        <p:spPr>
          <a:xfrm>
            <a:off x="1253437" y="361413"/>
            <a:ext cx="10211818" cy="181588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th-TH" altLang="th-TH" sz="2800" b="0" i="0" u="none" strike="noStrike" kern="1200" cap="none" spc="0" normalizeH="0" baseline="0" noProof="0" dirty="0">
                <a:ln>
                  <a:noFill/>
                </a:ln>
                <a:solidFill>
                  <a:prstClr val="white"/>
                </a:solidFill>
                <a:effectLst/>
                <a:uLnTx/>
                <a:uFillTx/>
                <a:latin typeface="Arial" panose="020B0604020202020204" pitchFamily="34" charset="0"/>
                <a:ea typeface="+mn-ea"/>
                <a:cs typeface="Angsana New" panose="02020603050405020304" pitchFamily="18" charset="-34"/>
              </a:rPr>
              <a:t>เมื่อบริษัทใดบริษัทหนึ่ง เช่น </a:t>
            </a:r>
            <a:r>
              <a:rPr kumimoji="0" lang="th-TH" altLang="th-TH" sz="2800" b="1" i="0" u="none" strike="noStrike" kern="1200" cap="none" spc="0" normalizeH="0" baseline="0" noProof="0" dirty="0" err="1">
                <a:ln>
                  <a:noFill/>
                </a:ln>
                <a:solidFill>
                  <a:prstClr val="white"/>
                </a:solidFill>
                <a:effectLst/>
                <a:uLnTx/>
                <a:uFillTx/>
                <a:latin typeface="Arial" panose="020B0604020202020204" pitchFamily="34" charset="0"/>
                <a:ea typeface="+mn-ea"/>
                <a:cs typeface="Cordia New" panose="020B0304020202020204" pitchFamily="34" charset="-34"/>
              </a:rPr>
              <a:t>Coca</a:t>
            </a:r>
            <a:r>
              <a:rPr kumimoji="0" lang="th-TH" altLang="th-TH" sz="2800" b="1" i="0" u="none" strike="noStrike" kern="1200" cap="none" spc="0" normalizeH="0" baseline="0" noProof="0" dirty="0">
                <a:ln>
                  <a:noFill/>
                </a:ln>
                <a:solidFill>
                  <a:prstClr val="white"/>
                </a:solidFill>
                <a:effectLst/>
                <a:uLnTx/>
                <a:uFillTx/>
                <a:latin typeface="Arial" panose="020B0604020202020204" pitchFamily="34" charset="0"/>
                <a:ea typeface="+mn-ea"/>
                <a:cs typeface="Cordia New" panose="020B0304020202020204" pitchFamily="34" charset="-34"/>
              </a:rPr>
              <a:t>-</a:t>
            </a:r>
            <a:r>
              <a:rPr kumimoji="0" lang="th-TH" altLang="th-TH" sz="2800" b="1" i="0" u="none" strike="noStrike" kern="1200" cap="none" spc="0" normalizeH="0" baseline="0" noProof="0" dirty="0" err="1">
                <a:ln>
                  <a:noFill/>
                </a:ln>
                <a:solidFill>
                  <a:prstClr val="white"/>
                </a:solidFill>
                <a:effectLst/>
                <a:uLnTx/>
                <a:uFillTx/>
                <a:latin typeface="Arial" panose="020B0604020202020204" pitchFamily="34" charset="0"/>
                <a:ea typeface="+mn-ea"/>
                <a:cs typeface="Cordia New" panose="020B0304020202020204" pitchFamily="34" charset="-34"/>
              </a:rPr>
              <a:t>Cola</a:t>
            </a:r>
            <a:r>
              <a:rPr kumimoji="0" lang="th-TH" altLang="th-TH" sz="2800" b="0" i="0" u="none" strike="noStrike" kern="1200" cap="none" spc="0" normalizeH="0" baseline="0" noProof="0" dirty="0">
                <a:ln>
                  <a:noFill/>
                </a:ln>
                <a:solidFill>
                  <a:prstClr val="white"/>
                </a:solidFill>
                <a:effectLst/>
                <a:uLnTx/>
                <a:uFillTx/>
                <a:latin typeface="Arial" panose="020B0604020202020204" pitchFamily="34" charset="0"/>
                <a:ea typeface="+mn-ea"/>
                <a:cs typeface="Angsana New" panose="02020603050405020304" pitchFamily="18" charset="-34"/>
              </a:rPr>
              <a:t> สนับสนุนการแข่งขันฟุตบอลโลกของ FIFA โดยจ่ายเงินเพื่อให้แบรนด์ของตนปรากฏในสนาม โฆษณา หรือบนชุดนักกีฬา บริษัทจะต้องการรู้ว่า “การลงทุนครั้งนี้ให้ผลตอบแทนคุ้มค่าหรือไม่?”</a:t>
            </a:r>
            <a:endParaRPr kumimoji="0" lang="th-TH" altLang="th-TH" sz="2800" b="0" i="0" u="none" strike="noStrike" kern="1200" cap="none" spc="0" normalizeH="0" baseline="0" noProof="0" dirty="0">
              <a:ln>
                <a:noFill/>
              </a:ln>
              <a:solidFill>
                <a:prstClr val="white"/>
              </a:solidFill>
              <a:effectLst/>
              <a:uLnTx/>
              <a:uFillTx/>
              <a:latin typeface="Arial" panose="020B0604020202020204" pitchFamily="34" charset="0"/>
              <a:ea typeface="+mn-ea"/>
              <a:cs typeface="Cordia New" panose="020B0304020202020204"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th-TH" altLang="th-TH" sz="2800" b="0" i="0" u="none" strike="noStrike" kern="1200" cap="none" spc="0" normalizeH="0" baseline="0" noProof="0" dirty="0">
                <a:ln>
                  <a:noFill/>
                </a:ln>
                <a:solidFill>
                  <a:prstClr val="white"/>
                </a:solidFill>
                <a:effectLst/>
                <a:uLnTx/>
                <a:uFillTx/>
                <a:latin typeface="Arial" panose="020B0604020202020204" pitchFamily="34" charset="0"/>
                <a:ea typeface="+mn-ea"/>
                <a:cs typeface="Angsana New" panose="02020603050405020304" pitchFamily="18" charset="-34"/>
              </a:rPr>
              <a:t>นั่นคือ </a:t>
            </a:r>
            <a:r>
              <a:rPr kumimoji="0" lang="th-TH" altLang="th-TH" sz="2800" b="1" i="0" u="none" strike="noStrike" kern="1200" cap="none" spc="0" normalizeH="0" baseline="0" noProof="0" dirty="0">
                <a:ln>
                  <a:noFill/>
                </a:ln>
                <a:solidFill>
                  <a:prstClr val="white"/>
                </a:solidFill>
                <a:effectLst/>
                <a:uLnTx/>
                <a:uFillTx/>
                <a:latin typeface="Arial" panose="020B0604020202020204" pitchFamily="34" charset="0"/>
                <a:ea typeface="+mn-ea"/>
                <a:cs typeface="Angsana New" panose="02020603050405020304" pitchFamily="18" charset="-34"/>
              </a:rPr>
              <a:t>การวัด ROI จากสปอนเซอร์</a:t>
            </a:r>
            <a:r>
              <a:rPr kumimoji="0" lang="th-TH" altLang="th-TH" sz="2800" b="0" i="0" u="none" strike="noStrike" kern="1200" cap="none" spc="0" normalizeH="0" baseline="0" noProof="0" dirty="0">
                <a:ln>
                  <a:noFill/>
                </a:ln>
                <a:solidFill>
                  <a:prstClr val="white"/>
                </a:solidFill>
                <a:effectLst/>
                <a:uLnTx/>
                <a:uFillTx/>
                <a:latin typeface="Arial" panose="020B0604020202020204" pitchFamily="34" charset="0"/>
                <a:ea typeface="+mn-ea"/>
                <a:cs typeface="Angsana New" panose="02020603050405020304" pitchFamily="18" charset="-34"/>
              </a:rPr>
              <a:t> ซึ่งสามารถวัดได้จาก:</a:t>
            </a:r>
            <a:endParaRPr kumimoji="0" lang="th-TH" altLang="th-TH" sz="2800" b="0" i="0" u="none" strike="noStrike" kern="1200" cap="none" spc="0" normalizeH="0" baseline="0" noProof="0" dirty="0">
              <a:ln>
                <a:noFill/>
              </a:ln>
              <a:solidFill>
                <a:prstClr val="white"/>
              </a:solidFill>
              <a:effectLst/>
              <a:uLnTx/>
              <a:uFillTx/>
              <a:latin typeface="Arial" panose="020B0604020202020204" pitchFamily="34" charset="0"/>
              <a:ea typeface="+mn-ea"/>
              <a:cs typeface="Cordia New" panose="020B0304020202020204" pitchFamily="34" charset="-34"/>
            </a:endParaRPr>
          </a:p>
        </p:txBody>
      </p:sp>
    </p:spTree>
    <p:extLst>
      <p:ext uri="{BB962C8B-B14F-4D97-AF65-F5344CB8AC3E}">
        <p14:creationId xmlns:p14="http://schemas.microsoft.com/office/powerpoint/2010/main" val="4166577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94AF5F75-37CD-01D5-941D-528D5DD69B50}"/>
              </a:ext>
            </a:extLst>
          </p:cNvPr>
          <p:cNvSpPr>
            <a:spLocks noGrp="1"/>
          </p:cNvSpPr>
          <p:nvPr>
            <p:ph type="title"/>
          </p:nvPr>
        </p:nvSpPr>
        <p:spPr/>
        <p:txBody>
          <a:bodyPr/>
          <a:lstStyle/>
          <a:p>
            <a:endParaRPr lang="th-TH"/>
          </a:p>
        </p:txBody>
      </p:sp>
      <p:pic>
        <p:nvPicPr>
          <p:cNvPr id="25" name="ตัวแทนเนื้อหา 24">
            <a:extLst>
              <a:ext uri="{FF2B5EF4-FFF2-40B4-BE49-F238E27FC236}">
                <a16:creationId xmlns:a16="http://schemas.microsoft.com/office/drawing/2014/main" id="{DF0F7A87-63C8-439A-81F5-0B0E5619F4DA}"/>
              </a:ext>
            </a:extLst>
          </p:cNvPr>
          <p:cNvPicPr>
            <a:picLocks noGrp="1" noChangeAspect="1"/>
          </p:cNvPicPr>
          <p:nvPr>
            <p:ph idx="1"/>
          </p:nvPr>
        </p:nvPicPr>
        <p:blipFill>
          <a:blip r:embed="rId2"/>
          <a:stretch>
            <a:fillRect/>
          </a:stretch>
        </p:blipFill>
        <p:spPr>
          <a:xfrm>
            <a:off x="4885897" y="-116974"/>
            <a:ext cx="3794079" cy="6737106"/>
          </a:xfrm>
        </p:spPr>
      </p:pic>
    </p:spTree>
    <p:extLst>
      <p:ext uri="{BB962C8B-B14F-4D97-AF65-F5344CB8AC3E}">
        <p14:creationId xmlns:p14="http://schemas.microsoft.com/office/powerpoint/2010/main" val="1519659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52271221-9F67-A845-613E-0AE3474D6B41}"/>
              </a:ext>
            </a:extLst>
          </p:cNvPr>
          <p:cNvSpPr>
            <a:spLocks noGrp="1"/>
          </p:cNvSpPr>
          <p:nvPr>
            <p:ph type="title"/>
          </p:nvPr>
        </p:nvSpPr>
        <p:spPr/>
        <p:txBody>
          <a:bodyPr/>
          <a:lstStyle/>
          <a:p>
            <a:endParaRPr lang="th-TH"/>
          </a:p>
        </p:txBody>
      </p:sp>
      <p:pic>
        <p:nvPicPr>
          <p:cNvPr id="5" name="ตัวแทนเนื้อหา 4">
            <a:extLst>
              <a:ext uri="{FF2B5EF4-FFF2-40B4-BE49-F238E27FC236}">
                <a16:creationId xmlns:a16="http://schemas.microsoft.com/office/drawing/2014/main" id="{8DA71D1F-8BF2-4351-7F91-2EF78E8851E0}"/>
              </a:ext>
            </a:extLst>
          </p:cNvPr>
          <p:cNvPicPr>
            <a:picLocks noGrp="1" noChangeAspect="1"/>
          </p:cNvPicPr>
          <p:nvPr>
            <p:ph idx="1"/>
          </p:nvPr>
        </p:nvPicPr>
        <p:blipFill>
          <a:blip r:embed="rId2"/>
          <a:stretch>
            <a:fillRect/>
          </a:stretch>
        </p:blipFill>
        <p:spPr>
          <a:xfrm>
            <a:off x="4121624" y="102357"/>
            <a:ext cx="2702256" cy="6755643"/>
          </a:xfrm>
        </p:spPr>
      </p:pic>
    </p:spTree>
    <p:extLst>
      <p:ext uri="{BB962C8B-B14F-4D97-AF65-F5344CB8AC3E}">
        <p14:creationId xmlns:p14="http://schemas.microsoft.com/office/powerpoint/2010/main" val="297169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820ACB6-C5B9-5866-5826-63AC4A0DA4AE}"/>
              </a:ext>
            </a:extLst>
          </p:cNvPr>
          <p:cNvSpPr>
            <a:spLocks noGrp="1"/>
          </p:cNvSpPr>
          <p:nvPr>
            <p:ph type="title"/>
          </p:nvPr>
        </p:nvSpPr>
        <p:spPr>
          <a:xfrm>
            <a:off x="645130" y="889447"/>
            <a:ext cx="9404723" cy="1400530"/>
          </a:xfrm>
        </p:spPr>
        <p:txBody>
          <a:bodyPr/>
          <a:lstStyle/>
          <a:p>
            <a:r>
              <a:rPr lang="th-TH" dirty="0"/>
              <a:t>องค์ประกอบหลักของทักษะในการจัดการกีฬา</a:t>
            </a:r>
          </a:p>
        </p:txBody>
      </p:sp>
      <p:sp>
        <p:nvSpPr>
          <p:cNvPr id="3" name="ตัวแทนเนื้อหา 2">
            <a:extLst>
              <a:ext uri="{FF2B5EF4-FFF2-40B4-BE49-F238E27FC236}">
                <a16:creationId xmlns:a16="http://schemas.microsoft.com/office/drawing/2014/main" id="{9AD6ABF1-452C-D7F3-CF7C-365471C01075}"/>
              </a:ext>
            </a:extLst>
          </p:cNvPr>
          <p:cNvSpPr>
            <a:spLocks noGrp="1"/>
          </p:cNvSpPr>
          <p:nvPr>
            <p:ph idx="1"/>
          </p:nvPr>
        </p:nvSpPr>
        <p:spPr/>
        <p:txBody>
          <a:bodyPr/>
          <a:lstStyle/>
          <a:p>
            <a:r>
              <a:rPr lang="en-US" b="1" dirty="0"/>
              <a:t>1. Planning (</a:t>
            </a:r>
            <a:r>
              <a:rPr lang="th-TH" b="1" dirty="0"/>
              <a:t>การวางแผน)</a:t>
            </a:r>
          </a:p>
          <a:p>
            <a:r>
              <a:rPr lang="th-TH" dirty="0"/>
              <a:t>คือ การกำหนดเป้าหมาย ระยะเวลา และทรัพยากรที่จำเป็นในการดำเนินกิจกรรมกีฬา เช่น</a:t>
            </a:r>
          </a:p>
          <a:p>
            <a:pPr>
              <a:buFont typeface="Arial" panose="020B0604020202020204" pitchFamily="34" charset="0"/>
              <a:buChar char="•"/>
            </a:pPr>
            <a:r>
              <a:rPr lang="th-TH" dirty="0"/>
              <a:t>การวางแผนการแข่งขันกีฬา</a:t>
            </a:r>
          </a:p>
          <a:p>
            <a:pPr>
              <a:buFont typeface="Arial" panose="020B0604020202020204" pitchFamily="34" charset="0"/>
              <a:buChar char="•"/>
            </a:pPr>
            <a:r>
              <a:rPr lang="th-TH" dirty="0"/>
              <a:t>การจัดทำแผนฝึกซ้อมสำหรับทีม</a:t>
            </a:r>
          </a:p>
          <a:p>
            <a:pPr>
              <a:buFont typeface="Arial" panose="020B0604020202020204" pitchFamily="34" charset="0"/>
              <a:buChar char="•"/>
            </a:pPr>
            <a:r>
              <a:rPr lang="th-TH" dirty="0"/>
              <a:t>การเตรียมแผนงบประมาณและการตลาด</a:t>
            </a:r>
          </a:p>
          <a:p>
            <a:r>
              <a:rPr lang="th-TH" i="1" dirty="0"/>
              <a:t>เป้าหมาย</a:t>
            </a:r>
            <a:r>
              <a:rPr lang="th-TH" dirty="0"/>
              <a:t>: ทำให้ทุกฝ่ายในองค์กรมีทิศทางที่ชัดเจน และสามารถเตรียมพร้อมรับสถานการณ์ที่อาจเกิดขึ้นได้</a:t>
            </a:r>
          </a:p>
          <a:p>
            <a:endParaRPr lang="th-TH" dirty="0"/>
          </a:p>
        </p:txBody>
      </p:sp>
    </p:spTree>
    <p:extLst>
      <p:ext uri="{BB962C8B-B14F-4D97-AF65-F5344CB8AC3E}">
        <p14:creationId xmlns:p14="http://schemas.microsoft.com/office/powerpoint/2010/main" val="995916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057FA95A-6F84-4451-C8D0-5E91D993AC48}"/>
              </a:ext>
            </a:extLst>
          </p:cNvPr>
          <p:cNvSpPr>
            <a:spLocks noGrp="1"/>
          </p:cNvSpPr>
          <p:nvPr>
            <p:ph type="title"/>
          </p:nvPr>
        </p:nvSpPr>
        <p:spPr/>
        <p:txBody>
          <a:bodyPr/>
          <a:lstStyle/>
          <a:p>
            <a:r>
              <a:rPr lang="en-US" dirty="0"/>
              <a:t>2. Organizing (</a:t>
            </a:r>
            <a:r>
              <a:rPr lang="th-TH" dirty="0"/>
              <a:t>การจัดองค์การ)</a:t>
            </a:r>
            <a:br>
              <a:rPr lang="th-TH" dirty="0"/>
            </a:br>
            <a:endParaRPr lang="th-TH" dirty="0"/>
          </a:p>
        </p:txBody>
      </p:sp>
      <p:sp>
        <p:nvSpPr>
          <p:cNvPr id="3" name="ตัวแทนเนื้อหา 2">
            <a:extLst>
              <a:ext uri="{FF2B5EF4-FFF2-40B4-BE49-F238E27FC236}">
                <a16:creationId xmlns:a16="http://schemas.microsoft.com/office/drawing/2014/main" id="{B6187F04-4604-E900-0F89-B0A6888C922F}"/>
              </a:ext>
            </a:extLst>
          </p:cNvPr>
          <p:cNvSpPr>
            <a:spLocks noGrp="1"/>
          </p:cNvSpPr>
          <p:nvPr>
            <p:ph idx="1"/>
          </p:nvPr>
        </p:nvSpPr>
        <p:spPr/>
        <p:txBody>
          <a:bodyPr/>
          <a:lstStyle/>
          <a:p>
            <a:r>
              <a:rPr lang="th-TH" dirty="0"/>
              <a:t>หมายถึง การจัดสรรทรัพยากร เช่น คน เงิน วัสดุ อุปกรณ์ และข้อมูล เพื่อให้ดำเนินการตามแผนได้อย่างมีประสิทธิภาพ</a:t>
            </a:r>
            <a:br>
              <a:rPr lang="th-TH" dirty="0"/>
            </a:br>
            <a:r>
              <a:rPr lang="th-TH" dirty="0"/>
              <a:t>ตัวอย่าง:</a:t>
            </a:r>
          </a:p>
          <a:p>
            <a:pPr>
              <a:buFont typeface="Arial" panose="020B0604020202020204" pitchFamily="34" charset="0"/>
              <a:buChar char="•"/>
            </a:pPr>
            <a:r>
              <a:rPr lang="th-TH" dirty="0"/>
              <a:t>การแบ่งงานระหว่างผู้ฝึกสอน ทีมสื่อสาร และฝ่ายการตลาด</a:t>
            </a:r>
          </a:p>
          <a:p>
            <a:pPr>
              <a:buFont typeface="Arial" panose="020B0604020202020204" pitchFamily="34" charset="0"/>
              <a:buChar char="•"/>
            </a:pPr>
            <a:r>
              <a:rPr lang="th-TH" dirty="0"/>
              <a:t>การกำหนดหน้าที่ความรับผิดชอบของบุคลากรในแต่ละแผนก</a:t>
            </a:r>
          </a:p>
          <a:p>
            <a:r>
              <a:rPr lang="th-TH" i="1" dirty="0"/>
              <a:t>เป้าหมาย</a:t>
            </a:r>
            <a:r>
              <a:rPr lang="th-TH" dirty="0"/>
              <a:t>: สร้างโครงสร้างที่เอื้อต่อการทำงานร่วมกันอย่างมีประสิทธิผล</a:t>
            </a:r>
          </a:p>
          <a:p>
            <a:endParaRPr lang="th-TH" dirty="0"/>
          </a:p>
        </p:txBody>
      </p:sp>
    </p:spTree>
    <p:extLst>
      <p:ext uri="{BB962C8B-B14F-4D97-AF65-F5344CB8AC3E}">
        <p14:creationId xmlns:p14="http://schemas.microsoft.com/office/powerpoint/2010/main" val="3735798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06C7C2D-D66A-4183-83FC-8AAA70071A28}"/>
              </a:ext>
            </a:extLst>
          </p:cNvPr>
          <p:cNvSpPr>
            <a:spLocks noGrp="1"/>
          </p:cNvSpPr>
          <p:nvPr>
            <p:ph type="title"/>
          </p:nvPr>
        </p:nvSpPr>
        <p:spPr/>
        <p:txBody>
          <a:bodyPr/>
          <a:lstStyle/>
          <a:p>
            <a:r>
              <a:rPr lang="en-US" dirty="0"/>
              <a:t>3. Directing (</a:t>
            </a:r>
            <a:r>
              <a:rPr lang="th-TH" dirty="0"/>
              <a:t>การสั่งการ/ชี้นำ)</a:t>
            </a:r>
            <a:br>
              <a:rPr lang="th-TH" dirty="0"/>
            </a:br>
            <a:endParaRPr lang="th-TH" dirty="0"/>
          </a:p>
        </p:txBody>
      </p:sp>
      <p:sp>
        <p:nvSpPr>
          <p:cNvPr id="3" name="ตัวแทนเนื้อหา 2">
            <a:extLst>
              <a:ext uri="{FF2B5EF4-FFF2-40B4-BE49-F238E27FC236}">
                <a16:creationId xmlns:a16="http://schemas.microsoft.com/office/drawing/2014/main" id="{C4F023E2-9A56-4D90-4C63-4FB2CDB15029}"/>
              </a:ext>
            </a:extLst>
          </p:cNvPr>
          <p:cNvSpPr>
            <a:spLocks noGrp="1"/>
          </p:cNvSpPr>
          <p:nvPr>
            <p:ph idx="1"/>
          </p:nvPr>
        </p:nvSpPr>
        <p:spPr/>
        <p:txBody>
          <a:bodyPr/>
          <a:lstStyle/>
          <a:p>
            <a:r>
              <a:rPr lang="th-TH" dirty="0"/>
              <a:t>คือ การนำพาองค์กรหรือทีมให้เดินไปสู่เป้าหมาย โดยการสื่อสาร แรงจูงใจ การสนับสนุน และการแก้ปัญหาเฉพาะหน้า</a:t>
            </a:r>
            <a:br>
              <a:rPr lang="th-TH" dirty="0"/>
            </a:br>
            <a:r>
              <a:rPr lang="th-TH" dirty="0"/>
              <a:t>ตัวอย่าง:</a:t>
            </a:r>
          </a:p>
          <a:p>
            <a:pPr>
              <a:buFont typeface="Arial" panose="020B0604020202020204" pitchFamily="34" charset="0"/>
              <a:buChar char="•"/>
            </a:pPr>
            <a:r>
              <a:rPr lang="th-TH" dirty="0"/>
              <a:t>หัวหน้าโค้ชสื่อสารกับนักกีฬาระหว่างแข่งขัน</a:t>
            </a:r>
          </a:p>
          <a:p>
            <a:pPr>
              <a:buFont typeface="Arial" panose="020B0604020202020204" pitchFamily="34" charset="0"/>
              <a:buChar char="•"/>
            </a:pPr>
            <a:r>
              <a:rPr lang="th-TH" dirty="0"/>
              <a:t>ผู้จัดการสโมสรกระตุ้นทีมงานให้ทำงานภายใต้ความกดดัน</a:t>
            </a:r>
          </a:p>
          <a:p>
            <a:r>
              <a:rPr lang="th-TH" i="1" dirty="0"/>
              <a:t>เป้าหมาย</a:t>
            </a:r>
            <a:r>
              <a:rPr lang="th-TH" dirty="0"/>
              <a:t>: สร้างแรงบันดาลใจให้บุคลากรทำงานเต็มศักยภาพ</a:t>
            </a:r>
          </a:p>
          <a:p>
            <a:endParaRPr lang="th-TH" dirty="0"/>
          </a:p>
        </p:txBody>
      </p:sp>
    </p:spTree>
    <p:extLst>
      <p:ext uri="{BB962C8B-B14F-4D97-AF65-F5344CB8AC3E}">
        <p14:creationId xmlns:p14="http://schemas.microsoft.com/office/powerpoint/2010/main" val="2016272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081C50DE-EA91-7583-F7F3-BD5057C50261}"/>
              </a:ext>
            </a:extLst>
          </p:cNvPr>
          <p:cNvSpPr>
            <a:spLocks noGrp="1"/>
          </p:cNvSpPr>
          <p:nvPr>
            <p:ph type="title"/>
          </p:nvPr>
        </p:nvSpPr>
        <p:spPr/>
        <p:txBody>
          <a:bodyPr/>
          <a:lstStyle/>
          <a:p>
            <a:r>
              <a:rPr lang="en-US" dirty="0"/>
              <a:t>4. </a:t>
            </a:r>
            <a:r>
              <a:rPr lang="en-US" b="1" dirty="0"/>
              <a:t>Controlling (</a:t>
            </a:r>
            <a:r>
              <a:rPr lang="th-TH" b="1" dirty="0"/>
              <a:t>การควบคุม)</a:t>
            </a:r>
            <a:endParaRPr lang="th-TH" dirty="0"/>
          </a:p>
        </p:txBody>
      </p:sp>
      <p:sp>
        <p:nvSpPr>
          <p:cNvPr id="3" name="ตัวแทนเนื้อหา 2">
            <a:extLst>
              <a:ext uri="{FF2B5EF4-FFF2-40B4-BE49-F238E27FC236}">
                <a16:creationId xmlns:a16="http://schemas.microsoft.com/office/drawing/2014/main" id="{ED93479D-805F-0B91-48F0-911D6D9943F0}"/>
              </a:ext>
            </a:extLst>
          </p:cNvPr>
          <p:cNvSpPr>
            <a:spLocks noGrp="1"/>
          </p:cNvSpPr>
          <p:nvPr>
            <p:ph idx="1"/>
          </p:nvPr>
        </p:nvSpPr>
        <p:spPr/>
        <p:txBody>
          <a:bodyPr/>
          <a:lstStyle/>
          <a:p>
            <a:r>
              <a:rPr lang="th-TH" dirty="0"/>
              <a:t>หมายถึง การติดตาม ตรวจสอบ และประเมินผลการดำเนินงาน เพื่อตรวจสอบว่ามีความสอดคล้องกับแผนที่วางไว้หรือไม่</a:t>
            </a:r>
            <a:br>
              <a:rPr lang="th-TH" dirty="0"/>
            </a:br>
            <a:r>
              <a:rPr lang="th-TH" dirty="0"/>
              <a:t>ตัวอย่าง:</a:t>
            </a:r>
          </a:p>
          <a:p>
            <a:pPr>
              <a:buFont typeface="Arial" panose="020B0604020202020204" pitchFamily="34" charset="0"/>
              <a:buChar char="•"/>
            </a:pPr>
            <a:r>
              <a:rPr lang="th-TH" dirty="0"/>
              <a:t>การติดตามผลของแผนการฝึกซ้อม</a:t>
            </a:r>
          </a:p>
          <a:p>
            <a:pPr>
              <a:buFont typeface="Arial" panose="020B0604020202020204" pitchFamily="34" charset="0"/>
              <a:buChar char="•"/>
            </a:pPr>
            <a:r>
              <a:rPr lang="th-TH" dirty="0"/>
              <a:t>การตรวจสอบงบประมาณที่ใช้จริงกับงบประมาณที่วางแผนไว้</a:t>
            </a:r>
          </a:p>
          <a:p>
            <a:r>
              <a:rPr lang="th-TH" i="1" dirty="0"/>
              <a:t>เป้าหมาย</a:t>
            </a:r>
            <a:r>
              <a:rPr lang="th-TH" dirty="0"/>
              <a:t>: ป้องกันข้อผิดพลาด และสามารถปรับปรุงกระบวนการได้ทันที</a:t>
            </a:r>
          </a:p>
          <a:p>
            <a:endParaRPr lang="th-TH" dirty="0"/>
          </a:p>
        </p:txBody>
      </p:sp>
    </p:spTree>
    <p:extLst>
      <p:ext uri="{BB962C8B-B14F-4D97-AF65-F5344CB8AC3E}">
        <p14:creationId xmlns:p14="http://schemas.microsoft.com/office/powerpoint/2010/main" val="2155761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2804A91-5E8F-74D4-2BCD-E6C9F32DD186}"/>
              </a:ext>
            </a:extLst>
          </p:cNvPr>
          <p:cNvSpPr>
            <a:spLocks noGrp="1"/>
          </p:cNvSpPr>
          <p:nvPr>
            <p:ph type="title"/>
          </p:nvPr>
        </p:nvSpPr>
        <p:spPr/>
        <p:txBody>
          <a:bodyPr/>
          <a:lstStyle/>
          <a:p>
            <a:pPr marL="342900" marR="0" lvl="0" indent="-342900" defTabSz="457200" rtl="0" eaLnBrk="1" fontAlgn="auto" latinLnBrk="0" hangingPunct="1">
              <a:lnSpc>
                <a:spcPct val="100000"/>
              </a:lnSpc>
              <a:spcBef>
                <a:spcPts val="1000"/>
              </a:spcBef>
              <a:spcAft>
                <a:spcPts val="0"/>
              </a:spcAft>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a:ea typeface="+mj-ea"/>
                <a:cs typeface="+mj-cs"/>
              </a:rPr>
              <a:t>5. Budgeting (</a:t>
            </a:r>
            <a:r>
              <a:rPr kumimoji="0" lang="th-TH" sz="2000" b="1" i="0" u="none" strike="noStrike" kern="1200" cap="none" spc="0" normalizeH="0" baseline="0" noProof="0" dirty="0">
                <a:ln>
                  <a:noFill/>
                </a:ln>
                <a:solidFill>
                  <a:prstClr val="white"/>
                </a:solidFill>
                <a:effectLst/>
                <a:uLnTx/>
                <a:uFillTx/>
                <a:latin typeface="Century Gothic" panose="020B0502020202020204"/>
                <a:ea typeface="+mj-ea"/>
                <a:cs typeface="Angsana New" panose="02020603050405020304" pitchFamily="18" charset="-34"/>
              </a:rPr>
              <a:t>การจัดทำงบประมาณ)</a:t>
            </a:r>
            <a:br>
              <a:rPr kumimoji="0" lang="th-TH" sz="2000" b="1" i="0" u="none" strike="noStrike" kern="1200" cap="none" spc="0" normalizeH="0" baseline="0" noProof="0" dirty="0">
                <a:ln>
                  <a:noFill/>
                </a:ln>
                <a:solidFill>
                  <a:prstClr val="white"/>
                </a:solidFill>
                <a:effectLst/>
                <a:uLnTx/>
                <a:uFillTx/>
                <a:latin typeface="Century Gothic" panose="020B0502020202020204"/>
                <a:ea typeface="+mj-ea"/>
                <a:cs typeface="Angsana New" panose="02020603050405020304" pitchFamily="18" charset="-34"/>
              </a:rPr>
            </a:br>
            <a:endParaRPr lang="th-TH" dirty="0"/>
          </a:p>
        </p:txBody>
      </p:sp>
      <p:sp>
        <p:nvSpPr>
          <p:cNvPr id="3" name="ตัวแทนเนื้อหา 2">
            <a:extLst>
              <a:ext uri="{FF2B5EF4-FFF2-40B4-BE49-F238E27FC236}">
                <a16:creationId xmlns:a16="http://schemas.microsoft.com/office/drawing/2014/main" id="{6B0F52F7-4BF0-FB21-2DF6-E0D914B16945}"/>
              </a:ext>
            </a:extLst>
          </p:cNvPr>
          <p:cNvSpPr>
            <a:spLocks noGrp="1"/>
          </p:cNvSpPr>
          <p:nvPr>
            <p:ph idx="1"/>
          </p:nvPr>
        </p:nvSpPr>
        <p:spPr/>
        <p:txBody>
          <a:bodyPr/>
          <a:lstStyle/>
          <a:p>
            <a:r>
              <a:rPr lang="th-TH" dirty="0"/>
              <a:t>คือ การวางแผนการเงินทั้งรายรับและรายจ่ายอย่างเป็นระบบ เพื่อให้การดำเนินงานทางกีฬาไม่ขาดทุนและมีความยั่งยืน</a:t>
            </a:r>
            <a:br>
              <a:rPr lang="th-TH" dirty="0"/>
            </a:br>
            <a:r>
              <a:rPr lang="th-TH" dirty="0"/>
              <a:t>ตัวอย่าง:</a:t>
            </a:r>
          </a:p>
          <a:p>
            <a:pPr>
              <a:buFont typeface="Arial" panose="020B0604020202020204" pitchFamily="34" charset="0"/>
              <a:buChar char="•"/>
            </a:pPr>
            <a:r>
              <a:rPr lang="th-TH" dirty="0"/>
              <a:t>จัดทำงบประมาณค่าจ้างโค้ชและนักกีฬา</a:t>
            </a:r>
          </a:p>
          <a:p>
            <a:pPr>
              <a:buFont typeface="Arial" panose="020B0604020202020204" pitchFamily="34" charset="0"/>
              <a:buChar char="•"/>
            </a:pPr>
            <a:r>
              <a:rPr lang="th-TH" dirty="0"/>
              <a:t>วางแผนรายได้จากการจำหน่ายบัตรเข้าชม การสปอนเซอร์ ฯลฯ</a:t>
            </a:r>
          </a:p>
          <a:p>
            <a:r>
              <a:rPr lang="th-TH" i="1" dirty="0"/>
              <a:t>เป้าหมาย</a:t>
            </a:r>
            <a:r>
              <a:rPr lang="th-TH" dirty="0"/>
              <a:t>: ใช้ทรัพยากรทางการเงินอย่างมีประสิทธิภาพและโปร่งใส</a:t>
            </a:r>
          </a:p>
          <a:p>
            <a:endParaRPr lang="th-TH" dirty="0"/>
          </a:p>
        </p:txBody>
      </p:sp>
    </p:spTree>
    <p:extLst>
      <p:ext uri="{BB962C8B-B14F-4D97-AF65-F5344CB8AC3E}">
        <p14:creationId xmlns:p14="http://schemas.microsoft.com/office/powerpoint/2010/main" val="3295458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6865</TotalTime>
  <Words>1376</Words>
  <Application>Microsoft Office PowerPoint</Application>
  <PresentationFormat>แบบจอกว้าง</PresentationFormat>
  <Paragraphs>115</Paragraphs>
  <Slides>24</Slides>
  <Notes>0</Notes>
  <HiddenSlides>0</HiddenSlides>
  <MMClips>0</MMClips>
  <ScaleCrop>false</ScaleCrop>
  <HeadingPairs>
    <vt:vector size="6" baseType="variant">
      <vt:variant>
        <vt:lpstr>ฟอนต์ที่ถูกใช้</vt:lpstr>
      </vt:variant>
      <vt:variant>
        <vt:i4>4</vt:i4>
      </vt:variant>
      <vt:variant>
        <vt:lpstr>ธีม</vt:lpstr>
      </vt:variant>
      <vt:variant>
        <vt:i4>1</vt:i4>
      </vt:variant>
      <vt:variant>
        <vt:lpstr>ชื่อเรื่องสไลด์</vt:lpstr>
      </vt:variant>
      <vt:variant>
        <vt:i4>24</vt:i4>
      </vt:variant>
    </vt:vector>
  </HeadingPairs>
  <TitlesOfParts>
    <vt:vector size="29" baseType="lpstr">
      <vt:lpstr>Angsana New</vt:lpstr>
      <vt:lpstr>Arial</vt:lpstr>
      <vt:lpstr>Century Gothic</vt:lpstr>
      <vt:lpstr>Wingdings 3</vt:lpstr>
      <vt:lpstr>Ion</vt:lpstr>
      <vt:lpstr>Sport Management</vt:lpstr>
      <vt:lpstr>ความหมาย </vt:lpstr>
      <vt:lpstr>งานนำเสนอ PowerPoint</vt:lpstr>
      <vt:lpstr>งานนำเสนอ PowerPoint</vt:lpstr>
      <vt:lpstr>องค์ประกอบหลักของทักษะในการจัดการกีฬา</vt:lpstr>
      <vt:lpstr>2. Organizing (การจัดองค์การ) </vt:lpstr>
      <vt:lpstr>3. Directing (การสั่งการ/ชี้นำ) </vt:lpstr>
      <vt:lpstr>4. Controlling (การควบคุม)</vt:lpstr>
      <vt:lpstr>5. Budgeting (การจัดทำงบประมาณ) </vt:lpstr>
      <vt:lpstr>6. Leading (การเป็นผู้นำ) </vt:lpstr>
      <vt:lpstr>7. Evaluating (การประเมินผล) </vt:lpstr>
      <vt:lpstr>Sport Organization Structure</vt:lpstr>
      <vt:lpstr>งานนำเสนอ PowerPoint</vt:lpstr>
      <vt:lpstr>2. 🤝 องค์กรไม่แสวงหากำไร (Non-Profit Sport Organizations)</vt:lpstr>
      <vt:lpstr>3. 💼 องค์กรแสวงหากำไร (For-Profit Sport Organizations)</vt:lpstr>
      <vt:lpstr>4. 🌐 องค์กรระดับโลก (International Sport Organizations)</vt:lpstr>
      <vt:lpstr>งานนำเสนอ PowerPoint</vt:lpstr>
      <vt:lpstr>Sport Marketing and Branding</vt:lpstr>
      <vt:lpstr>1. การวิเคราะห์ตลาดกีฬา (Sport Market Analysis) </vt:lpstr>
      <vt:lpstr>2. การสื่อสารภาพลักษณ์ (Sport Branding &amp; Image Building)</vt:lpstr>
      <vt:lpstr>3. กลยุทธ์การตลาดกีฬา (Sport Marketing Strategies)</vt:lpstr>
      <vt:lpstr>4. การสร้างความภักดีของแฟนกีฬา (Fan Loyalty &amp; Community Building) </vt:lpstr>
      <vt:lpstr>5. การวัดผลทางการตลาดกีฬา (Sport Marketing Analytics)</vt:lpstr>
      <vt:lpstr>งานนำเสนอ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Management</dc:title>
  <dc:creator>Parinya Kwanmuang</dc:creator>
  <cp:lastModifiedBy>Admin</cp:lastModifiedBy>
  <cp:revision>29</cp:revision>
  <dcterms:created xsi:type="dcterms:W3CDTF">2020-07-23T13:29:14Z</dcterms:created>
  <dcterms:modified xsi:type="dcterms:W3CDTF">2025-07-22T13:57:03Z</dcterms:modified>
</cp:coreProperties>
</file>