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95" r:id="rId7"/>
    <p:sldId id="29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ngsana New" panose="02020603050405020304" pitchFamily="18" charset="-34"/>
      <p:regular r:id="rId47"/>
      <p:bold r:id="rId48"/>
      <p:italic r:id="rId49"/>
      <p:boldItalic r:id="rId50"/>
    </p:embeddedFont>
    <p:embeddedFont>
      <p:font typeface="Helvetica Neue Light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01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81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3"/>
            <a:ext cx="435133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een_Build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2514600" y="0"/>
            <a:ext cx="6629400" cy="228600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rgbClr val="3366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0" y="0"/>
            <a:ext cx="269875" cy="6858000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rgbClr val="FFCC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3"/>
          <p:cNvCxnSpPr/>
          <p:nvPr/>
        </p:nvCxnSpPr>
        <p:spPr>
          <a:xfrm>
            <a:off x="8839200" y="0"/>
            <a:ext cx="0" cy="2667000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1" name="Google Shape;91;p13"/>
          <p:cNvCxnSpPr/>
          <p:nvPr/>
        </p:nvCxnSpPr>
        <p:spPr>
          <a:xfrm>
            <a:off x="609600" y="1847850"/>
            <a:ext cx="0" cy="501015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2" name="Google Shape;92;p13"/>
          <p:cNvCxnSpPr/>
          <p:nvPr/>
        </p:nvCxnSpPr>
        <p:spPr>
          <a:xfrm>
            <a:off x="452437" y="1997075"/>
            <a:ext cx="4119562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3" name="Google Shape;93;p13"/>
          <p:cNvSpPr txBox="1"/>
          <p:nvPr/>
        </p:nvSpPr>
        <p:spPr>
          <a:xfrm>
            <a:off x="0" y="1412875"/>
            <a:ext cx="6372225" cy="503237"/>
          </a:xfrm>
          <a:prstGeom prst="rect">
            <a:avLst/>
          </a:prstGeom>
          <a:gradFill>
            <a:gsLst>
              <a:gs pos="0">
                <a:srgbClr val="800000"/>
              </a:gs>
              <a:gs pos="100000">
                <a:srgbClr val="FFCC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258887" y="2351087"/>
            <a:ext cx="7058025" cy="1938337"/>
          </a:xfrm>
          <a:prstGeom prst="rect">
            <a:avLst/>
          </a:prstGeom>
          <a:noFill/>
          <a:ln>
            <a:noFill/>
          </a:ln>
          <a:effectLst>
            <a:outerShdw blurRad="63500" dist="17960" dir="2700000">
              <a:srgbClr val="FF66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กฎหมายในต่างประเทศ และมาตรฐานอื่นๆ ที่เกี่ยวข้องกับความปลอดภัย อาชีวอนามัยและ สภาพแวดล้อมในการทำงาน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4500562" y="6524625"/>
            <a:ext cx="4643437" cy="333375"/>
          </a:xfrm>
          <a:prstGeom prst="rect">
            <a:avLst/>
          </a:prstGeom>
          <a:gradFill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4572000" y="6438900"/>
            <a:ext cx="4500562" cy="519112"/>
          </a:xfrm>
          <a:prstGeom prst="rect">
            <a:avLst/>
          </a:prstGeom>
          <a:noFill/>
          <a:ln>
            <a:noFill/>
          </a:ln>
          <a:effectLst>
            <a:outerShdw blurRad="63500" dist="12700">
              <a:schemeClr val="dk1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ngsana New"/>
              <a:buNone/>
            </a:pPr>
            <a:r>
              <a:rPr lang="en-US" sz="2800" b="1" i="0" u="none">
                <a:solidFill>
                  <a:schemeClr val="lt1"/>
                </a:solidFill>
                <a:latin typeface="Angsana New"/>
                <a:ea typeface="Angsana New"/>
                <a:cs typeface="Angsana New"/>
                <a:sym typeface="Angsana New"/>
              </a:rPr>
              <a:t>.:: ทรงปัญญา   ศรัทธาธรรม   นำสังคม .::</a:t>
            </a:r>
            <a:endParaRPr/>
          </a:p>
        </p:txBody>
      </p:sp>
      <p:cxnSp>
        <p:nvCxnSpPr>
          <p:cNvPr id="97" name="Google Shape;97;p13"/>
          <p:cNvCxnSpPr/>
          <p:nvPr/>
        </p:nvCxnSpPr>
        <p:spPr>
          <a:xfrm>
            <a:off x="1763712" y="668337"/>
            <a:ext cx="2952750" cy="0"/>
          </a:xfrm>
          <a:prstGeom prst="straightConnector1">
            <a:avLst/>
          </a:prstGeom>
          <a:noFill/>
          <a:ln w="12700" cap="flat" cmpd="sng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8" name="Google Shape;98;p13"/>
          <p:cNvCxnSpPr/>
          <p:nvPr/>
        </p:nvCxnSpPr>
        <p:spPr>
          <a:xfrm>
            <a:off x="1763712" y="717550"/>
            <a:ext cx="5616575" cy="0"/>
          </a:xfrm>
          <a:prstGeom prst="straightConnector1">
            <a:avLst/>
          </a:prstGeom>
          <a:noFill/>
          <a:ln w="1270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9" name="Google Shape;99;p13"/>
          <p:cNvSpPr txBox="1"/>
          <p:nvPr/>
        </p:nvSpPr>
        <p:spPr>
          <a:xfrm>
            <a:off x="1641475" y="606425"/>
            <a:ext cx="5775325" cy="519112"/>
          </a:xfrm>
          <a:prstGeom prst="rect">
            <a:avLst/>
          </a:prstGeom>
          <a:noFill/>
          <a:ln>
            <a:noFill/>
          </a:ln>
          <a:effectLst>
            <a:outerShdw blurRad="63500" dist="99190" dir="3011666">
              <a:srgbClr val="FF99FF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Suan Sunandha Rajabhat University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5105400" y="381000"/>
            <a:ext cx="4038600" cy="152400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rgbClr val="FF66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4038600" y="228600"/>
            <a:ext cx="5105400" cy="152400"/>
          </a:xfrm>
          <a:prstGeom prst="rect">
            <a:avLst/>
          </a:prstGeom>
          <a:gradFill>
            <a:gsLst>
              <a:gs pos="0">
                <a:srgbClr val="FFCCFF"/>
              </a:gs>
              <a:gs pos="100000">
                <a:srgbClr val="FF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835841" y="114300"/>
            <a:ext cx="7329442" cy="5794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1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2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คณะ</a:t>
            </a:r>
            <a:r>
              <a:rPr lang="th-TH" sz="28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วิศวกรรมศาสตร์และ</a:t>
            </a:r>
            <a:r>
              <a:rPr lang="en-US" sz="28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เทคโนโลยี</a:t>
            </a:r>
            <a:r>
              <a:rPr lang="en-US" sz="2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อุตสาหกรรม</a:t>
            </a:r>
            <a:endParaRPr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 descr="มาตรฐาน ANSI Z87.1 คืออะไร"/>
          <p:cNvPicPr preferRelativeResize="0"/>
          <p:nvPr/>
        </p:nvPicPr>
        <p:blipFill rotWithShape="1">
          <a:blip r:embed="rId3">
            <a:alphaModFix/>
          </a:blip>
          <a:srcRect t="14360"/>
          <a:stretch/>
        </p:blipFill>
        <p:spPr>
          <a:xfrm>
            <a:off x="944562" y="549275"/>
            <a:ext cx="7254875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 descr="มาตรฐานอุปกรณ์เซฟตี้แพงโกลิ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6637"/>
            <a:ext cx="9144000" cy="478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/>
        </p:nvSpPr>
        <p:spPr>
          <a:xfrm>
            <a:off x="53975" y="196850"/>
            <a:ext cx="9036050" cy="64643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1.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กลุ่มอุปกรณ์นิรภัยป้องกันศีรษะและใบหน้า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1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มอก.368-2554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และ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EN 397:2012</a:t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การดูดซับแรงกระแทก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การป้องกันการเจาะทะลุ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การต้านทานการติดไฟ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การป้องกันแรงบีบข้างและ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การทนแรงดันไฟฟ้า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20,000V (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มอก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.) 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ได้แก่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หมวกเซฟตี้แพงโกลินรุ่น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HLMT8001 ,HLMT8002,HLMT8091,HLMT8092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2.กลุ่มอุปกรณ์นิรภัยป้องกันดวงตา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มาตรฐานอเมริกา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ANSI Z87.1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และ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 166 &amp; EN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175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1" i="0" u="none" dirty="0">
                <a:solidFill>
                  <a:srgbClr val="111111"/>
                </a:solidFill>
                <a:sym typeface="Arial"/>
              </a:rPr>
              <a:t>   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การทนแรงกระแทกของเลนส์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3.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กลุ่มอุปกรณ์นิรภัยป้องกันระบบการได้ยิน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มาตรฐานประเทศออสเตรเลียและนิวซีแลนด์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และ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มาตรฐานอเมริกา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ANSI S3.19-1974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1" i="0" u="none" dirty="0">
                <a:solidFill>
                  <a:srgbClr val="111111"/>
                </a:solidFill>
                <a:sym typeface="Arial"/>
              </a:rPr>
              <a:t>   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การลดเสียงดัง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4.กลุ่มอุปกรณ์นิรภัยป้องกันระบบทางเดินหายใจ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1" i="0" u="none" dirty="0">
                <a:solidFill>
                  <a:srgbClr val="111111"/>
                </a:solidFill>
                <a:sym typeface="Arial"/>
              </a:rPr>
              <a:t>   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การกรองอนุภาคและสารเคมีขนาดเล็กได้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5.อุปกรณ์นิรภัยป้องกันมือ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 388 , EN 470 , EN 374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1" i="0" u="none" dirty="0">
                <a:solidFill>
                  <a:srgbClr val="111111"/>
                </a:solidFill>
                <a:sym typeface="Arial"/>
              </a:rPr>
              <a:t>   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การป้องกันลักษณะทางกายภาพเชิงกลของถุงมือ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การป้องกันความร้อน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การป้องกันการซึมผ่านของสารเคมี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และการป้องกันไฟฟ้าตามลำดับ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6.อุปกรณ์เซฟตี้ป้องกันร่างกาย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Arial"/>
              <a:buNone/>
            </a:pPr>
            <a:r>
              <a:rPr lang="en-US" sz="1800" b="1" i="0" u="none" dirty="0">
                <a:solidFill>
                  <a:srgbClr val="111111"/>
                </a:solidFill>
                <a:sym typeface="Arial"/>
              </a:rPr>
              <a:t>   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ประเภทการป้องกันสารเคมี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7.อุปกรณ์เซฟตี้ป้องกันเท้า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 20345 ,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มาตีรฐาน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มอก.523-2554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และ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ISO</a:t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การป้องกันการเจาะทะลุ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, 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หัวเหล็กป้องกันแรงกระแทก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200จูล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8.อุปกรณ์เซฟตี้ป้องกันการกันตก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ได้รับมาตรฐาน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มาตรฐานยุโรป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EN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/>
            </a:r>
            <a:br>
              <a:rPr lang="en-US" sz="1800" b="0" i="0" u="none" dirty="0">
                <a:solidFill>
                  <a:srgbClr val="111111"/>
                </a:solidFill>
                <a:sym typeface="Arial"/>
              </a:rPr>
            </a:b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US" sz="1800" b="0" i="0" u="none" dirty="0">
                <a:solidFill>
                  <a:srgbClr val="111111"/>
                </a:solidFill>
                <a:sym typeface="Arial"/>
              </a:rPr>
              <a:t> 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i="0" u="none" dirty="0" err="1">
                <a:solidFill>
                  <a:srgbClr val="111111"/>
                </a:solidFill>
                <a:sym typeface="Arial"/>
              </a:rPr>
              <a:t>ผ่านการทดสอบ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0" i="0" u="none" dirty="0" err="1">
                <a:solidFill>
                  <a:srgbClr val="111111"/>
                </a:solidFill>
                <a:sym typeface="Arial"/>
              </a:rPr>
              <a:t>แรงชนิดต่างๆที่ทำผ่านอุปกรณ์</a:t>
            </a:r>
            <a:r>
              <a:rPr lang="en-US" sz="1800" b="0" i="0" u="none" dirty="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l="36613" t="15000" r="35824" b="21999"/>
          <a:stretch/>
        </p:blipFill>
        <p:spPr>
          <a:xfrm>
            <a:off x="2195512" y="147637"/>
            <a:ext cx="5219700" cy="671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l="16925" t="16401" r="17712" b="17799"/>
          <a:stretch/>
        </p:blipFill>
        <p:spPr>
          <a:xfrm>
            <a:off x="127647" y="1148965"/>
            <a:ext cx="8870950" cy="50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l="16925" t="19201" r="17712" b="14998"/>
          <a:stretch/>
        </p:blipFill>
        <p:spPr>
          <a:xfrm>
            <a:off x="119709" y="1078775"/>
            <a:ext cx="8886825" cy="5033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l="16926" t="22001" r="18499" b="12199"/>
          <a:stretch/>
        </p:blipFill>
        <p:spPr>
          <a:xfrm>
            <a:off x="173685" y="1211941"/>
            <a:ext cx="8778875" cy="5033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l="17712" t="17800" r="17711" b="17799"/>
          <a:stretch/>
        </p:blipFill>
        <p:spPr>
          <a:xfrm>
            <a:off x="90195" y="1046163"/>
            <a:ext cx="8928100" cy="500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150" y="414972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 descr="AQI-Calcul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188912"/>
            <a:ext cx="5295900" cy="39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 descr="AQI-Applic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4300" y="2582862"/>
            <a:ext cx="5426075" cy="439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l="16925" t="19201" r="17712" b="14998"/>
          <a:stretch/>
        </p:blipFill>
        <p:spPr>
          <a:xfrm>
            <a:off x="163512" y="1412875"/>
            <a:ext cx="88169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l="16925" t="12199" r="17712" b="27599"/>
          <a:stretch/>
        </p:blipFill>
        <p:spPr>
          <a:xfrm>
            <a:off x="149225" y="1557337"/>
            <a:ext cx="8845550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wikiimg.tojsiabtv.com/wikipedia/commons/thumb/c/c0/JIS.svg/220px-JI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0" y="4456094"/>
            <a:ext cx="1922601" cy="19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/>
        </p:nvSpPr>
        <p:spPr>
          <a:xfrm>
            <a:off x="1403350" y="1412875"/>
            <a:ext cx="6121400" cy="509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34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 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การกำหนดความปลอดภัยและการจำแนกประเภทของสารทำความเย็น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55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 </a:t>
            </a:r>
            <a:r>
              <a:rPr lang="en-US" sz="2000" b="0" i="0" u="none" dirty="0" err="1">
                <a:solidFill>
                  <a:srgbClr val="0B0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ส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ภาพสิ่งแวดล้อมของมนุษย์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62.1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 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การระบายอากาศเพื่อการยอมรับคุณภาพอากาศภายในอาคาร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62.2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 การระบายอากาศและยอมรับคุณภาพอากาศภายในอาคารในอาคารที่อยู่อาศัยแนวราบ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90.1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 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มาตรฐานพลังงานอาคารยกเว้นต่ำขึ้นที่อยู่อาศัยอาคาร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 -IESNA 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เป็นสปอนเซอร์ร่วมกันของมาตรฐานนี้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135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 โปรโตคอลการสื่อสารข้อมูลสำหรับอาคารอัตโนมัติและการควบคุมเครือข่าย </a:t>
            </a:r>
            <a:endParaRPr sz="2000" b="0" i="0" u="none" dirty="0">
              <a:solidFill>
                <a:srgbClr val="33333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Arial"/>
              <a:buNone/>
            </a:pP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- </a:t>
            </a:r>
            <a:r>
              <a:rPr lang="en-US" sz="2000" b="1" i="0" u="none" dirty="0" err="1">
                <a:solidFill>
                  <a:srgbClr val="333333"/>
                </a:solidFill>
                <a:sym typeface="Arial"/>
              </a:rPr>
              <a:t>มาตรฐาน</a:t>
            </a:r>
            <a:r>
              <a:rPr lang="en-US" sz="2000" b="1" i="0" u="none" dirty="0">
                <a:solidFill>
                  <a:srgbClr val="333333"/>
                </a:solidFill>
                <a:sym typeface="Arial"/>
              </a:rPr>
              <a:t> 189.1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 - 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มาตรฐานการออกแบบที่มีประสิทธิภาพสูง</a:t>
            </a:r>
            <a:r>
              <a:rPr lang="en-US" sz="2000" b="0" i="0" u="none" dirty="0">
                <a:solidFill>
                  <a:srgbClr val="333333"/>
                </a:solidFill>
                <a:sym typeface="Arial"/>
              </a:rPr>
              <a:t>, </a:t>
            </a:r>
            <a:r>
              <a:rPr lang="en-US" sz="2000" b="0" i="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อ</a:t>
            </a:r>
            <a:r>
              <a:rPr lang="en-US" sz="2000" b="0" i="0" u="none" dirty="0" err="1">
                <a:solidFill>
                  <a:srgbClr val="333333"/>
                </a:solidFill>
                <a:sym typeface="Arial"/>
              </a:rPr>
              <a:t>าคารสีเขียวยกเว้นอาคารที่อยู่อาศัยต่ำเพิ่มขึ้น</a:t>
            </a:r>
            <a:endParaRPr sz="2000" dirty="0"/>
          </a:p>
        </p:txBody>
      </p:sp>
      <p:sp>
        <p:nvSpPr>
          <p:cNvPr id="190" name="Google Shape;190;p30"/>
          <p:cNvSpPr txBox="1"/>
          <p:nvPr/>
        </p:nvSpPr>
        <p:spPr>
          <a:xfrm>
            <a:off x="1116012" y="620712"/>
            <a:ext cx="4572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ตัวอย่างมาตรฐาน ASHRAE ได้แก่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71437"/>
            <a:ext cx="7704137" cy="66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 descr="การทดสอบตามมาตรฐาน ASHRAE STANDARD 199 | Camf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1196975"/>
            <a:ext cx="8243887" cy="54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568325" y="476250"/>
            <a:ext cx="4572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การทดสอมาตรฐาน ASHRAE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l="16925" t="13600" r="17712" b="20599"/>
          <a:stretch/>
        </p:blipFill>
        <p:spPr>
          <a:xfrm>
            <a:off x="179387" y="1184475"/>
            <a:ext cx="8870950" cy="50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4" descr="บทความล่าสุด - ทำความรู้จักกับเครื่องหมายของมาตรฐานต่างๆ CE, FCC, RoHs, U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047750"/>
            <a:ext cx="7620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 descr="เครื่องดับเพลิงแบบยกหิ้ว/ล้อเข็น มาตรฐาน U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125" y="238125"/>
            <a:ext cx="6381750" cy="63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6" descr="ติดตั้งสปริงเกอร์ดับเพลิง มาตรฐาน U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2" y="984250"/>
            <a:ext cx="4149725" cy="414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 descr="Angle Valve (FP-WAV011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979487"/>
            <a:ext cx="4233862" cy="54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7" descr="ปั๊มน้ำดับเพลิง อัตราไหล 500 GPM มาตรฐาน UL เครื่องยนต์ Cummins U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8"/>
          <p:cNvPicPr preferRelativeResize="0"/>
          <p:nvPr/>
        </p:nvPicPr>
        <p:blipFill rotWithShape="1">
          <a:blip r:embed="rId3">
            <a:alphaModFix/>
          </a:blip>
          <a:srcRect l="16925" t="16401" r="17712" b="17799"/>
          <a:stretch/>
        </p:blipFill>
        <p:spPr>
          <a:xfrm>
            <a:off x="81317" y="1042432"/>
            <a:ext cx="8743950" cy="495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9" descr="ประเภทของไฟ ตามมาตรฐาน NFPA 10 - ถังดับเพลิงราคาถูก ได้มาตราฐาน  มีไว้ปลอดภัยกว่า ความรู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15975"/>
            <a:ext cx="9144000" cy="522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b="14999"/>
          <a:stretch/>
        </p:blipFill>
        <p:spPr>
          <a:xfrm>
            <a:off x="550415" y="386734"/>
            <a:ext cx="5442012" cy="269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571" y="461638"/>
            <a:ext cx="2961911" cy="373699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58" y="3604137"/>
            <a:ext cx="2307289" cy="245425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939" y="3806717"/>
            <a:ext cx="2283488" cy="204909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 descr="ชุดดับเพลิง มาตรฐาน NFPA 1971 - SIRA SAFE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1"/>
          <p:cNvPicPr preferRelativeResize="0"/>
          <p:nvPr/>
        </p:nvPicPr>
        <p:blipFill rotWithShape="1">
          <a:blip r:embed="rId3">
            <a:alphaModFix/>
          </a:blip>
          <a:srcRect l="17712" t="12199" r="19288" b="5201"/>
          <a:stretch/>
        </p:blipFill>
        <p:spPr>
          <a:xfrm>
            <a:off x="395287" y="115887"/>
            <a:ext cx="5761037" cy="424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 descr="Amazing ชุดดับเพลิง CE/NFPA (สี Khaki) ชุด + ฮู๊ต + ถุงมือ + หมวก + ถุงมือ  - SuperSafetyThail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9850" y="3068637"/>
            <a:ext cx="3732212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 rotWithShape="1">
          <a:blip r:embed="rId3">
            <a:alphaModFix/>
          </a:blip>
          <a:srcRect l="16925" t="20599" r="16926" b="13600"/>
          <a:stretch/>
        </p:blipFill>
        <p:spPr>
          <a:xfrm>
            <a:off x="196850" y="1557337"/>
            <a:ext cx="8750300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 rotWithShape="1">
          <a:blip r:embed="rId3">
            <a:alphaModFix/>
          </a:blip>
          <a:srcRect l="16925" t="22000" r="17712" b="10801"/>
          <a:stretch/>
        </p:blipFill>
        <p:spPr>
          <a:xfrm>
            <a:off x="143876" y="1024677"/>
            <a:ext cx="8785225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 rotWithShape="1">
          <a:blip r:embed="rId3">
            <a:alphaModFix/>
          </a:blip>
          <a:srcRect l="16925" t="16401" r="17712" b="17799"/>
          <a:stretch/>
        </p:blipFill>
        <p:spPr>
          <a:xfrm>
            <a:off x="136525" y="944777"/>
            <a:ext cx="8870950" cy="50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5"/>
          <p:cNvPicPr preferRelativeResize="0"/>
          <p:nvPr/>
        </p:nvPicPr>
        <p:blipFill rotWithShape="1">
          <a:blip r:embed="rId3">
            <a:alphaModFix/>
          </a:blip>
          <a:srcRect l="16925" t="19201" r="17712" b="14998"/>
          <a:stretch/>
        </p:blipFill>
        <p:spPr>
          <a:xfrm>
            <a:off x="128587" y="998461"/>
            <a:ext cx="8886825" cy="5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 b="24801"/>
          <a:stretch/>
        </p:blipFill>
        <p:spPr>
          <a:xfrm>
            <a:off x="1835150" y="115887"/>
            <a:ext cx="6121400" cy="6513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7"/>
          <p:cNvPicPr preferRelativeResize="0"/>
          <p:nvPr/>
        </p:nvPicPr>
        <p:blipFill rotWithShape="1">
          <a:blip r:embed="rId3">
            <a:alphaModFix/>
          </a:blip>
          <a:srcRect l="16925" t="23398" r="17712" b="10801"/>
          <a:stretch/>
        </p:blipFill>
        <p:spPr>
          <a:xfrm>
            <a:off x="84198" y="1015799"/>
            <a:ext cx="8886825" cy="5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8" descr="ตู้ดับเพลิงพร้อมอุปกรณ์ มาตรฐาน BS/EN :Hose Reel #53788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549275"/>
            <a:ext cx="6059487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8400" y="3429000"/>
            <a:ext cx="4629150" cy="330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9"/>
          <p:cNvPicPr preferRelativeResize="0"/>
          <p:nvPr/>
        </p:nvPicPr>
        <p:blipFill rotWithShape="1">
          <a:blip r:embed="rId3">
            <a:alphaModFix/>
          </a:blip>
          <a:srcRect l="16925" t="16401" r="17712" b="17799"/>
          <a:stretch/>
        </p:blipFill>
        <p:spPr>
          <a:xfrm>
            <a:off x="90195" y="953655"/>
            <a:ext cx="8774112" cy="496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9412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0" descr="เชือกนิรภัย โพลีเอสเตอร์ 14 มม. ตะขอใหญ่ ความยาวรวมอุปกรณ์ 1.80 ม. มาตรฐาน  EN 354 : 2010 รุ่น FL111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90364" y="346029"/>
            <a:ext cx="83938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IEC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ย่อมาจาก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International Electro technical Commission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ซึ่งเป็นหน่วยงานคณะกรรมาธิการระหว่างประเทศว่าด้วยมาตรฐานสาขาอิเล็กทรอเทคน</a:t>
            </a:r>
            <a:r>
              <a:rPr lang="th-TH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ิกส์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เป็นองค์กรอิสระที่เริ่มก่อตั้งขึ้นเมื่อ พ.ศ. 2449 โดยมีวัตถุประสงค์เพื่อจัดทำมาตรฐานระหว่างประเทศ ทางด้านไฟฟ้า อิเล็กทรอนิกส์ และเทคโนโลยีที่เกี่ยวข้อง ครอบคลุมตั้งแต่การผลิตไฟฟ้า การกระจายพลังงาน อุปกรณ์อิเล็กทรอนิกส์ แบตเตอรี่ ไปจนถึงเทคโนโลยีการแพทย์และนาโนเทคโนโลยี มีเป้าหมายเพื่ออำนวยความสะดวกทางการค้าและรับรองความปลอดภัยของผู้ใช้งาน. 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นอกจากนั้น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ยังดำเนินการจัดทำระบบการตรวจประเมิน เพื่อการรับรองคุณภาพให้กับมาตรฐานของ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IEC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เพื่อเป็นเครื่องมือในการอำนวยความสะดวกทางการค้าระหว่าง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ประเทศ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03" y="3719744"/>
            <a:ext cx="2828357" cy="249817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132" y="4502368"/>
            <a:ext cx="2742858" cy="220395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10" y="313407"/>
            <a:ext cx="7424811" cy="38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56488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l="16925" t="16401" r="17712" b="17799"/>
          <a:stretch/>
        </p:blipFill>
        <p:spPr>
          <a:xfrm>
            <a:off x="128587" y="1484312"/>
            <a:ext cx="8886825" cy="5033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051110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l="16925" t="19201" r="17712" b="14998"/>
          <a:stretch/>
        </p:blipFill>
        <p:spPr>
          <a:xfrm>
            <a:off x="163512" y="1557337"/>
            <a:ext cx="88169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l="16925" t="22001" r="17712" b="12199"/>
          <a:stretch/>
        </p:blipFill>
        <p:spPr>
          <a:xfrm>
            <a:off x="179387" y="1360487"/>
            <a:ext cx="8856662" cy="5014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137</Words>
  <Application>Microsoft Office PowerPoint</Application>
  <PresentationFormat>นำเสนอทางหน้าจอ (4:3)</PresentationFormat>
  <Paragraphs>21</Paragraphs>
  <Slides>40</Slides>
  <Notes>40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40</vt:i4>
      </vt:variant>
    </vt:vector>
  </HeadingPairs>
  <TitlesOfParts>
    <vt:vector size="45" baseType="lpstr">
      <vt:lpstr>Calibri</vt:lpstr>
      <vt:lpstr>Angsana New</vt:lpstr>
      <vt:lpstr>Helvetica Neue Light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aran tum</dc:creator>
  <cp:lastModifiedBy>aran tum</cp:lastModifiedBy>
  <cp:revision>8</cp:revision>
  <dcterms:modified xsi:type="dcterms:W3CDTF">2026-01-08T01:58:12Z</dcterms:modified>
</cp:coreProperties>
</file>