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sldIdLst>
    <p:sldId id="259" r:id="rId2"/>
    <p:sldId id="258" r:id="rId3"/>
    <p:sldId id="260" r:id="rId4"/>
    <p:sldId id="287" r:id="rId5"/>
    <p:sldId id="288" r:id="rId6"/>
    <p:sldId id="261" r:id="rId7"/>
    <p:sldId id="262" r:id="rId8"/>
    <p:sldId id="263" r:id="rId9"/>
    <p:sldId id="264" r:id="rId10"/>
    <p:sldId id="265" r:id="rId11"/>
    <p:sldId id="266" r:id="rId12"/>
    <p:sldId id="267" r:id="rId13"/>
    <p:sldId id="290" r:id="rId14"/>
    <p:sldId id="291" r:id="rId15"/>
    <p:sldId id="292" r:id="rId16"/>
    <p:sldId id="293" r:id="rId17"/>
    <p:sldId id="294"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9"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A147"/>
    <a:srgbClr val="B54C2D"/>
    <a:srgbClr val="B66952"/>
    <a:srgbClr val="B56D45"/>
    <a:srgbClr val="DF98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83" d="100"/>
          <a:sy n="83" d="100"/>
        </p:scale>
        <p:origin x="45" y="53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A20905-3954-474B-A606-562BCA026DC1}" type="doc">
      <dgm:prSet loTypeId="urn:microsoft.com/office/officeart/2016/7/layout/LinearBlockProcessNumbered" loCatId="process" qsTypeId="urn:microsoft.com/office/officeart/2005/8/quickstyle/simple1" qsCatId="simple" csTypeId="urn:microsoft.com/office/officeart/2005/8/colors/colorful1" csCatId="colorful" phldr="1"/>
      <dgm:spPr/>
      <dgm:t>
        <a:bodyPr/>
        <a:lstStyle/>
        <a:p>
          <a:endParaRPr lang="en-US"/>
        </a:p>
      </dgm:t>
    </dgm:pt>
    <dgm:pt modelId="{DC13AB6D-DEA2-4CBB-AC69-1EF1A6AD1512}">
      <dgm:prSet/>
      <dgm:spPr/>
      <dgm:t>
        <a:bodyPr/>
        <a:lstStyle/>
        <a:p>
          <a:pPr>
            <a:defRPr cap="all"/>
          </a:pPr>
          <a:r>
            <a:rPr lang="en-US" dirty="0"/>
            <a:t>DEFINITIONS</a:t>
          </a:r>
        </a:p>
      </dgm:t>
    </dgm:pt>
    <dgm:pt modelId="{2C752582-D9FF-4E04-A92F-827DB4BB5C48}" type="parTrans" cxnId="{4B888393-351D-4489-90C9-5A68061AB236}">
      <dgm:prSet/>
      <dgm:spPr/>
      <dgm:t>
        <a:bodyPr/>
        <a:lstStyle/>
        <a:p>
          <a:endParaRPr lang="en-US"/>
        </a:p>
      </dgm:t>
    </dgm:pt>
    <dgm:pt modelId="{9C64CC83-643C-4E12-8F97-BC19DC031190}" type="sibTrans" cxnId="{4B888393-351D-4489-90C9-5A68061AB236}">
      <dgm:prSet phldrT="01" phldr="0"/>
      <dgm:spPr/>
      <dgm:t>
        <a:bodyPr/>
        <a:lstStyle/>
        <a:p>
          <a:r>
            <a:rPr lang="en-US"/>
            <a:t>01</a:t>
          </a:r>
          <a:endParaRPr lang="en-US" dirty="0"/>
        </a:p>
      </dgm:t>
    </dgm:pt>
    <dgm:pt modelId="{53742231-981F-480A-940F-203EC2F7423F}">
      <dgm:prSet/>
      <dgm:spPr/>
      <dgm:t>
        <a:bodyPr/>
        <a:lstStyle/>
        <a:p>
          <a:pPr>
            <a:defRPr cap="all"/>
          </a:pPr>
          <a:r>
            <a:rPr lang="en-US" dirty="0"/>
            <a:t>History</a:t>
          </a:r>
        </a:p>
      </dgm:t>
    </dgm:pt>
    <dgm:pt modelId="{2FC75195-FBA1-43DE-85DD-40B4B3A2F1F3}" type="parTrans" cxnId="{F226B1C2-5D99-403A-8240-EAD6BD4D8534}">
      <dgm:prSet/>
      <dgm:spPr/>
      <dgm:t>
        <a:bodyPr/>
        <a:lstStyle/>
        <a:p>
          <a:endParaRPr lang="en-US"/>
        </a:p>
      </dgm:t>
    </dgm:pt>
    <dgm:pt modelId="{EF449C32-A7AE-4099-9E9B-9E2F736A89CE}" type="sibTrans" cxnId="{F226B1C2-5D99-403A-8240-EAD6BD4D8534}">
      <dgm:prSet phldrT="02" phldr="0"/>
      <dgm:spPr/>
      <dgm:t>
        <a:bodyPr/>
        <a:lstStyle/>
        <a:p>
          <a:r>
            <a:rPr lang="en-US"/>
            <a:t>02</a:t>
          </a:r>
        </a:p>
      </dgm:t>
    </dgm:pt>
    <dgm:pt modelId="{9EF41CC5-EF3B-4A6D-8229-3F1333EADFB3}">
      <dgm:prSet/>
      <dgm:spPr/>
      <dgm:t>
        <a:bodyPr/>
        <a:lstStyle/>
        <a:p>
          <a:pPr>
            <a:defRPr cap="all"/>
          </a:pPr>
          <a:r>
            <a:rPr lang="en-US" dirty="0" err="1"/>
            <a:t>Importances</a:t>
          </a:r>
          <a:endParaRPr lang="en-US" dirty="0"/>
        </a:p>
      </dgm:t>
    </dgm:pt>
    <dgm:pt modelId="{DAEF1C7D-B0C5-46FA-BED3-8A54E918D3E0}" type="parTrans" cxnId="{E476EEBC-7C9F-4E07-BD58-1044B9769B64}">
      <dgm:prSet/>
      <dgm:spPr/>
      <dgm:t>
        <a:bodyPr/>
        <a:lstStyle/>
        <a:p>
          <a:endParaRPr lang="en-US"/>
        </a:p>
      </dgm:t>
    </dgm:pt>
    <dgm:pt modelId="{98E6DD7C-B953-4119-9F64-9914E467ECBF}" type="sibTrans" cxnId="{E476EEBC-7C9F-4E07-BD58-1044B9769B64}">
      <dgm:prSet phldrT="03" phldr="0"/>
      <dgm:spPr/>
      <dgm:t>
        <a:bodyPr/>
        <a:lstStyle/>
        <a:p>
          <a:r>
            <a:rPr lang="en-US"/>
            <a:t>03</a:t>
          </a:r>
        </a:p>
      </dgm:t>
    </dgm:pt>
    <dgm:pt modelId="{F5375DAC-D16C-4E8B-AC76-AD5DE4BFC637}">
      <dgm:prSet/>
      <dgm:spPr/>
      <dgm:t>
        <a:bodyPr/>
        <a:lstStyle/>
        <a:p>
          <a:pPr>
            <a:defRPr cap="all"/>
          </a:pPr>
          <a:r>
            <a:rPr lang="en-US" dirty="0"/>
            <a:t>Components</a:t>
          </a:r>
        </a:p>
      </dgm:t>
    </dgm:pt>
    <dgm:pt modelId="{D3129F53-B33A-4C47-BA6A-37BB33AB34BF}" type="parTrans" cxnId="{E75306FE-86A2-4928-9A35-7C97D1CC7C8F}">
      <dgm:prSet/>
      <dgm:spPr/>
      <dgm:t>
        <a:bodyPr/>
        <a:lstStyle/>
        <a:p>
          <a:endParaRPr lang="en-US"/>
        </a:p>
      </dgm:t>
    </dgm:pt>
    <dgm:pt modelId="{DC1C20AF-F95D-4202-98A2-8625F6236B09}" type="sibTrans" cxnId="{E75306FE-86A2-4928-9A35-7C97D1CC7C8F}">
      <dgm:prSet phldrT="06" phldr="0"/>
      <dgm:spPr/>
      <dgm:t>
        <a:bodyPr/>
        <a:lstStyle/>
        <a:p>
          <a:r>
            <a:rPr lang="en-US"/>
            <a:t>06</a:t>
          </a:r>
        </a:p>
      </dgm:t>
    </dgm:pt>
    <dgm:pt modelId="{B6EE1117-522D-4FE6-8859-EA2061D5FE34}">
      <dgm:prSet/>
      <dgm:spPr/>
      <dgm:t>
        <a:bodyPr/>
        <a:lstStyle/>
        <a:p>
          <a:pPr>
            <a:defRPr cap="all"/>
          </a:pPr>
          <a:r>
            <a:rPr lang="en-US" dirty="0"/>
            <a:t>Benefits</a:t>
          </a:r>
        </a:p>
      </dgm:t>
    </dgm:pt>
    <dgm:pt modelId="{189959B1-CDBD-4BA0-8C83-B663ABB392BB}" type="parTrans" cxnId="{304295D4-2F72-47ED-9367-62FFA231A235}">
      <dgm:prSet/>
      <dgm:spPr/>
      <dgm:t>
        <a:bodyPr/>
        <a:lstStyle/>
        <a:p>
          <a:endParaRPr lang="en-US"/>
        </a:p>
      </dgm:t>
    </dgm:pt>
    <dgm:pt modelId="{CB5522E7-7F5E-45C4-A579-4CAF41464A7F}" type="sibTrans" cxnId="{304295D4-2F72-47ED-9367-62FFA231A235}">
      <dgm:prSet phldrT="04" phldr="0"/>
      <dgm:spPr/>
      <dgm:t>
        <a:bodyPr/>
        <a:lstStyle/>
        <a:p>
          <a:r>
            <a:rPr lang="en-US"/>
            <a:t>04</a:t>
          </a:r>
        </a:p>
      </dgm:t>
    </dgm:pt>
    <dgm:pt modelId="{8DB4A4F4-CA10-41BD-A38C-C2B08A2AD19A}">
      <dgm:prSet/>
      <dgm:spPr/>
      <dgm:t>
        <a:bodyPr/>
        <a:lstStyle/>
        <a:p>
          <a:pPr>
            <a:defRPr cap="all"/>
          </a:pPr>
          <a:r>
            <a:rPr lang="en-US" dirty="0"/>
            <a:t>Objectives</a:t>
          </a:r>
        </a:p>
      </dgm:t>
    </dgm:pt>
    <dgm:pt modelId="{9EBF9414-5E0F-4D0A-B96F-47649A45F77E}" type="parTrans" cxnId="{4D2189CF-600A-4E9A-A7E1-4D51BC058882}">
      <dgm:prSet/>
      <dgm:spPr/>
      <dgm:t>
        <a:bodyPr/>
        <a:lstStyle/>
        <a:p>
          <a:endParaRPr lang="en-US"/>
        </a:p>
      </dgm:t>
    </dgm:pt>
    <dgm:pt modelId="{3E29BF71-EE44-496F-8A03-BD1975142C05}" type="sibTrans" cxnId="{4D2189CF-600A-4E9A-A7E1-4D51BC058882}">
      <dgm:prSet phldrT="05" phldr="0"/>
      <dgm:spPr/>
      <dgm:t>
        <a:bodyPr/>
        <a:lstStyle/>
        <a:p>
          <a:r>
            <a:rPr lang="en-US"/>
            <a:t>05</a:t>
          </a:r>
        </a:p>
      </dgm:t>
    </dgm:pt>
    <dgm:pt modelId="{579698BD-D232-4926-8D7B-29A69B90858B}" type="pres">
      <dgm:prSet presAssocID="{8AA20905-3954-474B-A606-562BCA026DC1}" presName="Name0" presStyleCnt="0">
        <dgm:presLayoutVars>
          <dgm:animLvl val="lvl"/>
          <dgm:resizeHandles val="exact"/>
        </dgm:presLayoutVars>
      </dgm:prSet>
      <dgm:spPr/>
    </dgm:pt>
    <dgm:pt modelId="{3DD5B223-886E-4FC7-BDA1-ECA869A474EC}" type="pres">
      <dgm:prSet presAssocID="{DC13AB6D-DEA2-4CBB-AC69-1EF1A6AD1512}" presName="compositeNode" presStyleCnt="0">
        <dgm:presLayoutVars>
          <dgm:bulletEnabled val="1"/>
        </dgm:presLayoutVars>
      </dgm:prSet>
      <dgm:spPr/>
    </dgm:pt>
    <dgm:pt modelId="{DA3A6BD4-857F-4C66-97FA-B1E1C180A950}" type="pres">
      <dgm:prSet presAssocID="{DC13AB6D-DEA2-4CBB-AC69-1EF1A6AD1512}" presName="bgRect" presStyleLbl="alignNode1" presStyleIdx="0" presStyleCnt="6" custScaleX="100232"/>
      <dgm:spPr/>
    </dgm:pt>
    <dgm:pt modelId="{BBA91679-4684-4A04-8AEB-03038C78A75C}" type="pres">
      <dgm:prSet presAssocID="{9C64CC83-643C-4E12-8F97-BC19DC031190}" presName="sibTransNodeRect" presStyleLbl="alignNode1" presStyleIdx="0" presStyleCnt="6">
        <dgm:presLayoutVars>
          <dgm:chMax val="0"/>
          <dgm:bulletEnabled val="1"/>
        </dgm:presLayoutVars>
      </dgm:prSet>
      <dgm:spPr/>
    </dgm:pt>
    <dgm:pt modelId="{5F398AEE-BC0F-4F30-99FA-92D67A176C2D}" type="pres">
      <dgm:prSet presAssocID="{DC13AB6D-DEA2-4CBB-AC69-1EF1A6AD1512}" presName="nodeRect" presStyleLbl="alignNode1" presStyleIdx="0" presStyleCnt="6">
        <dgm:presLayoutVars>
          <dgm:bulletEnabled val="1"/>
        </dgm:presLayoutVars>
      </dgm:prSet>
      <dgm:spPr/>
    </dgm:pt>
    <dgm:pt modelId="{3C27A223-AC17-40BD-B7C5-0447661C2934}" type="pres">
      <dgm:prSet presAssocID="{9C64CC83-643C-4E12-8F97-BC19DC031190}" presName="sibTrans" presStyleCnt="0"/>
      <dgm:spPr/>
    </dgm:pt>
    <dgm:pt modelId="{0864151C-845B-4A50-9755-7EE613694D81}" type="pres">
      <dgm:prSet presAssocID="{53742231-981F-480A-940F-203EC2F7423F}" presName="compositeNode" presStyleCnt="0">
        <dgm:presLayoutVars>
          <dgm:bulletEnabled val="1"/>
        </dgm:presLayoutVars>
      </dgm:prSet>
      <dgm:spPr/>
    </dgm:pt>
    <dgm:pt modelId="{00AE7F27-0E5D-4AFB-ACD6-B5A19E79EA42}" type="pres">
      <dgm:prSet presAssocID="{53742231-981F-480A-940F-203EC2F7423F}" presName="bgRect" presStyleLbl="alignNode1" presStyleIdx="1" presStyleCnt="6" custLinFactNeighborX="1068"/>
      <dgm:spPr/>
    </dgm:pt>
    <dgm:pt modelId="{975C752B-C37A-4BA6-A3AE-2202A141404A}" type="pres">
      <dgm:prSet presAssocID="{EF449C32-A7AE-4099-9E9B-9E2F736A89CE}" presName="sibTransNodeRect" presStyleLbl="alignNode1" presStyleIdx="1" presStyleCnt="6">
        <dgm:presLayoutVars>
          <dgm:chMax val="0"/>
          <dgm:bulletEnabled val="1"/>
        </dgm:presLayoutVars>
      </dgm:prSet>
      <dgm:spPr/>
    </dgm:pt>
    <dgm:pt modelId="{C5BDCA19-B754-421E-A6CC-628F80FC74CB}" type="pres">
      <dgm:prSet presAssocID="{53742231-981F-480A-940F-203EC2F7423F}" presName="nodeRect" presStyleLbl="alignNode1" presStyleIdx="1" presStyleCnt="6">
        <dgm:presLayoutVars>
          <dgm:bulletEnabled val="1"/>
        </dgm:presLayoutVars>
      </dgm:prSet>
      <dgm:spPr/>
    </dgm:pt>
    <dgm:pt modelId="{3E36C1DA-E751-469B-91D5-B7ADF3790DAB}" type="pres">
      <dgm:prSet presAssocID="{EF449C32-A7AE-4099-9E9B-9E2F736A89CE}" presName="sibTrans" presStyleCnt="0"/>
      <dgm:spPr/>
    </dgm:pt>
    <dgm:pt modelId="{19974A3A-09A4-40DE-BB0F-D9AED1ACB06E}" type="pres">
      <dgm:prSet presAssocID="{9EF41CC5-EF3B-4A6D-8229-3F1333EADFB3}" presName="compositeNode" presStyleCnt="0">
        <dgm:presLayoutVars>
          <dgm:bulletEnabled val="1"/>
        </dgm:presLayoutVars>
      </dgm:prSet>
      <dgm:spPr/>
    </dgm:pt>
    <dgm:pt modelId="{CAD62F17-E99D-4FEF-B376-961CA4CB20EB}" type="pres">
      <dgm:prSet presAssocID="{9EF41CC5-EF3B-4A6D-8229-3F1333EADFB3}" presName="bgRect" presStyleLbl="alignNode1" presStyleIdx="2" presStyleCnt="6"/>
      <dgm:spPr/>
    </dgm:pt>
    <dgm:pt modelId="{E20811D6-E5D4-4C9E-AABF-9E0E1902CA2C}" type="pres">
      <dgm:prSet presAssocID="{98E6DD7C-B953-4119-9F64-9914E467ECBF}" presName="sibTransNodeRect" presStyleLbl="alignNode1" presStyleIdx="2" presStyleCnt="6">
        <dgm:presLayoutVars>
          <dgm:chMax val="0"/>
          <dgm:bulletEnabled val="1"/>
        </dgm:presLayoutVars>
      </dgm:prSet>
      <dgm:spPr/>
    </dgm:pt>
    <dgm:pt modelId="{67D48337-9200-42EF-A956-8FC92E9B78D2}" type="pres">
      <dgm:prSet presAssocID="{9EF41CC5-EF3B-4A6D-8229-3F1333EADFB3}" presName="nodeRect" presStyleLbl="alignNode1" presStyleIdx="2" presStyleCnt="6">
        <dgm:presLayoutVars>
          <dgm:bulletEnabled val="1"/>
        </dgm:presLayoutVars>
      </dgm:prSet>
      <dgm:spPr/>
    </dgm:pt>
    <dgm:pt modelId="{D9261485-C95D-49D9-A91B-805989853047}" type="pres">
      <dgm:prSet presAssocID="{98E6DD7C-B953-4119-9F64-9914E467ECBF}" presName="sibTrans" presStyleCnt="0"/>
      <dgm:spPr/>
    </dgm:pt>
    <dgm:pt modelId="{186B33A0-2617-4D7E-9FB2-3495996B4660}" type="pres">
      <dgm:prSet presAssocID="{B6EE1117-522D-4FE6-8859-EA2061D5FE34}" presName="compositeNode" presStyleCnt="0">
        <dgm:presLayoutVars>
          <dgm:bulletEnabled val="1"/>
        </dgm:presLayoutVars>
      </dgm:prSet>
      <dgm:spPr/>
    </dgm:pt>
    <dgm:pt modelId="{892AAF6E-26CC-48DF-9D6B-9F30A4C0F490}" type="pres">
      <dgm:prSet presAssocID="{B6EE1117-522D-4FE6-8859-EA2061D5FE34}" presName="bgRect" presStyleLbl="alignNode1" presStyleIdx="3" presStyleCnt="6"/>
      <dgm:spPr/>
    </dgm:pt>
    <dgm:pt modelId="{A7AAD2D6-46E2-4A50-9E8C-4F54DEF6E776}" type="pres">
      <dgm:prSet presAssocID="{CB5522E7-7F5E-45C4-A579-4CAF41464A7F}" presName="sibTransNodeRect" presStyleLbl="alignNode1" presStyleIdx="3" presStyleCnt="6">
        <dgm:presLayoutVars>
          <dgm:chMax val="0"/>
          <dgm:bulletEnabled val="1"/>
        </dgm:presLayoutVars>
      </dgm:prSet>
      <dgm:spPr/>
    </dgm:pt>
    <dgm:pt modelId="{B0EBCFE2-B4F2-4BAC-9F4E-E50D041CDDC2}" type="pres">
      <dgm:prSet presAssocID="{B6EE1117-522D-4FE6-8859-EA2061D5FE34}" presName="nodeRect" presStyleLbl="alignNode1" presStyleIdx="3" presStyleCnt="6">
        <dgm:presLayoutVars>
          <dgm:bulletEnabled val="1"/>
        </dgm:presLayoutVars>
      </dgm:prSet>
      <dgm:spPr/>
    </dgm:pt>
    <dgm:pt modelId="{54134069-CC80-4827-8022-3CDDCCF4D150}" type="pres">
      <dgm:prSet presAssocID="{CB5522E7-7F5E-45C4-A579-4CAF41464A7F}" presName="sibTrans" presStyleCnt="0"/>
      <dgm:spPr/>
    </dgm:pt>
    <dgm:pt modelId="{B5A0249E-1E06-4B61-9EEB-E041F55984F3}" type="pres">
      <dgm:prSet presAssocID="{8DB4A4F4-CA10-41BD-A38C-C2B08A2AD19A}" presName="compositeNode" presStyleCnt="0">
        <dgm:presLayoutVars>
          <dgm:bulletEnabled val="1"/>
        </dgm:presLayoutVars>
      </dgm:prSet>
      <dgm:spPr/>
    </dgm:pt>
    <dgm:pt modelId="{9E75B0D0-0AF9-4059-97F8-FDC4F40CA480}" type="pres">
      <dgm:prSet presAssocID="{8DB4A4F4-CA10-41BD-A38C-C2B08A2AD19A}" presName="bgRect" presStyleLbl="alignNode1" presStyleIdx="4" presStyleCnt="6"/>
      <dgm:spPr/>
    </dgm:pt>
    <dgm:pt modelId="{7869C4AA-B275-488B-A69F-4E3D87E1CBF2}" type="pres">
      <dgm:prSet presAssocID="{3E29BF71-EE44-496F-8A03-BD1975142C05}" presName="sibTransNodeRect" presStyleLbl="alignNode1" presStyleIdx="4" presStyleCnt="6">
        <dgm:presLayoutVars>
          <dgm:chMax val="0"/>
          <dgm:bulletEnabled val="1"/>
        </dgm:presLayoutVars>
      </dgm:prSet>
      <dgm:spPr/>
    </dgm:pt>
    <dgm:pt modelId="{4763B69B-CE4E-4EA7-A072-61B460ED5D64}" type="pres">
      <dgm:prSet presAssocID="{8DB4A4F4-CA10-41BD-A38C-C2B08A2AD19A}" presName="nodeRect" presStyleLbl="alignNode1" presStyleIdx="4" presStyleCnt="6">
        <dgm:presLayoutVars>
          <dgm:bulletEnabled val="1"/>
        </dgm:presLayoutVars>
      </dgm:prSet>
      <dgm:spPr/>
    </dgm:pt>
    <dgm:pt modelId="{7F82D514-EDCB-4A1B-AD91-7002C0CC5C12}" type="pres">
      <dgm:prSet presAssocID="{3E29BF71-EE44-496F-8A03-BD1975142C05}" presName="sibTrans" presStyleCnt="0"/>
      <dgm:spPr/>
    </dgm:pt>
    <dgm:pt modelId="{B4ECEAC0-4261-4974-BC1E-C0E92FD302D3}" type="pres">
      <dgm:prSet presAssocID="{F5375DAC-D16C-4E8B-AC76-AD5DE4BFC637}" presName="compositeNode" presStyleCnt="0">
        <dgm:presLayoutVars>
          <dgm:bulletEnabled val="1"/>
        </dgm:presLayoutVars>
      </dgm:prSet>
      <dgm:spPr/>
    </dgm:pt>
    <dgm:pt modelId="{2021A38D-DB94-4102-A99A-F4B0B2F54B28}" type="pres">
      <dgm:prSet presAssocID="{F5375DAC-D16C-4E8B-AC76-AD5DE4BFC637}" presName="bgRect" presStyleLbl="alignNode1" presStyleIdx="5" presStyleCnt="6" custLinFactNeighborX="353" custLinFactNeighborY="890"/>
      <dgm:spPr/>
    </dgm:pt>
    <dgm:pt modelId="{6EB4B765-251D-46B7-8550-2E13D44C937E}" type="pres">
      <dgm:prSet presAssocID="{DC1C20AF-F95D-4202-98A2-8625F6236B09}" presName="sibTransNodeRect" presStyleLbl="alignNode1" presStyleIdx="5" presStyleCnt="6">
        <dgm:presLayoutVars>
          <dgm:chMax val="0"/>
          <dgm:bulletEnabled val="1"/>
        </dgm:presLayoutVars>
      </dgm:prSet>
      <dgm:spPr/>
    </dgm:pt>
    <dgm:pt modelId="{ABB68078-AA59-4A61-A452-B74AC1D97FFB}" type="pres">
      <dgm:prSet presAssocID="{F5375DAC-D16C-4E8B-AC76-AD5DE4BFC637}" presName="nodeRect" presStyleLbl="alignNode1" presStyleIdx="5" presStyleCnt="6">
        <dgm:presLayoutVars>
          <dgm:bulletEnabled val="1"/>
        </dgm:presLayoutVars>
      </dgm:prSet>
      <dgm:spPr/>
    </dgm:pt>
  </dgm:ptLst>
  <dgm:cxnLst>
    <dgm:cxn modelId="{06093C22-E557-4EEA-9797-EA66D3894488}" type="presOf" srcId="{DC1C20AF-F95D-4202-98A2-8625F6236B09}" destId="{6EB4B765-251D-46B7-8550-2E13D44C937E}" srcOrd="0" destOrd="0" presId="urn:microsoft.com/office/officeart/2016/7/layout/LinearBlockProcessNumbered"/>
    <dgm:cxn modelId="{8AF0672F-153B-49EE-8F75-E8762302B5AD}" type="presOf" srcId="{B6EE1117-522D-4FE6-8859-EA2061D5FE34}" destId="{B0EBCFE2-B4F2-4BAC-9F4E-E50D041CDDC2}" srcOrd="1" destOrd="0" presId="urn:microsoft.com/office/officeart/2016/7/layout/LinearBlockProcessNumbered"/>
    <dgm:cxn modelId="{0DF33335-D4E5-4C76-AC9D-CB46951B1E34}" type="presOf" srcId="{8DB4A4F4-CA10-41BD-A38C-C2B08A2AD19A}" destId="{4763B69B-CE4E-4EA7-A072-61B460ED5D64}" srcOrd="1" destOrd="0" presId="urn:microsoft.com/office/officeart/2016/7/layout/LinearBlockProcessNumbered"/>
    <dgm:cxn modelId="{43B61840-F115-4174-96B9-DA0C0E83489E}" type="presOf" srcId="{9EF41CC5-EF3B-4A6D-8229-3F1333EADFB3}" destId="{CAD62F17-E99D-4FEF-B376-961CA4CB20EB}" srcOrd="0" destOrd="0" presId="urn:microsoft.com/office/officeart/2016/7/layout/LinearBlockProcessNumbered"/>
    <dgm:cxn modelId="{AA0B3840-079C-4D36-9DE7-8B17DDE63CAB}" type="presOf" srcId="{8DB4A4F4-CA10-41BD-A38C-C2B08A2AD19A}" destId="{9E75B0D0-0AF9-4059-97F8-FDC4F40CA480}" srcOrd="0" destOrd="0" presId="urn:microsoft.com/office/officeart/2016/7/layout/LinearBlockProcessNumbered"/>
    <dgm:cxn modelId="{CF79715E-9664-48EE-A816-B5107C71EC9A}" type="presOf" srcId="{F5375DAC-D16C-4E8B-AC76-AD5DE4BFC637}" destId="{2021A38D-DB94-4102-A99A-F4B0B2F54B28}" srcOrd="0" destOrd="0" presId="urn:microsoft.com/office/officeart/2016/7/layout/LinearBlockProcessNumbered"/>
    <dgm:cxn modelId="{0439566F-A180-439C-8FAE-14E400EF2DCF}" type="presOf" srcId="{8AA20905-3954-474B-A606-562BCA026DC1}" destId="{579698BD-D232-4926-8D7B-29A69B90858B}" srcOrd="0" destOrd="0" presId="urn:microsoft.com/office/officeart/2016/7/layout/LinearBlockProcessNumbered"/>
    <dgm:cxn modelId="{29280853-1A86-48A7-BA30-A3847B3BBF6D}" type="presOf" srcId="{98E6DD7C-B953-4119-9F64-9914E467ECBF}" destId="{E20811D6-E5D4-4C9E-AABF-9E0E1902CA2C}" srcOrd="0" destOrd="0" presId="urn:microsoft.com/office/officeart/2016/7/layout/LinearBlockProcessNumbered"/>
    <dgm:cxn modelId="{F6B1598F-1951-460F-BB68-54B32A798437}" type="presOf" srcId="{DC13AB6D-DEA2-4CBB-AC69-1EF1A6AD1512}" destId="{5F398AEE-BC0F-4F30-99FA-92D67A176C2D}" srcOrd="1" destOrd="0" presId="urn:microsoft.com/office/officeart/2016/7/layout/LinearBlockProcessNumbered"/>
    <dgm:cxn modelId="{4B888393-351D-4489-90C9-5A68061AB236}" srcId="{8AA20905-3954-474B-A606-562BCA026DC1}" destId="{DC13AB6D-DEA2-4CBB-AC69-1EF1A6AD1512}" srcOrd="0" destOrd="0" parTransId="{2C752582-D9FF-4E04-A92F-827DB4BB5C48}" sibTransId="{9C64CC83-643C-4E12-8F97-BC19DC031190}"/>
    <dgm:cxn modelId="{BA068B95-2DA2-453B-8162-90B6AB26C20F}" type="presOf" srcId="{DC13AB6D-DEA2-4CBB-AC69-1EF1A6AD1512}" destId="{DA3A6BD4-857F-4C66-97FA-B1E1C180A950}" srcOrd="0" destOrd="0" presId="urn:microsoft.com/office/officeart/2016/7/layout/LinearBlockProcessNumbered"/>
    <dgm:cxn modelId="{07D44DA2-D4CF-4582-A029-20843D5E0F23}" type="presOf" srcId="{53742231-981F-480A-940F-203EC2F7423F}" destId="{C5BDCA19-B754-421E-A6CC-628F80FC74CB}" srcOrd="1" destOrd="0" presId="urn:microsoft.com/office/officeart/2016/7/layout/LinearBlockProcessNumbered"/>
    <dgm:cxn modelId="{981B79BC-AC05-416A-B730-EC8D5A1229CF}" type="presOf" srcId="{3E29BF71-EE44-496F-8A03-BD1975142C05}" destId="{7869C4AA-B275-488B-A69F-4E3D87E1CBF2}" srcOrd="0" destOrd="0" presId="urn:microsoft.com/office/officeart/2016/7/layout/LinearBlockProcessNumbered"/>
    <dgm:cxn modelId="{E476EEBC-7C9F-4E07-BD58-1044B9769B64}" srcId="{8AA20905-3954-474B-A606-562BCA026DC1}" destId="{9EF41CC5-EF3B-4A6D-8229-3F1333EADFB3}" srcOrd="2" destOrd="0" parTransId="{DAEF1C7D-B0C5-46FA-BED3-8A54E918D3E0}" sibTransId="{98E6DD7C-B953-4119-9F64-9914E467ECBF}"/>
    <dgm:cxn modelId="{FDD130C2-CD74-4EFB-A226-A939177EE674}" type="presOf" srcId="{53742231-981F-480A-940F-203EC2F7423F}" destId="{00AE7F27-0E5D-4AFB-ACD6-B5A19E79EA42}" srcOrd="0" destOrd="0" presId="urn:microsoft.com/office/officeart/2016/7/layout/LinearBlockProcessNumbered"/>
    <dgm:cxn modelId="{F226B1C2-5D99-403A-8240-EAD6BD4D8534}" srcId="{8AA20905-3954-474B-A606-562BCA026DC1}" destId="{53742231-981F-480A-940F-203EC2F7423F}" srcOrd="1" destOrd="0" parTransId="{2FC75195-FBA1-43DE-85DD-40B4B3A2F1F3}" sibTransId="{EF449C32-A7AE-4099-9E9B-9E2F736A89CE}"/>
    <dgm:cxn modelId="{D30BF3C2-BC30-402F-9EF5-54F02E25914C}" type="presOf" srcId="{CB5522E7-7F5E-45C4-A579-4CAF41464A7F}" destId="{A7AAD2D6-46E2-4A50-9E8C-4F54DEF6E776}" srcOrd="0" destOrd="0" presId="urn:microsoft.com/office/officeart/2016/7/layout/LinearBlockProcessNumbered"/>
    <dgm:cxn modelId="{714928C7-F07E-48C4-BE9E-4842896AB09C}" type="presOf" srcId="{9C64CC83-643C-4E12-8F97-BC19DC031190}" destId="{BBA91679-4684-4A04-8AEB-03038C78A75C}" srcOrd="0" destOrd="0" presId="urn:microsoft.com/office/officeart/2016/7/layout/LinearBlockProcessNumbered"/>
    <dgm:cxn modelId="{F8A82FCD-17A7-46F9-A1C6-501C5AB6D9F5}" type="presOf" srcId="{F5375DAC-D16C-4E8B-AC76-AD5DE4BFC637}" destId="{ABB68078-AA59-4A61-A452-B74AC1D97FFB}" srcOrd="1" destOrd="0" presId="urn:microsoft.com/office/officeart/2016/7/layout/LinearBlockProcessNumbered"/>
    <dgm:cxn modelId="{4D2189CF-600A-4E9A-A7E1-4D51BC058882}" srcId="{8AA20905-3954-474B-A606-562BCA026DC1}" destId="{8DB4A4F4-CA10-41BD-A38C-C2B08A2AD19A}" srcOrd="4" destOrd="0" parTransId="{9EBF9414-5E0F-4D0A-B96F-47649A45F77E}" sibTransId="{3E29BF71-EE44-496F-8A03-BD1975142C05}"/>
    <dgm:cxn modelId="{304295D4-2F72-47ED-9367-62FFA231A235}" srcId="{8AA20905-3954-474B-A606-562BCA026DC1}" destId="{B6EE1117-522D-4FE6-8859-EA2061D5FE34}" srcOrd="3" destOrd="0" parTransId="{189959B1-CDBD-4BA0-8C83-B663ABB392BB}" sibTransId="{CB5522E7-7F5E-45C4-A579-4CAF41464A7F}"/>
    <dgm:cxn modelId="{BDC682E1-63AD-4C0E-BBC9-01820B541921}" type="presOf" srcId="{B6EE1117-522D-4FE6-8859-EA2061D5FE34}" destId="{892AAF6E-26CC-48DF-9D6B-9F30A4C0F490}" srcOrd="0" destOrd="0" presId="urn:microsoft.com/office/officeart/2016/7/layout/LinearBlockProcessNumbered"/>
    <dgm:cxn modelId="{7D7B6CF4-1A1D-4E61-B5FE-C95185EF2648}" type="presOf" srcId="{9EF41CC5-EF3B-4A6D-8229-3F1333EADFB3}" destId="{67D48337-9200-42EF-A956-8FC92E9B78D2}" srcOrd="1" destOrd="0" presId="urn:microsoft.com/office/officeart/2016/7/layout/LinearBlockProcessNumbered"/>
    <dgm:cxn modelId="{B9FDDAF6-ABE3-43D5-A54F-4A0002D3FD47}" type="presOf" srcId="{EF449C32-A7AE-4099-9E9B-9E2F736A89CE}" destId="{975C752B-C37A-4BA6-A3AE-2202A141404A}" srcOrd="0" destOrd="0" presId="urn:microsoft.com/office/officeart/2016/7/layout/LinearBlockProcessNumbered"/>
    <dgm:cxn modelId="{E75306FE-86A2-4928-9A35-7C97D1CC7C8F}" srcId="{8AA20905-3954-474B-A606-562BCA026DC1}" destId="{F5375DAC-D16C-4E8B-AC76-AD5DE4BFC637}" srcOrd="5" destOrd="0" parTransId="{D3129F53-B33A-4C47-BA6A-37BB33AB34BF}" sibTransId="{DC1C20AF-F95D-4202-98A2-8625F6236B09}"/>
    <dgm:cxn modelId="{6A5BED3A-71F8-4A71-9E51-1F50D58497B5}" type="presParOf" srcId="{579698BD-D232-4926-8D7B-29A69B90858B}" destId="{3DD5B223-886E-4FC7-BDA1-ECA869A474EC}" srcOrd="0" destOrd="0" presId="urn:microsoft.com/office/officeart/2016/7/layout/LinearBlockProcessNumbered"/>
    <dgm:cxn modelId="{50ED9B3F-B939-4662-8866-7D833C2E0794}" type="presParOf" srcId="{3DD5B223-886E-4FC7-BDA1-ECA869A474EC}" destId="{DA3A6BD4-857F-4C66-97FA-B1E1C180A950}" srcOrd="0" destOrd="0" presId="urn:microsoft.com/office/officeart/2016/7/layout/LinearBlockProcessNumbered"/>
    <dgm:cxn modelId="{0D013F25-1B82-4F7B-AEF4-E93C2E95B0C3}" type="presParOf" srcId="{3DD5B223-886E-4FC7-BDA1-ECA869A474EC}" destId="{BBA91679-4684-4A04-8AEB-03038C78A75C}" srcOrd="1" destOrd="0" presId="urn:microsoft.com/office/officeart/2016/7/layout/LinearBlockProcessNumbered"/>
    <dgm:cxn modelId="{1E713196-E09A-42B0-BC2D-5294D0D9C36F}" type="presParOf" srcId="{3DD5B223-886E-4FC7-BDA1-ECA869A474EC}" destId="{5F398AEE-BC0F-4F30-99FA-92D67A176C2D}" srcOrd="2" destOrd="0" presId="urn:microsoft.com/office/officeart/2016/7/layout/LinearBlockProcessNumbered"/>
    <dgm:cxn modelId="{F8935481-B234-48A2-8E9B-6F423817537E}" type="presParOf" srcId="{579698BD-D232-4926-8D7B-29A69B90858B}" destId="{3C27A223-AC17-40BD-B7C5-0447661C2934}" srcOrd="1" destOrd="0" presId="urn:microsoft.com/office/officeart/2016/7/layout/LinearBlockProcessNumbered"/>
    <dgm:cxn modelId="{2A71550B-14EE-4B95-A40C-E132F64E84DB}" type="presParOf" srcId="{579698BD-D232-4926-8D7B-29A69B90858B}" destId="{0864151C-845B-4A50-9755-7EE613694D81}" srcOrd="2" destOrd="0" presId="urn:microsoft.com/office/officeart/2016/7/layout/LinearBlockProcessNumbered"/>
    <dgm:cxn modelId="{819F34FD-11F2-459D-B90D-FA1539737ADA}" type="presParOf" srcId="{0864151C-845B-4A50-9755-7EE613694D81}" destId="{00AE7F27-0E5D-4AFB-ACD6-B5A19E79EA42}" srcOrd="0" destOrd="0" presId="urn:microsoft.com/office/officeart/2016/7/layout/LinearBlockProcessNumbered"/>
    <dgm:cxn modelId="{FAA4A22E-63A9-40D7-AF37-15573F3C350A}" type="presParOf" srcId="{0864151C-845B-4A50-9755-7EE613694D81}" destId="{975C752B-C37A-4BA6-A3AE-2202A141404A}" srcOrd="1" destOrd="0" presId="urn:microsoft.com/office/officeart/2016/7/layout/LinearBlockProcessNumbered"/>
    <dgm:cxn modelId="{ABA4B620-C848-4944-B91E-2E492EED893C}" type="presParOf" srcId="{0864151C-845B-4A50-9755-7EE613694D81}" destId="{C5BDCA19-B754-421E-A6CC-628F80FC74CB}" srcOrd="2" destOrd="0" presId="urn:microsoft.com/office/officeart/2016/7/layout/LinearBlockProcessNumbered"/>
    <dgm:cxn modelId="{981D06A1-F8EB-4C14-9C2A-EA505D9C81FA}" type="presParOf" srcId="{579698BD-D232-4926-8D7B-29A69B90858B}" destId="{3E36C1DA-E751-469B-91D5-B7ADF3790DAB}" srcOrd="3" destOrd="0" presId="urn:microsoft.com/office/officeart/2016/7/layout/LinearBlockProcessNumbered"/>
    <dgm:cxn modelId="{D7BB022A-2504-497B-9672-D97F4CB95B15}" type="presParOf" srcId="{579698BD-D232-4926-8D7B-29A69B90858B}" destId="{19974A3A-09A4-40DE-BB0F-D9AED1ACB06E}" srcOrd="4" destOrd="0" presId="urn:microsoft.com/office/officeart/2016/7/layout/LinearBlockProcessNumbered"/>
    <dgm:cxn modelId="{A085F843-0169-43CB-B042-74EAB6E1674B}" type="presParOf" srcId="{19974A3A-09A4-40DE-BB0F-D9AED1ACB06E}" destId="{CAD62F17-E99D-4FEF-B376-961CA4CB20EB}" srcOrd="0" destOrd="0" presId="urn:microsoft.com/office/officeart/2016/7/layout/LinearBlockProcessNumbered"/>
    <dgm:cxn modelId="{A179DBCD-25F3-44B6-BAA7-26EBC7B29448}" type="presParOf" srcId="{19974A3A-09A4-40DE-BB0F-D9AED1ACB06E}" destId="{E20811D6-E5D4-4C9E-AABF-9E0E1902CA2C}" srcOrd="1" destOrd="0" presId="urn:microsoft.com/office/officeart/2016/7/layout/LinearBlockProcessNumbered"/>
    <dgm:cxn modelId="{7429BDE6-E17F-4E08-960D-D62B256C81F6}" type="presParOf" srcId="{19974A3A-09A4-40DE-BB0F-D9AED1ACB06E}" destId="{67D48337-9200-42EF-A956-8FC92E9B78D2}" srcOrd="2" destOrd="0" presId="urn:microsoft.com/office/officeart/2016/7/layout/LinearBlockProcessNumbered"/>
    <dgm:cxn modelId="{6FB28D20-B56C-44A7-B96A-3E779F245F4A}" type="presParOf" srcId="{579698BD-D232-4926-8D7B-29A69B90858B}" destId="{D9261485-C95D-49D9-A91B-805989853047}" srcOrd="5" destOrd="0" presId="urn:microsoft.com/office/officeart/2016/7/layout/LinearBlockProcessNumbered"/>
    <dgm:cxn modelId="{71D709EC-4A07-4673-B612-C10D210F7E56}" type="presParOf" srcId="{579698BD-D232-4926-8D7B-29A69B90858B}" destId="{186B33A0-2617-4D7E-9FB2-3495996B4660}" srcOrd="6" destOrd="0" presId="urn:microsoft.com/office/officeart/2016/7/layout/LinearBlockProcessNumbered"/>
    <dgm:cxn modelId="{D892B296-CB19-4681-8E2D-7030D98899F1}" type="presParOf" srcId="{186B33A0-2617-4D7E-9FB2-3495996B4660}" destId="{892AAF6E-26CC-48DF-9D6B-9F30A4C0F490}" srcOrd="0" destOrd="0" presId="urn:microsoft.com/office/officeart/2016/7/layout/LinearBlockProcessNumbered"/>
    <dgm:cxn modelId="{D18821D6-8C0C-4733-8ED2-250237B21141}" type="presParOf" srcId="{186B33A0-2617-4D7E-9FB2-3495996B4660}" destId="{A7AAD2D6-46E2-4A50-9E8C-4F54DEF6E776}" srcOrd="1" destOrd="0" presId="urn:microsoft.com/office/officeart/2016/7/layout/LinearBlockProcessNumbered"/>
    <dgm:cxn modelId="{B6B5700A-BA21-4C2A-A508-FBB62094B3FB}" type="presParOf" srcId="{186B33A0-2617-4D7E-9FB2-3495996B4660}" destId="{B0EBCFE2-B4F2-4BAC-9F4E-E50D041CDDC2}" srcOrd="2" destOrd="0" presId="urn:microsoft.com/office/officeart/2016/7/layout/LinearBlockProcessNumbered"/>
    <dgm:cxn modelId="{2C224100-60FF-42CC-9BD2-0DC36C9A9400}" type="presParOf" srcId="{579698BD-D232-4926-8D7B-29A69B90858B}" destId="{54134069-CC80-4827-8022-3CDDCCF4D150}" srcOrd="7" destOrd="0" presId="urn:microsoft.com/office/officeart/2016/7/layout/LinearBlockProcessNumbered"/>
    <dgm:cxn modelId="{1C51641E-BF4D-4B63-94C1-25FEA1F622B0}" type="presParOf" srcId="{579698BD-D232-4926-8D7B-29A69B90858B}" destId="{B5A0249E-1E06-4B61-9EEB-E041F55984F3}" srcOrd="8" destOrd="0" presId="urn:microsoft.com/office/officeart/2016/7/layout/LinearBlockProcessNumbered"/>
    <dgm:cxn modelId="{875FAAB6-53E9-4919-8734-1D575C3504CE}" type="presParOf" srcId="{B5A0249E-1E06-4B61-9EEB-E041F55984F3}" destId="{9E75B0D0-0AF9-4059-97F8-FDC4F40CA480}" srcOrd="0" destOrd="0" presId="urn:microsoft.com/office/officeart/2016/7/layout/LinearBlockProcessNumbered"/>
    <dgm:cxn modelId="{674F631E-BC4C-4F55-80DC-30BF9DFE0F95}" type="presParOf" srcId="{B5A0249E-1E06-4B61-9EEB-E041F55984F3}" destId="{7869C4AA-B275-488B-A69F-4E3D87E1CBF2}" srcOrd="1" destOrd="0" presId="urn:microsoft.com/office/officeart/2016/7/layout/LinearBlockProcessNumbered"/>
    <dgm:cxn modelId="{22D33866-9C4D-4C08-9438-4A193B963ACA}" type="presParOf" srcId="{B5A0249E-1E06-4B61-9EEB-E041F55984F3}" destId="{4763B69B-CE4E-4EA7-A072-61B460ED5D64}" srcOrd="2" destOrd="0" presId="urn:microsoft.com/office/officeart/2016/7/layout/LinearBlockProcessNumbered"/>
    <dgm:cxn modelId="{6F6A8A4B-8E98-4D94-B01E-3D91DA9C79B7}" type="presParOf" srcId="{579698BD-D232-4926-8D7B-29A69B90858B}" destId="{7F82D514-EDCB-4A1B-AD91-7002C0CC5C12}" srcOrd="9" destOrd="0" presId="urn:microsoft.com/office/officeart/2016/7/layout/LinearBlockProcessNumbered"/>
    <dgm:cxn modelId="{CC1B27EB-547B-4674-A3A1-955F50C48396}" type="presParOf" srcId="{579698BD-D232-4926-8D7B-29A69B90858B}" destId="{B4ECEAC0-4261-4974-BC1E-C0E92FD302D3}" srcOrd="10" destOrd="0" presId="urn:microsoft.com/office/officeart/2016/7/layout/LinearBlockProcessNumbered"/>
    <dgm:cxn modelId="{151F262C-197A-499D-A901-C809047BB2AC}" type="presParOf" srcId="{B4ECEAC0-4261-4974-BC1E-C0E92FD302D3}" destId="{2021A38D-DB94-4102-A99A-F4B0B2F54B28}" srcOrd="0" destOrd="0" presId="urn:microsoft.com/office/officeart/2016/7/layout/LinearBlockProcessNumbered"/>
    <dgm:cxn modelId="{202DEFE7-C5A7-439E-94A2-E05A76DB4A2B}" type="presParOf" srcId="{B4ECEAC0-4261-4974-BC1E-C0E92FD302D3}" destId="{6EB4B765-251D-46B7-8550-2E13D44C937E}" srcOrd="1" destOrd="0" presId="urn:microsoft.com/office/officeart/2016/7/layout/LinearBlockProcessNumbered"/>
    <dgm:cxn modelId="{4269553A-BB98-49C8-87DF-5F887AEADC94}" type="presParOf" srcId="{B4ECEAC0-4261-4974-BC1E-C0E92FD302D3}" destId="{ABB68078-AA59-4A61-A452-B74AC1D97FFB}"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3A6BD4-857F-4C66-97FA-B1E1C180A950}">
      <dsp:nvSpPr>
        <dsp:cNvPr id="0" name=""/>
        <dsp:cNvSpPr/>
      </dsp:nvSpPr>
      <dsp:spPr>
        <a:xfrm>
          <a:off x="6215" y="888234"/>
          <a:ext cx="1618981" cy="1938280"/>
        </a:xfrm>
        <a:prstGeom prst="rect">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9549" tIns="0" rIns="159549" bIns="330200" numCol="1" spcCol="1270" anchor="t" anchorCtr="0">
          <a:noAutofit/>
        </a:bodyPr>
        <a:lstStyle/>
        <a:p>
          <a:pPr marL="0" lvl="0" indent="0" algn="l" defTabSz="622300">
            <a:lnSpc>
              <a:spcPct val="90000"/>
            </a:lnSpc>
            <a:spcBef>
              <a:spcPct val="0"/>
            </a:spcBef>
            <a:spcAft>
              <a:spcPct val="35000"/>
            </a:spcAft>
            <a:buNone/>
            <a:defRPr cap="all"/>
          </a:pPr>
          <a:r>
            <a:rPr lang="en-US" sz="1400" kern="1200" dirty="0"/>
            <a:t>DEFINITIONS</a:t>
          </a:r>
        </a:p>
      </dsp:txBody>
      <dsp:txXfrm>
        <a:off x="6215" y="1663546"/>
        <a:ext cx="1618981" cy="1162968"/>
      </dsp:txXfrm>
    </dsp:sp>
    <dsp:sp modelId="{BBA91679-4684-4A04-8AEB-03038C78A75C}">
      <dsp:nvSpPr>
        <dsp:cNvPr id="0" name=""/>
        <dsp:cNvSpPr/>
      </dsp:nvSpPr>
      <dsp:spPr>
        <a:xfrm>
          <a:off x="8088" y="888234"/>
          <a:ext cx="1615233" cy="775312"/>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59549" tIns="165100" rIns="159549" bIns="165100" numCol="1" spcCol="1270" anchor="ctr" anchorCtr="0">
          <a:noAutofit/>
        </a:bodyPr>
        <a:lstStyle/>
        <a:p>
          <a:pPr marL="0" lvl="0" indent="0" algn="l" defTabSz="1422400">
            <a:lnSpc>
              <a:spcPct val="90000"/>
            </a:lnSpc>
            <a:spcBef>
              <a:spcPct val="0"/>
            </a:spcBef>
            <a:spcAft>
              <a:spcPct val="35000"/>
            </a:spcAft>
            <a:buNone/>
          </a:pPr>
          <a:r>
            <a:rPr lang="en-US" sz="3200" kern="1200"/>
            <a:t>01</a:t>
          </a:r>
          <a:endParaRPr lang="en-US" sz="3200" kern="1200" dirty="0"/>
        </a:p>
      </dsp:txBody>
      <dsp:txXfrm>
        <a:off x="8088" y="888234"/>
        <a:ext cx="1615233" cy="775312"/>
      </dsp:txXfrm>
    </dsp:sp>
    <dsp:sp modelId="{00AE7F27-0E5D-4AFB-ACD6-B5A19E79EA42}">
      <dsp:nvSpPr>
        <dsp:cNvPr id="0" name=""/>
        <dsp:cNvSpPr/>
      </dsp:nvSpPr>
      <dsp:spPr>
        <a:xfrm>
          <a:off x="1771665" y="888234"/>
          <a:ext cx="1615233" cy="1938280"/>
        </a:xfrm>
        <a:prstGeom prst="rect">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9549" tIns="0" rIns="159549" bIns="330200" numCol="1" spcCol="1270" anchor="t" anchorCtr="0">
          <a:noAutofit/>
        </a:bodyPr>
        <a:lstStyle/>
        <a:p>
          <a:pPr marL="0" lvl="0" indent="0" algn="l" defTabSz="622300">
            <a:lnSpc>
              <a:spcPct val="90000"/>
            </a:lnSpc>
            <a:spcBef>
              <a:spcPct val="0"/>
            </a:spcBef>
            <a:spcAft>
              <a:spcPct val="35000"/>
            </a:spcAft>
            <a:buNone/>
            <a:defRPr cap="all"/>
          </a:pPr>
          <a:r>
            <a:rPr lang="en-US" sz="1400" kern="1200" dirty="0"/>
            <a:t>History</a:t>
          </a:r>
        </a:p>
      </dsp:txBody>
      <dsp:txXfrm>
        <a:off x="1771665" y="1663546"/>
        <a:ext cx="1615233" cy="1162968"/>
      </dsp:txXfrm>
    </dsp:sp>
    <dsp:sp modelId="{975C752B-C37A-4BA6-A3AE-2202A141404A}">
      <dsp:nvSpPr>
        <dsp:cNvPr id="0" name=""/>
        <dsp:cNvSpPr/>
      </dsp:nvSpPr>
      <dsp:spPr>
        <a:xfrm>
          <a:off x="1754415" y="888234"/>
          <a:ext cx="1615233" cy="775312"/>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59549" tIns="165100" rIns="159549" bIns="165100" numCol="1" spcCol="1270" anchor="ctr" anchorCtr="0">
          <a:noAutofit/>
        </a:bodyPr>
        <a:lstStyle/>
        <a:p>
          <a:pPr marL="0" lvl="0" indent="0" algn="l" defTabSz="1422400">
            <a:lnSpc>
              <a:spcPct val="90000"/>
            </a:lnSpc>
            <a:spcBef>
              <a:spcPct val="0"/>
            </a:spcBef>
            <a:spcAft>
              <a:spcPct val="35000"/>
            </a:spcAft>
            <a:buNone/>
          </a:pPr>
          <a:r>
            <a:rPr lang="en-US" sz="3200" kern="1200"/>
            <a:t>02</a:t>
          </a:r>
        </a:p>
      </dsp:txBody>
      <dsp:txXfrm>
        <a:off x="1754415" y="888234"/>
        <a:ext cx="1615233" cy="775312"/>
      </dsp:txXfrm>
    </dsp:sp>
    <dsp:sp modelId="{CAD62F17-E99D-4FEF-B376-961CA4CB20EB}">
      <dsp:nvSpPr>
        <dsp:cNvPr id="0" name=""/>
        <dsp:cNvSpPr/>
      </dsp:nvSpPr>
      <dsp:spPr>
        <a:xfrm>
          <a:off x="3498867" y="888234"/>
          <a:ext cx="1615233" cy="1938280"/>
        </a:xfrm>
        <a:prstGeom prst="rect">
          <a:avLst/>
        </a:prstGeom>
        <a:solidFill>
          <a:schemeClr val="accent4">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9549" tIns="0" rIns="159549" bIns="330200" numCol="1" spcCol="1270" anchor="t" anchorCtr="0">
          <a:noAutofit/>
        </a:bodyPr>
        <a:lstStyle/>
        <a:p>
          <a:pPr marL="0" lvl="0" indent="0" algn="l" defTabSz="622300">
            <a:lnSpc>
              <a:spcPct val="90000"/>
            </a:lnSpc>
            <a:spcBef>
              <a:spcPct val="0"/>
            </a:spcBef>
            <a:spcAft>
              <a:spcPct val="35000"/>
            </a:spcAft>
            <a:buNone/>
            <a:defRPr cap="all"/>
          </a:pPr>
          <a:r>
            <a:rPr lang="en-US" sz="1400" kern="1200" dirty="0" err="1"/>
            <a:t>Importances</a:t>
          </a:r>
          <a:endParaRPr lang="en-US" sz="1400" kern="1200" dirty="0"/>
        </a:p>
      </dsp:txBody>
      <dsp:txXfrm>
        <a:off x="3498867" y="1663546"/>
        <a:ext cx="1615233" cy="1162968"/>
      </dsp:txXfrm>
    </dsp:sp>
    <dsp:sp modelId="{E20811D6-E5D4-4C9E-AABF-9E0E1902CA2C}">
      <dsp:nvSpPr>
        <dsp:cNvPr id="0" name=""/>
        <dsp:cNvSpPr/>
      </dsp:nvSpPr>
      <dsp:spPr>
        <a:xfrm>
          <a:off x="3498867" y="888234"/>
          <a:ext cx="1615233" cy="775312"/>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59549" tIns="165100" rIns="159549" bIns="165100" numCol="1" spcCol="1270" anchor="ctr" anchorCtr="0">
          <a:noAutofit/>
        </a:bodyPr>
        <a:lstStyle/>
        <a:p>
          <a:pPr marL="0" lvl="0" indent="0" algn="l" defTabSz="1422400">
            <a:lnSpc>
              <a:spcPct val="90000"/>
            </a:lnSpc>
            <a:spcBef>
              <a:spcPct val="0"/>
            </a:spcBef>
            <a:spcAft>
              <a:spcPct val="35000"/>
            </a:spcAft>
            <a:buNone/>
          </a:pPr>
          <a:r>
            <a:rPr lang="en-US" sz="3200" kern="1200"/>
            <a:t>03</a:t>
          </a:r>
        </a:p>
      </dsp:txBody>
      <dsp:txXfrm>
        <a:off x="3498867" y="888234"/>
        <a:ext cx="1615233" cy="775312"/>
      </dsp:txXfrm>
    </dsp:sp>
    <dsp:sp modelId="{892AAF6E-26CC-48DF-9D6B-9F30A4C0F490}">
      <dsp:nvSpPr>
        <dsp:cNvPr id="0" name=""/>
        <dsp:cNvSpPr/>
      </dsp:nvSpPr>
      <dsp:spPr>
        <a:xfrm>
          <a:off x="5243320" y="888234"/>
          <a:ext cx="1615233" cy="1938280"/>
        </a:xfrm>
        <a:prstGeom prst="rect">
          <a:avLst/>
        </a:prstGeom>
        <a:solidFill>
          <a:schemeClr val="accent5">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9549" tIns="0" rIns="159549" bIns="330200" numCol="1" spcCol="1270" anchor="t" anchorCtr="0">
          <a:noAutofit/>
        </a:bodyPr>
        <a:lstStyle/>
        <a:p>
          <a:pPr marL="0" lvl="0" indent="0" algn="l" defTabSz="622300">
            <a:lnSpc>
              <a:spcPct val="90000"/>
            </a:lnSpc>
            <a:spcBef>
              <a:spcPct val="0"/>
            </a:spcBef>
            <a:spcAft>
              <a:spcPct val="35000"/>
            </a:spcAft>
            <a:buNone/>
            <a:defRPr cap="all"/>
          </a:pPr>
          <a:r>
            <a:rPr lang="en-US" sz="1400" kern="1200" dirty="0"/>
            <a:t>Benefits</a:t>
          </a:r>
        </a:p>
      </dsp:txBody>
      <dsp:txXfrm>
        <a:off x="5243320" y="1663546"/>
        <a:ext cx="1615233" cy="1162968"/>
      </dsp:txXfrm>
    </dsp:sp>
    <dsp:sp modelId="{A7AAD2D6-46E2-4A50-9E8C-4F54DEF6E776}">
      <dsp:nvSpPr>
        <dsp:cNvPr id="0" name=""/>
        <dsp:cNvSpPr/>
      </dsp:nvSpPr>
      <dsp:spPr>
        <a:xfrm>
          <a:off x="5243320" y="888234"/>
          <a:ext cx="1615233" cy="775312"/>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59549" tIns="165100" rIns="159549" bIns="165100" numCol="1" spcCol="1270" anchor="ctr" anchorCtr="0">
          <a:noAutofit/>
        </a:bodyPr>
        <a:lstStyle/>
        <a:p>
          <a:pPr marL="0" lvl="0" indent="0" algn="l" defTabSz="1422400">
            <a:lnSpc>
              <a:spcPct val="90000"/>
            </a:lnSpc>
            <a:spcBef>
              <a:spcPct val="0"/>
            </a:spcBef>
            <a:spcAft>
              <a:spcPct val="35000"/>
            </a:spcAft>
            <a:buNone/>
          </a:pPr>
          <a:r>
            <a:rPr lang="en-US" sz="3200" kern="1200"/>
            <a:t>04</a:t>
          </a:r>
        </a:p>
      </dsp:txBody>
      <dsp:txXfrm>
        <a:off x="5243320" y="888234"/>
        <a:ext cx="1615233" cy="775312"/>
      </dsp:txXfrm>
    </dsp:sp>
    <dsp:sp modelId="{9E75B0D0-0AF9-4059-97F8-FDC4F40CA480}">
      <dsp:nvSpPr>
        <dsp:cNvPr id="0" name=""/>
        <dsp:cNvSpPr/>
      </dsp:nvSpPr>
      <dsp:spPr>
        <a:xfrm>
          <a:off x="6987773" y="888234"/>
          <a:ext cx="1615233" cy="1938280"/>
        </a:xfrm>
        <a:prstGeom prst="rect">
          <a:avLst/>
        </a:prstGeom>
        <a:solidFill>
          <a:schemeClr val="accent6">
            <a:hueOff val="0"/>
            <a:satOff val="0"/>
            <a:lumOff val="0"/>
            <a:alphaOff val="0"/>
          </a:schemeClr>
        </a:solidFill>
        <a:ln w="15875"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9549" tIns="0" rIns="159549" bIns="330200" numCol="1" spcCol="1270" anchor="t" anchorCtr="0">
          <a:noAutofit/>
        </a:bodyPr>
        <a:lstStyle/>
        <a:p>
          <a:pPr marL="0" lvl="0" indent="0" algn="l" defTabSz="622300">
            <a:lnSpc>
              <a:spcPct val="90000"/>
            </a:lnSpc>
            <a:spcBef>
              <a:spcPct val="0"/>
            </a:spcBef>
            <a:spcAft>
              <a:spcPct val="35000"/>
            </a:spcAft>
            <a:buNone/>
            <a:defRPr cap="all"/>
          </a:pPr>
          <a:r>
            <a:rPr lang="en-US" sz="1400" kern="1200" dirty="0"/>
            <a:t>Objectives</a:t>
          </a:r>
        </a:p>
      </dsp:txBody>
      <dsp:txXfrm>
        <a:off x="6987773" y="1663546"/>
        <a:ext cx="1615233" cy="1162968"/>
      </dsp:txXfrm>
    </dsp:sp>
    <dsp:sp modelId="{7869C4AA-B275-488B-A69F-4E3D87E1CBF2}">
      <dsp:nvSpPr>
        <dsp:cNvPr id="0" name=""/>
        <dsp:cNvSpPr/>
      </dsp:nvSpPr>
      <dsp:spPr>
        <a:xfrm>
          <a:off x="6987773" y="888234"/>
          <a:ext cx="1615233" cy="775312"/>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59549" tIns="165100" rIns="159549" bIns="165100" numCol="1" spcCol="1270" anchor="ctr" anchorCtr="0">
          <a:noAutofit/>
        </a:bodyPr>
        <a:lstStyle/>
        <a:p>
          <a:pPr marL="0" lvl="0" indent="0" algn="l" defTabSz="1422400">
            <a:lnSpc>
              <a:spcPct val="90000"/>
            </a:lnSpc>
            <a:spcBef>
              <a:spcPct val="0"/>
            </a:spcBef>
            <a:spcAft>
              <a:spcPct val="35000"/>
            </a:spcAft>
            <a:buNone/>
          </a:pPr>
          <a:r>
            <a:rPr lang="en-US" sz="3200" kern="1200"/>
            <a:t>05</a:t>
          </a:r>
        </a:p>
      </dsp:txBody>
      <dsp:txXfrm>
        <a:off x="6987773" y="888234"/>
        <a:ext cx="1615233" cy="775312"/>
      </dsp:txXfrm>
    </dsp:sp>
    <dsp:sp modelId="{2021A38D-DB94-4102-A99A-F4B0B2F54B28}">
      <dsp:nvSpPr>
        <dsp:cNvPr id="0" name=""/>
        <dsp:cNvSpPr/>
      </dsp:nvSpPr>
      <dsp:spPr>
        <a:xfrm>
          <a:off x="8737927" y="905485"/>
          <a:ext cx="1615233" cy="1938280"/>
        </a:xfrm>
        <a:prstGeom prst="rect">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9549" tIns="0" rIns="159549" bIns="330200" numCol="1" spcCol="1270" anchor="t" anchorCtr="0">
          <a:noAutofit/>
        </a:bodyPr>
        <a:lstStyle/>
        <a:p>
          <a:pPr marL="0" lvl="0" indent="0" algn="l" defTabSz="622300">
            <a:lnSpc>
              <a:spcPct val="90000"/>
            </a:lnSpc>
            <a:spcBef>
              <a:spcPct val="0"/>
            </a:spcBef>
            <a:spcAft>
              <a:spcPct val="35000"/>
            </a:spcAft>
            <a:buNone/>
            <a:defRPr cap="all"/>
          </a:pPr>
          <a:r>
            <a:rPr lang="en-US" sz="1400" kern="1200" dirty="0"/>
            <a:t>Components</a:t>
          </a:r>
        </a:p>
      </dsp:txBody>
      <dsp:txXfrm>
        <a:off x="8737927" y="1680797"/>
        <a:ext cx="1615233" cy="1162968"/>
      </dsp:txXfrm>
    </dsp:sp>
    <dsp:sp modelId="{6EB4B765-251D-46B7-8550-2E13D44C937E}">
      <dsp:nvSpPr>
        <dsp:cNvPr id="0" name=""/>
        <dsp:cNvSpPr/>
      </dsp:nvSpPr>
      <dsp:spPr>
        <a:xfrm>
          <a:off x="8732225" y="888234"/>
          <a:ext cx="1615233" cy="775312"/>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59549" tIns="165100" rIns="159549" bIns="165100" numCol="1" spcCol="1270" anchor="ctr" anchorCtr="0">
          <a:noAutofit/>
        </a:bodyPr>
        <a:lstStyle/>
        <a:p>
          <a:pPr marL="0" lvl="0" indent="0" algn="l" defTabSz="1422400">
            <a:lnSpc>
              <a:spcPct val="90000"/>
            </a:lnSpc>
            <a:spcBef>
              <a:spcPct val="0"/>
            </a:spcBef>
            <a:spcAft>
              <a:spcPct val="35000"/>
            </a:spcAft>
            <a:buNone/>
          </a:pPr>
          <a:r>
            <a:rPr lang="en-US" sz="3200" kern="1200"/>
            <a:t>06</a:t>
          </a:r>
        </a:p>
      </dsp:txBody>
      <dsp:txXfrm>
        <a:off x="8732225" y="888234"/>
        <a:ext cx="1615233" cy="775312"/>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3/6/2026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852525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3/6/2026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14665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3/6/2026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81205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3/6/2026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80594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3/6/2026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8836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3/6/2026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87406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3/6/2026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62302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3/6/2026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94158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3/6/2026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34527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3/6/2026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85865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3/6/2026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26486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3/6/2026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75175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3/6/2026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08887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3/6/2026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64888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3/6/2026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5916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3/6/2026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596479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3/6/2026</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26378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3/6/2026</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069802776"/>
      </p:ext>
    </p:extLst>
  </p:cSld>
  <p:clrMap bg1="dk1" tx1="lt1" bg2="dk2" tx2="lt2" accent1="accent1" accent2="accent2" accent3="accent3" accent4="accent4" accent5="accent5" accent6="accent6" hlink="hlink" folHlink="folHlink"/>
  <p:sldLayoutIdLst>
    <p:sldLayoutId id="2147483713" r:id="rId1"/>
    <p:sldLayoutId id="2147483715" r:id="rId2"/>
    <p:sldLayoutId id="2147483716" r:id="rId3"/>
    <p:sldLayoutId id="2147483714" r:id="rId4"/>
    <p:sldLayoutId id="2147483710" r:id="rId5"/>
    <p:sldLayoutId id="2147483694" r:id="rId6"/>
    <p:sldLayoutId id="2147483695" r:id="rId7"/>
    <p:sldLayoutId id="2147483696" r:id="rId8"/>
    <p:sldLayoutId id="2147483697" r:id="rId9"/>
    <p:sldLayoutId id="2147483699" r:id="rId10"/>
    <p:sldLayoutId id="2147483693" r:id="rId11"/>
    <p:sldLayoutId id="2147483700" r:id="rId12"/>
    <p:sldLayoutId id="2147483701" r:id="rId13"/>
    <p:sldLayoutId id="2147483703" r:id="rId14"/>
    <p:sldLayoutId id="2147483704" r:id="rId15"/>
    <p:sldLayoutId id="2147483702" r:id="rId16"/>
    <p:sldLayoutId id="2147483698" r:id="rId17"/>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Picture 4" descr="A picture containing cup, coffee, food, beverage&#10;&#10;Description automatically generated">
            <a:extLst>
              <a:ext uri="{FF2B5EF4-FFF2-40B4-BE49-F238E27FC236}">
                <a16:creationId xmlns:a16="http://schemas.microsoft.com/office/drawing/2014/main" id="{91BC5572-FC33-4C1C-8DEE-C2CF75A75641}"/>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1370693" y="1087120"/>
            <a:ext cx="9440034" cy="2648381"/>
          </a:xfrm>
        </p:spPr>
        <p:txBody>
          <a:bodyPr>
            <a:normAutofit/>
          </a:bodyPr>
          <a:lstStyle/>
          <a:p>
            <a:r>
              <a:rPr lang="en-US" sz="7200" dirty="0"/>
              <a:t>SEMINAR</a:t>
            </a:r>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1370693" y="3910649"/>
            <a:ext cx="9440034" cy="1397951"/>
          </a:xfrm>
        </p:spPr>
        <p:txBody>
          <a:bodyPr>
            <a:normAutofit/>
          </a:bodyPr>
          <a:lstStyle/>
          <a:p>
            <a:r>
              <a:rPr lang="en-US" sz="2800" dirty="0"/>
              <a:t>Dr. Ittipoom Promma</a:t>
            </a:r>
          </a:p>
        </p:txBody>
      </p:sp>
    </p:spTree>
    <p:extLst>
      <p:ext uri="{BB962C8B-B14F-4D97-AF65-F5344CB8AC3E}">
        <p14:creationId xmlns:p14="http://schemas.microsoft.com/office/powerpoint/2010/main" val="633738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54714-44EE-4262-A116-8E03A28344FA}"/>
              </a:ext>
            </a:extLst>
          </p:cNvPr>
          <p:cNvSpPr>
            <a:spLocks noGrp="1"/>
          </p:cNvSpPr>
          <p:nvPr>
            <p:ph type="title"/>
          </p:nvPr>
        </p:nvSpPr>
        <p:spPr/>
        <p:txBody>
          <a:bodyPr/>
          <a:lstStyle/>
          <a:p>
            <a:r>
              <a:rPr lang="en-US" b="1" dirty="0">
                <a:latin typeface="JasmineUPC" panose="02020603050405020304" pitchFamily="18" charset="-34"/>
                <a:cs typeface="JasmineUPC" panose="02020603050405020304" pitchFamily="18" charset="-34"/>
              </a:rPr>
              <a:t>Components of a seminar (in terms of content)</a:t>
            </a:r>
          </a:p>
        </p:txBody>
      </p:sp>
      <p:sp>
        <p:nvSpPr>
          <p:cNvPr id="3" name="Content Placeholder 2">
            <a:extLst>
              <a:ext uri="{FF2B5EF4-FFF2-40B4-BE49-F238E27FC236}">
                <a16:creationId xmlns:a16="http://schemas.microsoft.com/office/drawing/2014/main" id="{8DEEB67B-CAD9-400B-88A0-517DB5E06039}"/>
              </a:ext>
            </a:extLst>
          </p:cNvPr>
          <p:cNvSpPr>
            <a:spLocks noGrp="1"/>
          </p:cNvSpPr>
          <p:nvPr>
            <p:ph idx="1"/>
          </p:nvPr>
        </p:nvSpPr>
        <p:spPr>
          <a:xfrm>
            <a:off x="913795" y="2076450"/>
            <a:ext cx="10353762" cy="4065558"/>
          </a:xfrm>
        </p:spPr>
        <p:txBody>
          <a:bodyPr>
            <a:normAutofit fontScale="92500"/>
          </a:bodyPr>
          <a:lstStyle/>
          <a:p>
            <a:pPr marL="36900" indent="0">
              <a:buNone/>
            </a:pPr>
            <a:r>
              <a:rPr lang="en-US" dirty="0">
                <a:latin typeface="JasmineUPC" panose="02020603050405020304" pitchFamily="18" charset="-34"/>
                <a:cs typeface="JasmineUPC" panose="02020603050405020304" pitchFamily="18" charset="-34"/>
              </a:rPr>
              <a:t>Content elements include the substance of the topics, systematically arranged in a logical sequence, comprising the following details:</a:t>
            </a:r>
          </a:p>
          <a:p>
            <a:pPr marL="494100" indent="-457200">
              <a:buFont typeface="+mj-lt"/>
              <a:buAutoNum type="arabicPeriod"/>
            </a:pPr>
            <a:r>
              <a:rPr lang="en-US" dirty="0">
                <a:latin typeface="JasmineUPC" panose="02020603050405020304" pitchFamily="18" charset="-34"/>
                <a:cs typeface="JasmineUPC" panose="02020603050405020304" pitchFamily="18" charset="-34"/>
              </a:rPr>
              <a:t>The title or project name for the seminar should be carefully considered to ensure it yields worthwhile benefits. </a:t>
            </a:r>
          </a:p>
          <a:p>
            <a:pPr marL="36900" indent="0">
              <a:buNone/>
            </a:pPr>
            <a:r>
              <a:rPr lang="en-US" dirty="0">
                <a:latin typeface="JasmineUPC" panose="02020603050405020304" pitchFamily="18" charset="-34"/>
                <a:cs typeface="JasmineUPC" panose="02020603050405020304" pitchFamily="18" charset="-34"/>
              </a:rPr>
              <a:t>	Factors to consider when choosing a title include:</a:t>
            </a:r>
          </a:p>
          <a:p>
            <a:pPr lvl="1"/>
            <a:r>
              <a:rPr lang="en-US" dirty="0">
                <a:latin typeface="JasmineUPC" panose="02020603050405020304" pitchFamily="18" charset="-34"/>
                <a:cs typeface="JasmineUPC" panose="02020603050405020304" pitchFamily="18" charset="-34"/>
              </a:rPr>
              <a:t>It should address a problem or seek solutions related to your work or current studies, and be a topic you are proficient in and deeply knowledgeable about.</a:t>
            </a:r>
          </a:p>
          <a:p>
            <a:pPr lvl="1"/>
            <a:r>
              <a:rPr lang="en-US" dirty="0">
                <a:latin typeface="JasmineUPC" panose="02020603050405020304" pitchFamily="18" charset="-34"/>
                <a:cs typeface="JasmineUPC" panose="02020603050405020304" pitchFamily="18" charset="-34"/>
              </a:rPr>
              <a:t>It should be up-to-date and relevant to the current situation.</a:t>
            </a:r>
          </a:p>
          <a:p>
            <a:pPr lvl="1"/>
            <a:r>
              <a:rPr lang="en-US" dirty="0">
                <a:latin typeface="JasmineUPC" panose="02020603050405020304" pitchFamily="18" charset="-34"/>
                <a:cs typeface="JasmineUPC" panose="02020603050405020304" pitchFamily="18" charset="-34"/>
              </a:rPr>
              <a:t>It should allow for the systematic definition of the problem and the identification of solutions.</a:t>
            </a:r>
          </a:p>
          <a:p>
            <a:pPr lvl="1"/>
            <a:r>
              <a:rPr lang="en-US" dirty="0">
                <a:latin typeface="JasmineUPC" panose="02020603050405020304" pitchFamily="18" charset="-34"/>
                <a:cs typeface="JasmineUPC" panose="02020603050405020304" pitchFamily="18" charset="-34"/>
              </a:rPr>
              <a:t>It should not be too broad or too narrow; it should have a specific scope, clearly defining the problem and the approach for conducting the seminar.</a:t>
            </a:r>
            <a:endParaRPr lang="th-TH" dirty="0">
              <a:latin typeface="JasmineUPC" panose="02020603050405020304" pitchFamily="18" charset="-34"/>
              <a:cs typeface="JasmineUPC" panose="02020603050405020304" pitchFamily="18" charset="-34"/>
            </a:endParaRPr>
          </a:p>
          <a:p>
            <a:endParaRPr lang="en-US" dirty="0"/>
          </a:p>
        </p:txBody>
      </p:sp>
    </p:spTree>
    <p:extLst>
      <p:ext uri="{BB962C8B-B14F-4D97-AF65-F5344CB8AC3E}">
        <p14:creationId xmlns:p14="http://schemas.microsoft.com/office/powerpoint/2010/main" val="1985292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6505A-2D35-4C7A-9A54-CA077A047855}"/>
              </a:ext>
            </a:extLst>
          </p:cNvPr>
          <p:cNvSpPr>
            <a:spLocks noGrp="1"/>
          </p:cNvSpPr>
          <p:nvPr>
            <p:ph type="title"/>
          </p:nvPr>
        </p:nvSpPr>
        <p:spPr/>
        <p:txBody>
          <a:bodyPr/>
          <a:lstStyle/>
          <a:p>
            <a:r>
              <a:rPr kumimoji="0" lang="en-US" sz="4600" b="1" i="0" u="none" strike="noStrike" kern="1200" cap="none" spc="0" normalizeH="0" baseline="0" noProof="0" dirty="0">
                <a:ln>
                  <a:solidFill>
                    <a:prstClr val="black">
                      <a:lumMod val="75000"/>
                      <a:lumOff val="25000"/>
                      <a:alpha val="10000"/>
                    </a:prstClr>
                  </a:solidFill>
                </a:ln>
                <a:solidFill>
                  <a:srgbClr val="F4EEDC"/>
                </a:solidFill>
                <a:effectLst>
                  <a:outerShdw blurRad="9525" dist="25400" dir="14640000" algn="tl" rotWithShape="0">
                    <a:prstClr val="black">
                      <a:alpha val="30000"/>
                    </a:prstClr>
                  </a:outerShdw>
                </a:effectLst>
                <a:uLnTx/>
                <a:uFillTx/>
                <a:latin typeface="JasmineUPC" panose="02020603050405020304" pitchFamily="18" charset="-34"/>
                <a:ea typeface="+mj-ea"/>
                <a:cs typeface="JasmineUPC" panose="02020603050405020304" pitchFamily="18" charset="-34"/>
              </a:rPr>
              <a:t>Components of a seminar (in terms of content)</a:t>
            </a:r>
            <a:endParaRPr lang="en-US" dirty="0"/>
          </a:p>
        </p:txBody>
      </p:sp>
      <p:sp>
        <p:nvSpPr>
          <p:cNvPr id="3" name="Content Placeholder 2">
            <a:extLst>
              <a:ext uri="{FF2B5EF4-FFF2-40B4-BE49-F238E27FC236}">
                <a16:creationId xmlns:a16="http://schemas.microsoft.com/office/drawing/2014/main" id="{64FBB6E5-FCEF-4A3E-99D1-5610F453FFC9}"/>
              </a:ext>
            </a:extLst>
          </p:cNvPr>
          <p:cNvSpPr>
            <a:spLocks noGrp="1"/>
          </p:cNvSpPr>
          <p:nvPr>
            <p:ph idx="1"/>
          </p:nvPr>
        </p:nvSpPr>
        <p:spPr/>
        <p:txBody>
          <a:bodyPr/>
          <a:lstStyle/>
          <a:p>
            <a:pPr marL="36900" indent="0">
              <a:buNone/>
            </a:pPr>
            <a:r>
              <a:rPr lang="en-US" dirty="0">
                <a:latin typeface="JasmineUPC" panose="02020603050405020304" pitchFamily="18" charset="-34"/>
                <a:cs typeface="JasmineUPC" panose="02020603050405020304" pitchFamily="18" charset="-34"/>
              </a:rPr>
              <a:t>2. The objectives of the seminar should be clearly stated to define the goals or desired outcomes, such as:</a:t>
            </a:r>
          </a:p>
          <a:p>
            <a:pPr lvl="1"/>
            <a:r>
              <a:rPr lang="en-US" dirty="0">
                <a:latin typeface="JasmineUPC" panose="02020603050405020304" pitchFamily="18" charset="-34"/>
                <a:cs typeface="JasmineUPC" panose="02020603050405020304" pitchFamily="18" charset="-34"/>
              </a:rPr>
              <a:t>To study and explore a specific problem of interest.</a:t>
            </a:r>
          </a:p>
          <a:p>
            <a:pPr lvl="1"/>
            <a:r>
              <a:rPr lang="en-US" dirty="0">
                <a:latin typeface="JasmineUPC" panose="02020603050405020304" pitchFamily="18" charset="-34"/>
                <a:cs typeface="JasmineUPC" panose="02020603050405020304" pitchFamily="18" charset="-34"/>
              </a:rPr>
              <a:t>To obtain methods or approaches to solve a specific problem.</a:t>
            </a:r>
          </a:p>
          <a:p>
            <a:pPr lvl="1"/>
            <a:r>
              <a:rPr lang="en-US" dirty="0">
                <a:latin typeface="JasmineUPC" panose="02020603050405020304" pitchFamily="18" charset="-34"/>
                <a:cs typeface="JasmineUPC" panose="02020603050405020304" pitchFamily="18" charset="-34"/>
              </a:rPr>
              <a:t>To conduct research on a matter of urgent need.</a:t>
            </a:r>
          </a:p>
          <a:p>
            <a:pPr lvl="1"/>
            <a:r>
              <a:rPr lang="en-US" dirty="0">
                <a:latin typeface="JasmineUPC" panose="02020603050405020304" pitchFamily="18" charset="-34"/>
                <a:cs typeface="JasmineUPC" panose="02020603050405020304" pitchFamily="18" charset="-34"/>
              </a:rPr>
              <a:t>To learn and exchange research findings among seminar participants.</a:t>
            </a:r>
          </a:p>
          <a:p>
            <a:pPr lvl="1"/>
            <a:r>
              <a:rPr lang="en-US" dirty="0">
                <a:latin typeface="JasmineUPC" panose="02020603050405020304" pitchFamily="18" charset="-34"/>
                <a:cs typeface="JasmineUPC" panose="02020603050405020304" pitchFamily="18" charset="-34"/>
              </a:rPr>
              <a:t>To collaboratively consider and reach conclusions on research findings on a topic of interest.</a:t>
            </a:r>
            <a:endParaRPr lang="th-TH" dirty="0"/>
          </a:p>
          <a:p>
            <a:pPr marL="36900" indent="0">
              <a:buNone/>
            </a:pPr>
            <a:endParaRPr lang="th-TH" dirty="0"/>
          </a:p>
          <a:p>
            <a:endParaRPr lang="en-US" dirty="0"/>
          </a:p>
        </p:txBody>
      </p:sp>
    </p:spTree>
    <p:extLst>
      <p:ext uri="{BB962C8B-B14F-4D97-AF65-F5344CB8AC3E}">
        <p14:creationId xmlns:p14="http://schemas.microsoft.com/office/powerpoint/2010/main" val="3919132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5EA59-64E1-49FC-94B2-14E5C97DD074}"/>
              </a:ext>
            </a:extLst>
          </p:cNvPr>
          <p:cNvSpPr>
            <a:spLocks noGrp="1"/>
          </p:cNvSpPr>
          <p:nvPr>
            <p:ph type="title"/>
          </p:nvPr>
        </p:nvSpPr>
        <p:spPr/>
        <p:txBody>
          <a:bodyPr/>
          <a:lstStyle/>
          <a:p>
            <a:r>
              <a:rPr kumimoji="0" lang="en-US" sz="4600" b="1" i="0" u="none" strike="noStrike" kern="1200" cap="none" spc="0" normalizeH="0" baseline="0" noProof="0" dirty="0">
                <a:ln>
                  <a:solidFill>
                    <a:prstClr val="black">
                      <a:lumMod val="75000"/>
                      <a:lumOff val="25000"/>
                      <a:alpha val="10000"/>
                    </a:prstClr>
                  </a:solidFill>
                </a:ln>
                <a:solidFill>
                  <a:srgbClr val="F4EEDC"/>
                </a:solidFill>
                <a:effectLst>
                  <a:outerShdw blurRad="9525" dist="25400" dir="14640000" algn="tl" rotWithShape="0">
                    <a:prstClr val="black">
                      <a:alpha val="30000"/>
                    </a:prstClr>
                  </a:outerShdw>
                </a:effectLst>
                <a:uLnTx/>
                <a:uFillTx/>
                <a:latin typeface="JasmineUPC" panose="02020603050405020304" pitchFamily="18" charset="-34"/>
                <a:ea typeface="+mj-ea"/>
                <a:cs typeface="JasmineUPC" panose="02020603050405020304" pitchFamily="18" charset="-34"/>
              </a:rPr>
              <a:t>Components of the seminar (personnel aspect)</a:t>
            </a:r>
            <a:endParaRPr lang="en-US" dirty="0"/>
          </a:p>
        </p:txBody>
      </p:sp>
      <p:sp>
        <p:nvSpPr>
          <p:cNvPr id="3" name="Content Placeholder 2">
            <a:extLst>
              <a:ext uri="{FF2B5EF4-FFF2-40B4-BE49-F238E27FC236}">
                <a16:creationId xmlns:a16="http://schemas.microsoft.com/office/drawing/2014/main" id="{19A453AE-2E55-41F3-9F69-91941E1F74D8}"/>
              </a:ext>
            </a:extLst>
          </p:cNvPr>
          <p:cNvSpPr>
            <a:spLocks noGrp="1"/>
          </p:cNvSpPr>
          <p:nvPr>
            <p:ph idx="1"/>
          </p:nvPr>
        </p:nvSpPr>
        <p:spPr/>
        <p:txBody>
          <a:bodyPr/>
          <a:lstStyle/>
          <a:p>
            <a:pPr marL="36900" indent="0">
              <a:buNone/>
            </a:pPr>
            <a:r>
              <a:rPr lang="en-US" sz="2800" dirty="0">
                <a:latin typeface="JasmineUPC" panose="02020603050405020304" pitchFamily="18" charset="-34"/>
                <a:cs typeface="JasmineUPC" panose="02020603050405020304" pitchFamily="18" charset="-34"/>
              </a:rPr>
              <a:t>Personnel components refer to the individuals involved in organizing each seminar. </a:t>
            </a:r>
          </a:p>
          <a:p>
            <a:pPr marL="36900" indent="0">
              <a:buNone/>
            </a:pPr>
            <a:r>
              <a:rPr lang="en-US" sz="2800" dirty="0">
                <a:latin typeface="JasmineUPC" panose="02020603050405020304" pitchFamily="18" charset="-34"/>
                <a:cs typeface="JasmineUPC" panose="02020603050405020304" pitchFamily="18" charset="-34"/>
              </a:rPr>
              <a:t>These include the following personnel:</a:t>
            </a:r>
          </a:p>
          <a:p>
            <a:pPr marL="871200" lvl="1" indent="-457200"/>
            <a:r>
              <a:rPr lang="en-US" sz="2600" dirty="0">
                <a:latin typeface="JasmineUPC" panose="02020603050405020304" pitchFamily="18" charset="-34"/>
                <a:cs typeface="JasmineUPC" panose="02020603050405020304" pitchFamily="18" charset="-34"/>
              </a:rPr>
              <a:t>Seminar organizing staff or the seminar organizing committee</a:t>
            </a:r>
          </a:p>
          <a:p>
            <a:pPr marL="871200" lvl="1" indent="-457200"/>
            <a:r>
              <a:rPr lang="en-US" sz="2600" dirty="0">
                <a:latin typeface="JasmineUPC" panose="02020603050405020304" pitchFamily="18" charset="-34"/>
                <a:cs typeface="JasmineUPC" panose="02020603050405020304" pitchFamily="18" charset="-34"/>
              </a:rPr>
              <a:t>Speakers</a:t>
            </a:r>
          </a:p>
          <a:p>
            <a:pPr marL="871200" lvl="1" indent="-457200"/>
            <a:r>
              <a:rPr lang="en-US" sz="2600" dirty="0">
                <a:latin typeface="JasmineUPC" panose="02020603050405020304" pitchFamily="18" charset="-34"/>
                <a:cs typeface="JasmineUPC" panose="02020603050405020304" pitchFamily="18" charset="-34"/>
              </a:rPr>
              <a:t>Seminar participants</a:t>
            </a:r>
            <a:endParaRPr lang="en-US" dirty="0"/>
          </a:p>
        </p:txBody>
      </p:sp>
      <p:pic>
        <p:nvPicPr>
          <p:cNvPr id="4" name="Picture 3">
            <a:extLst>
              <a:ext uri="{FF2B5EF4-FFF2-40B4-BE49-F238E27FC236}">
                <a16:creationId xmlns:a16="http://schemas.microsoft.com/office/drawing/2014/main" id="{4C8AFA25-3033-4947-9FB5-18EFD019E46C}"/>
              </a:ext>
            </a:extLst>
          </p:cNvPr>
          <p:cNvPicPr>
            <a:picLocks noChangeAspect="1"/>
          </p:cNvPicPr>
          <p:nvPr/>
        </p:nvPicPr>
        <p:blipFill>
          <a:blip r:embed="rId2"/>
          <a:stretch>
            <a:fillRect/>
          </a:stretch>
        </p:blipFill>
        <p:spPr>
          <a:xfrm>
            <a:off x="8252205" y="3933824"/>
            <a:ext cx="4593107" cy="3321170"/>
          </a:xfrm>
          <a:prstGeom prst="rect">
            <a:avLst/>
          </a:prstGeom>
        </p:spPr>
      </p:pic>
    </p:spTree>
    <p:extLst>
      <p:ext uri="{BB962C8B-B14F-4D97-AF65-F5344CB8AC3E}">
        <p14:creationId xmlns:p14="http://schemas.microsoft.com/office/powerpoint/2010/main" val="2272073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6BD9A-F559-4502-A713-C8A9880DD0E0}"/>
              </a:ext>
            </a:extLst>
          </p:cNvPr>
          <p:cNvSpPr>
            <a:spLocks noGrp="1"/>
          </p:cNvSpPr>
          <p:nvPr>
            <p:ph type="title"/>
          </p:nvPr>
        </p:nvSpPr>
        <p:spPr/>
        <p:txBody>
          <a:bodyPr/>
          <a:lstStyle/>
          <a:p>
            <a:r>
              <a:rPr kumimoji="0" lang="en-US" sz="4600" b="1" i="0" u="none" strike="noStrike" kern="1200" cap="none" spc="0" normalizeH="0" baseline="0" noProof="0" dirty="0">
                <a:ln>
                  <a:solidFill>
                    <a:prstClr val="black">
                      <a:lumMod val="75000"/>
                      <a:lumOff val="25000"/>
                      <a:alpha val="10000"/>
                    </a:prstClr>
                  </a:solidFill>
                </a:ln>
                <a:solidFill>
                  <a:srgbClr val="F4EEDC"/>
                </a:solidFill>
                <a:effectLst>
                  <a:outerShdw blurRad="9525" dist="25400" dir="14640000" algn="tl" rotWithShape="0">
                    <a:prstClr val="black">
                      <a:alpha val="30000"/>
                    </a:prstClr>
                  </a:outerShdw>
                </a:effectLst>
                <a:uLnTx/>
                <a:uFillTx/>
                <a:latin typeface="JasmineUPC" panose="02020603050405020304" pitchFamily="18" charset="-34"/>
                <a:ea typeface="+mj-ea"/>
                <a:cs typeface="JasmineUPC" panose="02020603050405020304" pitchFamily="18" charset="-34"/>
              </a:rPr>
              <a:t>Components of the seminar (personnel aspect)</a:t>
            </a:r>
            <a:endParaRPr lang="en-US" dirty="0"/>
          </a:p>
        </p:txBody>
      </p:sp>
      <p:sp>
        <p:nvSpPr>
          <p:cNvPr id="3" name="Content Placeholder 2">
            <a:extLst>
              <a:ext uri="{FF2B5EF4-FFF2-40B4-BE49-F238E27FC236}">
                <a16:creationId xmlns:a16="http://schemas.microsoft.com/office/drawing/2014/main" id="{9415BD55-9381-4682-8BFD-545C8A990115}"/>
              </a:ext>
            </a:extLst>
          </p:cNvPr>
          <p:cNvSpPr>
            <a:spLocks noGrp="1"/>
          </p:cNvSpPr>
          <p:nvPr>
            <p:ph idx="1"/>
          </p:nvPr>
        </p:nvSpPr>
        <p:spPr>
          <a:xfrm>
            <a:off x="924443" y="1866900"/>
            <a:ext cx="8794651" cy="4470640"/>
          </a:xfrm>
        </p:spPr>
        <p:txBody>
          <a:bodyPr>
            <a:normAutofit/>
          </a:bodyPr>
          <a:lstStyle/>
          <a:p>
            <a:pPr>
              <a:buNone/>
            </a:pPr>
            <a:r>
              <a:rPr lang="en-US" sz="2000" b="1" dirty="0"/>
              <a:t>1. Seminar Organizing Personnel or Organizing Committee</a:t>
            </a:r>
            <a:endParaRPr lang="en-US" sz="2000" dirty="0"/>
          </a:p>
          <a:p>
            <a:pPr>
              <a:buFont typeface="Arial" panose="020B0604020202020204" pitchFamily="34" charset="0"/>
              <a:buChar char="•"/>
            </a:pPr>
            <a:r>
              <a:rPr lang="en-US" sz="2000" b="1" dirty="0"/>
              <a:t>Chairperson and Vice-Chairperson</a:t>
            </a:r>
            <a:endParaRPr lang="en-US" sz="2000" dirty="0"/>
          </a:p>
          <a:p>
            <a:pPr>
              <a:buFont typeface="Arial" panose="020B0604020202020204" pitchFamily="34" charset="0"/>
              <a:buChar char="•"/>
            </a:pPr>
            <a:r>
              <a:rPr lang="en-US" sz="2000" b="1" dirty="0"/>
              <a:t>Secretary and Assistant Secretary</a:t>
            </a:r>
            <a:endParaRPr lang="en-US" sz="2000" dirty="0"/>
          </a:p>
          <a:p>
            <a:pPr>
              <a:buFont typeface="Arial" panose="020B0604020202020204" pitchFamily="34" charset="0"/>
              <a:buChar char="•"/>
            </a:pPr>
            <a:r>
              <a:rPr lang="en-US" sz="2000" b="1" dirty="0"/>
              <a:t>Registrar and Registration Committee</a:t>
            </a:r>
            <a:endParaRPr lang="en-US" sz="2000" dirty="0"/>
          </a:p>
          <a:p>
            <a:pPr>
              <a:buFont typeface="Arial" panose="020B0604020202020204" pitchFamily="34" charset="0"/>
              <a:buChar char="•"/>
            </a:pPr>
            <a:r>
              <a:rPr lang="en-US" sz="2000" b="1" dirty="0"/>
              <a:t>Documentation Committee and Subcommittee</a:t>
            </a:r>
            <a:endParaRPr lang="en-US" sz="2000" dirty="0"/>
          </a:p>
          <a:p>
            <a:pPr>
              <a:buFont typeface="Arial" panose="020B0604020202020204" pitchFamily="34" charset="0"/>
              <a:buChar char="•"/>
            </a:pPr>
            <a:r>
              <a:rPr lang="en-US" sz="2000" b="1" dirty="0"/>
              <a:t>Treasurer and Assistant Treasurer</a:t>
            </a:r>
            <a:endParaRPr lang="en-US" sz="2000" dirty="0"/>
          </a:p>
          <a:p>
            <a:pPr>
              <a:buFont typeface="Arial" panose="020B0604020202020204" pitchFamily="34" charset="0"/>
              <a:buChar char="•"/>
            </a:pPr>
            <a:r>
              <a:rPr lang="en-US" sz="2000" b="1" dirty="0"/>
              <a:t>Venue and Equipment Committee</a:t>
            </a:r>
            <a:endParaRPr lang="en-US" sz="2000" dirty="0"/>
          </a:p>
        </p:txBody>
      </p:sp>
      <p:sp>
        <p:nvSpPr>
          <p:cNvPr id="5" name="TextBox 4">
            <a:extLst>
              <a:ext uri="{FF2B5EF4-FFF2-40B4-BE49-F238E27FC236}">
                <a16:creationId xmlns:a16="http://schemas.microsoft.com/office/drawing/2014/main" id="{D7281E77-50AD-42FF-8CDF-575154EE569E}"/>
              </a:ext>
            </a:extLst>
          </p:cNvPr>
          <p:cNvSpPr txBox="1"/>
          <p:nvPr/>
        </p:nvSpPr>
        <p:spPr>
          <a:xfrm>
            <a:off x="6935638" y="2764048"/>
            <a:ext cx="4825041" cy="1938992"/>
          </a:xfrm>
          <a:prstGeom prst="rect">
            <a:avLst/>
          </a:prstGeom>
          <a:noFill/>
        </p:spPr>
        <p:txBody>
          <a:bodyPr wrap="square">
            <a:spAutoFit/>
          </a:bodyPr>
          <a:lstStyle/>
          <a:p>
            <a:pPr marL="342900" indent="-342900">
              <a:buFont typeface="Arial" panose="020B0604020202020204" pitchFamily="34" charset="0"/>
              <a:buChar char="•"/>
            </a:pPr>
            <a:r>
              <a:rPr lang="en-US" sz="2000" dirty="0"/>
              <a:t>Organizing Committee (Continued)</a:t>
            </a:r>
            <a:endParaRPr lang="th-TH" sz="2000" dirty="0"/>
          </a:p>
          <a:p>
            <a:pPr marL="342900" indent="-342900">
              <a:buFont typeface="Arial" panose="020B0604020202020204" pitchFamily="34" charset="0"/>
              <a:buChar char="•"/>
            </a:pPr>
            <a:r>
              <a:rPr lang="en-US" sz="2000" dirty="0"/>
              <a:t>Catering and Refreshments Committee</a:t>
            </a:r>
            <a:endParaRPr lang="th-TH" sz="2000" dirty="0"/>
          </a:p>
          <a:p>
            <a:pPr marL="342900" indent="-342900">
              <a:buFont typeface="Arial" panose="020B0604020202020204" pitchFamily="34" charset="0"/>
              <a:buChar char="•"/>
            </a:pPr>
            <a:r>
              <a:rPr lang="en-US" sz="2000" dirty="0"/>
              <a:t>Public Relations (PR) Committee</a:t>
            </a:r>
            <a:endParaRPr lang="th-TH" sz="2000" dirty="0"/>
          </a:p>
          <a:p>
            <a:pPr marL="342900" indent="-342900">
              <a:buFont typeface="Arial" panose="020B0604020202020204" pitchFamily="34" charset="0"/>
              <a:buChar char="•"/>
            </a:pPr>
            <a:r>
              <a:rPr lang="en-US" sz="2000" dirty="0"/>
              <a:t>Reception and Hospitality Committee</a:t>
            </a:r>
            <a:endParaRPr lang="th-TH" sz="2000" dirty="0"/>
          </a:p>
          <a:p>
            <a:pPr marL="342900" indent="-342900">
              <a:buFont typeface="Arial" panose="020B0604020202020204" pitchFamily="34" charset="0"/>
              <a:buChar char="•"/>
            </a:pPr>
            <a:r>
              <a:rPr lang="en-US" sz="2000" dirty="0"/>
              <a:t>Medical and First Aid Committee</a:t>
            </a:r>
            <a:endParaRPr lang="th-TH" sz="2000" dirty="0"/>
          </a:p>
          <a:p>
            <a:pPr marL="342900" indent="-342900">
              <a:buFont typeface="Arial" panose="020B0604020202020204" pitchFamily="34" charset="0"/>
              <a:buChar char="•"/>
            </a:pPr>
            <a:r>
              <a:rPr lang="en-US" sz="2000" dirty="0"/>
              <a:t>Evaluation and Assessment Team</a:t>
            </a:r>
            <a:endParaRPr lang="th-TH" sz="2000" dirty="0"/>
          </a:p>
        </p:txBody>
      </p:sp>
    </p:spTree>
    <p:extLst>
      <p:ext uri="{BB962C8B-B14F-4D97-AF65-F5344CB8AC3E}">
        <p14:creationId xmlns:p14="http://schemas.microsoft.com/office/powerpoint/2010/main" val="2678728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4295E-15C4-4FE3-9B06-B88B075F4CDA}"/>
              </a:ext>
            </a:extLst>
          </p:cNvPr>
          <p:cNvSpPr>
            <a:spLocks noGrp="1"/>
          </p:cNvSpPr>
          <p:nvPr>
            <p:ph type="title"/>
          </p:nvPr>
        </p:nvSpPr>
        <p:spPr/>
        <p:txBody>
          <a:bodyPr/>
          <a:lstStyle/>
          <a:p>
            <a:r>
              <a:rPr kumimoji="0" lang="en-US" sz="4600" b="1" i="0" u="none" strike="noStrike" kern="1200" cap="none" spc="0" normalizeH="0" baseline="0" noProof="0" dirty="0">
                <a:ln>
                  <a:solidFill>
                    <a:prstClr val="black">
                      <a:lumMod val="75000"/>
                      <a:lumOff val="25000"/>
                      <a:alpha val="10000"/>
                    </a:prstClr>
                  </a:solidFill>
                </a:ln>
                <a:solidFill>
                  <a:srgbClr val="F4EEDC"/>
                </a:solidFill>
                <a:effectLst>
                  <a:outerShdw blurRad="9525" dist="25400" dir="14640000" algn="tl" rotWithShape="0">
                    <a:prstClr val="black">
                      <a:alpha val="30000"/>
                    </a:prstClr>
                  </a:outerShdw>
                </a:effectLst>
                <a:uLnTx/>
                <a:uFillTx/>
                <a:latin typeface="JasmineUPC" panose="02020603050405020304" pitchFamily="18" charset="-34"/>
                <a:ea typeface="+mj-ea"/>
                <a:cs typeface="JasmineUPC" panose="02020603050405020304" pitchFamily="18" charset="-34"/>
              </a:rPr>
              <a:t>Components of the seminar (personnel aspect)</a:t>
            </a:r>
            <a:endParaRPr lang="en-US" dirty="0"/>
          </a:p>
        </p:txBody>
      </p:sp>
      <p:sp>
        <p:nvSpPr>
          <p:cNvPr id="3" name="Content Placeholder 2">
            <a:extLst>
              <a:ext uri="{FF2B5EF4-FFF2-40B4-BE49-F238E27FC236}">
                <a16:creationId xmlns:a16="http://schemas.microsoft.com/office/drawing/2014/main" id="{63AF2378-5EC6-46FF-8B1A-E9BFF59A9931}"/>
              </a:ext>
            </a:extLst>
          </p:cNvPr>
          <p:cNvSpPr>
            <a:spLocks noGrp="1"/>
          </p:cNvSpPr>
          <p:nvPr>
            <p:ph idx="1"/>
          </p:nvPr>
        </p:nvSpPr>
        <p:spPr/>
        <p:txBody>
          <a:bodyPr>
            <a:normAutofit/>
          </a:bodyPr>
          <a:lstStyle/>
          <a:p>
            <a:pPr marL="36900" indent="0">
              <a:buNone/>
            </a:pPr>
            <a:r>
              <a:rPr lang="th-TH" sz="2400" b="1" dirty="0">
                <a:latin typeface="JasmineUPC" panose="02020603050405020304" pitchFamily="18" charset="-34"/>
                <a:cs typeface="JasmineUPC" panose="02020603050405020304" pitchFamily="18" charset="-34"/>
              </a:rPr>
              <a:t>	</a:t>
            </a:r>
            <a:r>
              <a:rPr lang="en-US" sz="2800" b="1" dirty="0">
                <a:latin typeface="JasmineUPC" panose="02020603050405020304" pitchFamily="18" charset="-34"/>
                <a:cs typeface="JasmineUPC" panose="02020603050405020304" pitchFamily="18" charset="-34"/>
              </a:rPr>
              <a:t>2. Speakers / Resource Persons</a:t>
            </a:r>
            <a:endParaRPr lang="th-TH" sz="2800" b="1" dirty="0">
              <a:latin typeface="JasmineUPC" panose="02020603050405020304" pitchFamily="18" charset="-34"/>
              <a:cs typeface="JasmineUPC" panose="02020603050405020304" pitchFamily="18" charset="-34"/>
            </a:endParaRPr>
          </a:p>
          <a:p>
            <a:pPr lvl="1"/>
            <a:r>
              <a:rPr lang="en-US" sz="2400" dirty="0">
                <a:latin typeface="JasmineUPC" panose="02020603050405020304" pitchFamily="18" charset="-34"/>
                <a:cs typeface="JasmineUPC" panose="02020603050405020304" pitchFamily="18" charset="-34"/>
              </a:rPr>
              <a:t>Experts who provide knowledge and share experiences with participants.</a:t>
            </a:r>
            <a:endParaRPr lang="th-TH" sz="2400" dirty="0">
              <a:latin typeface="JasmineUPC" panose="02020603050405020304" pitchFamily="18" charset="-34"/>
              <a:cs typeface="JasmineUPC" panose="02020603050405020304" pitchFamily="18" charset="-34"/>
            </a:endParaRPr>
          </a:p>
          <a:p>
            <a:pPr marL="450000" lvl="1" indent="0">
              <a:buNone/>
            </a:pPr>
            <a:endParaRPr lang="th-TH" dirty="0"/>
          </a:p>
          <a:p>
            <a:pPr marL="450000" lvl="1" indent="0">
              <a:buNone/>
            </a:pPr>
            <a:r>
              <a:rPr lang="en-US" b="1" dirty="0"/>
              <a:t>3. Participants / Attendees</a:t>
            </a:r>
            <a:endParaRPr lang="th-TH" b="1" dirty="0"/>
          </a:p>
          <a:p>
            <a:pPr lvl="1"/>
            <a:r>
              <a:rPr lang="en-US" sz="1800" dirty="0"/>
              <a:t>Individuals sharing common problems.</a:t>
            </a:r>
            <a:endParaRPr lang="th-TH" sz="1800" dirty="0"/>
          </a:p>
          <a:p>
            <a:pPr lvl="1"/>
            <a:r>
              <a:rPr lang="en-US" sz="1800" dirty="0"/>
              <a:t>Those seeking new ideas together.</a:t>
            </a:r>
            <a:endParaRPr lang="th-TH" sz="1800" dirty="0"/>
          </a:p>
          <a:p>
            <a:pPr lvl="1"/>
            <a:r>
              <a:rPr lang="en-US" sz="1800" dirty="0"/>
              <a:t>Individuals wishing to exchange opinions with one another.</a:t>
            </a:r>
            <a:endParaRPr lang="th-TH" sz="1800" dirty="0"/>
          </a:p>
          <a:p>
            <a:pPr lvl="1"/>
            <a:r>
              <a:rPr lang="en-US" sz="1800" dirty="0"/>
              <a:t>Those who want to share knowledge and experience to find collective solutions.</a:t>
            </a:r>
            <a:endParaRPr lang="en-US" sz="1800" dirty="0">
              <a:latin typeface="JasmineUPC" panose="02020603050405020304" pitchFamily="18" charset="-34"/>
              <a:cs typeface="JasmineUPC" panose="02020603050405020304" pitchFamily="18" charset="-34"/>
            </a:endParaRPr>
          </a:p>
        </p:txBody>
      </p:sp>
    </p:spTree>
    <p:extLst>
      <p:ext uri="{BB962C8B-B14F-4D97-AF65-F5344CB8AC3E}">
        <p14:creationId xmlns:p14="http://schemas.microsoft.com/office/powerpoint/2010/main" val="39995012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9C9D2-B4A9-4D5D-9522-D50EC054E0D0}"/>
              </a:ext>
            </a:extLst>
          </p:cNvPr>
          <p:cNvSpPr>
            <a:spLocks noGrp="1"/>
          </p:cNvSpPr>
          <p:nvPr>
            <p:ph type="title"/>
          </p:nvPr>
        </p:nvSpPr>
        <p:spPr/>
        <p:txBody>
          <a:bodyPr/>
          <a:lstStyle/>
          <a:p>
            <a:r>
              <a:rPr kumimoji="0" lang="en-US" sz="4600" b="1" i="0" u="none" strike="noStrike" kern="1200" cap="none" spc="0" normalizeH="0" baseline="0" noProof="0" dirty="0">
                <a:ln>
                  <a:solidFill>
                    <a:prstClr val="black">
                      <a:lumMod val="75000"/>
                      <a:lumOff val="25000"/>
                      <a:alpha val="10000"/>
                    </a:prstClr>
                  </a:solidFill>
                </a:ln>
                <a:solidFill>
                  <a:srgbClr val="F4EEDC"/>
                </a:solidFill>
                <a:effectLst>
                  <a:outerShdw blurRad="9525" dist="25400" dir="14640000" algn="tl" rotWithShape="0">
                    <a:prstClr val="black">
                      <a:alpha val="30000"/>
                    </a:prstClr>
                  </a:outerShdw>
                </a:effectLst>
                <a:uLnTx/>
                <a:uFillTx/>
                <a:latin typeface="JasmineUPC" panose="02020603050405020304" pitchFamily="18" charset="-34"/>
                <a:ea typeface="+mj-ea"/>
                <a:cs typeface="JasmineUPC" panose="02020603050405020304" pitchFamily="18" charset="-34"/>
              </a:rPr>
              <a:t>Elements of a seminar (Seminar methodology)</a:t>
            </a:r>
            <a:endParaRPr lang="en-US" dirty="0"/>
          </a:p>
        </p:txBody>
      </p:sp>
      <p:sp>
        <p:nvSpPr>
          <p:cNvPr id="3" name="Content Placeholder 2">
            <a:extLst>
              <a:ext uri="{FF2B5EF4-FFF2-40B4-BE49-F238E27FC236}">
                <a16:creationId xmlns:a16="http://schemas.microsoft.com/office/drawing/2014/main" id="{F53453AA-458B-4D68-8F31-32B529795898}"/>
              </a:ext>
            </a:extLst>
          </p:cNvPr>
          <p:cNvSpPr>
            <a:spLocks noGrp="1"/>
          </p:cNvSpPr>
          <p:nvPr>
            <p:ph idx="1"/>
          </p:nvPr>
        </p:nvSpPr>
        <p:spPr/>
        <p:txBody>
          <a:bodyPr>
            <a:noAutofit/>
          </a:bodyPr>
          <a:lstStyle/>
          <a:p>
            <a:pPr marL="36900" indent="0">
              <a:buNone/>
            </a:pPr>
            <a:r>
              <a:rPr lang="en-US" sz="2400" b="1" dirty="0">
                <a:latin typeface="JasmineUPC" panose="02020603050405020304" pitchFamily="18" charset="-34"/>
                <a:cs typeface="JasmineUPC" panose="02020603050405020304" pitchFamily="18" charset="-34"/>
              </a:rPr>
              <a:t>Seminar Methodology</a:t>
            </a:r>
            <a:endParaRPr lang="th-TH" sz="2400" b="1" dirty="0">
              <a:latin typeface="JasmineUPC" panose="02020603050405020304" pitchFamily="18" charset="-34"/>
              <a:cs typeface="JasmineUPC" panose="02020603050405020304" pitchFamily="18" charset="-34"/>
            </a:endParaRPr>
          </a:p>
          <a:p>
            <a:pPr marL="36900" indent="0">
              <a:buNone/>
            </a:pPr>
            <a:r>
              <a:rPr lang="en-US" sz="2400" dirty="0">
                <a:latin typeface="JasmineUPC" panose="02020603050405020304" pitchFamily="18" charset="-34"/>
                <a:cs typeface="JasmineUPC" panose="02020603050405020304" pitchFamily="18" charset="-34"/>
              </a:rPr>
              <a:t>	</a:t>
            </a:r>
            <a:r>
              <a:rPr lang="en-US" sz="2400" b="1" dirty="0">
                <a:latin typeface="JasmineUPC" panose="02020603050405020304" pitchFamily="18" charset="-34"/>
                <a:cs typeface="JasmineUPC" panose="02020603050405020304" pitchFamily="18" charset="-34"/>
              </a:rPr>
              <a:t>1. Lecture of Speech</a:t>
            </a:r>
          </a:p>
          <a:p>
            <a:pPr lvl="2"/>
            <a:r>
              <a:rPr lang="en-US" sz="2400" dirty="0">
                <a:latin typeface="JasmineUPC" panose="02020603050405020304" pitchFamily="18" charset="-34"/>
                <a:cs typeface="JasmineUPC" panose="02020603050405020304" pitchFamily="18" charset="-34"/>
              </a:rPr>
              <a:t>Presenting a story orally is a quick way to deliver a story in a structured manner.</a:t>
            </a:r>
            <a:endParaRPr lang="th-TH" sz="2400" dirty="0">
              <a:latin typeface="JasmineUPC" panose="02020603050405020304" pitchFamily="18" charset="-34"/>
              <a:cs typeface="JasmineUPC" panose="02020603050405020304" pitchFamily="18" charset="-34"/>
            </a:endParaRPr>
          </a:p>
          <a:p>
            <a:pPr marL="450000" lvl="1" indent="0">
              <a:buNone/>
            </a:pPr>
            <a:r>
              <a:rPr lang="en-US" sz="2400" b="1" dirty="0">
                <a:latin typeface="JasmineUPC" panose="02020603050405020304" pitchFamily="18" charset="-34"/>
                <a:cs typeface="JasmineUPC" panose="02020603050405020304" pitchFamily="18" charset="-34"/>
              </a:rPr>
              <a:t>2. Forum</a:t>
            </a:r>
            <a:endParaRPr lang="th-TH" sz="2400" b="1" dirty="0">
              <a:latin typeface="JasmineUPC" panose="02020603050405020304" pitchFamily="18" charset="-34"/>
              <a:cs typeface="JasmineUPC" panose="02020603050405020304" pitchFamily="18" charset="-34"/>
            </a:endParaRPr>
          </a:p>
          <a:p>
            <a:pPr lvl="2"/>
            <a:r>
              <a:rPr lang="en-US" sz="2400" dirty="0">
                <a:latin typeface="JasmineUPC" panose="02020603050405020304" pitchFamily="18" charset="-34"/>
                <a:cs typeface="JasmineUPC" panose="02020603050405020304" pitchFamily="18" charset="-34"/>
              </a:rPr>
              <a:t>There are no strict rules or regulations; questions are asked and answered.</a:t>
            </a:r>
          </a:p>
          <a:p>
            <a:pPr marL="450000" lvl="1" indent="0">
              <a:buNone/>
            </a:pPr>
            <a:r>
              <a:rPr lang="en-US" sz="2400" b="1" dirty="0">
                <a:latin typeface="JasmineUPC" panose="02020603050405020304" pitchFamily="18" charset="-34"/>
                <a:cs typeface="JasmineUPC" panose="02020603050405020304" pitchFamily="18" charset="-34"/>
              </a:rPr>
              <a:t>	3. Group Discussion</a:t>
            </a:r>
            <a:endParaRPr lang="th-TH" sz="2400" b="1" dirty="0">
              <a:latin typeface="JasmineUPC" panose="02020603050405020304" pitchFamily="18" charset="-34"/>
              <a:cs typeface="JasmineUPC" panose="02020603050405020304" pitchFamily="18" charset="-34"/>
            </a:endParaRPr>
          </a:p>
          <a:p>
            <a:pPr lvl="2"/>
            <a:r>
              <a:rPr lang="en-US" sz="2400" dirty="0">
                <a:latin typeface="JasmineUPC" panose="02020603050405020304" pitchFamily="18" charset="-34"/>
                <a:cs typeface="JasmineUPC" panose="02020603050405020304" pitchFamily="18" charset="-34"/>
              </a:rPr>
              <a:t>Subgroups were formed to discuss and propose areas of interest in subtopics</a:t>
            </a:r>
          </a:p>
          <a:p>
            <a:pPr lvl="2"/>
            <a:r>
              <a:rPr lang="en-US" sz="2400" dirty="0">
                <a:latin typeface="JasmineUPC" panose="02020603050405020304" pitchFamily="18" charset="-34"/>
                <a:cs typeface="JasmineUPC" panose="02020603050405020304" pitchFamily="18" charset="-34"/>
              </a:rPr>
              <a:t>Find ways to reach an agreement for the group.</a:t>
            </a:r>
          </a:p>
        </p:txBody>
      </p:sp>
    </p:spTree>
    <p:extLst>
      <p:ext uri="{BB962C8B-B14F-4D97-AF65-F5344CB8AC3E}">
        <p14:creationId xmlns:p14="http://schemas.microsoft.com/office/powerpoint/2010/main" val="30028507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9C0F8-F573-497A-A59E-CC2331D186DB}"/>
              </a:ext>
            </a:extLst>
          </p:cNvPr>
          <p:cNvSpPr>
            <a:spLocks noGrp="1"/>
          </p:cNvSpPr>
          <p:nvPr>
            <p:ph type="title"/>
          </p:nvPr>
        </p:nvSpPr>
        <p:spPr/>
        <p:txBody>
          <a:bodyPr/>
          <a:lstStyle/>
          <a:p>
            <a:r>
              <a:rPr kumimoji="0" lang="en-US" sz="4600" b="1" i="0" u="none" strike="noStrike" kern="1200" cap="none" spc="0" normalizeH="0" baseline="0" noProof="0" dirty="0">
                <a:ln>
                  <a:solidFill>
                    <a:prstClr val="black">
                      <a:lumMod val="75000"/>
                      <a:lumOff val="25000"/>
                      <a:alpha val="10000"/>
                    </a:prstClr>
                  </a:solidFill>
                </a:ln>
                <a:solidFill>
                  <a:srgbClr val="F4EEDC"/>
                </a:solidFill>
                <a:effectLst>
                  <a:outerShdw blurRad="9525" dist="25400" dir="14640000" algn="tl" rotWithShape="0">
                    <a:prstClr val="black">
                      <a:alpha val="30000"/>
                    </a:prstClr>
                  </a:outerShdw>
                </a:effectLst>
                <a:uLnTx/>
                <a:uFillTx/>
                <a:latin typeface="JasmineUPC" panose="02020603050405020304" pitchFamily="18" charset="-34"/>
                <a:ea typeface="+mj-ea"/>
                <a:cs typeface="JasmineUPC" panose="02020603050405020304" pitchFamily="18" charset="-34"/>
              </a:rPr>
              <a:t>Elements of a seminar (Seminar methodology)</a:t>
            </a:r>
            <a:endParaRPr lang="en-US" dirty="0"/>
          </a:p>
        </p:txBody>
      </p:sp>
      <p:sp>
        <p:nvSpPr>
          <p:cNvPr id="3" name="Content Placeholder 2">
            <a:extLst>
              <a:ext uri="{FF2B5EF4-FFF2-40B4-BE49-F238E27FC236}">
                <a16:creationId xmlns:a16="http://schemas.microsoft.com/office/drawing/2014/main" id="{2B821920-A520-4D7C-B5D2-4E50189BFF12}"/>
              </a:ext>
            </a:extLst>
          </p:cNvPr>
          <p:cNvSpPr>
            <a:spLocks noGrp="1"/>
          </p:cNvSpPr>
          <p:nvPr>
            <p:ph idx="1"/>
          </p:nvPr>
        </p:nvSpPr>
        <p:spPr>
          <a:xfrm>
            <a:off x="913795" y="2076450"/>
            <a:ext cx="10353762" cy="4171950"/>
          </a:xfrm>
        </p:spPr>
        <p:txBody>
          <a:bodyPr>
            <a:normAutofit lnSpcReduction="10000"/>
          </a:bodyPr>
          <a:lstStyle/>
          <a:p>
            <a:pPr marL="36900" marR="0" lvl="0" indent="0" algn="l" defTabSz="457200" rtl="0" eaLnBrk="1" fontAlgn="auto" latinLnBrk="0" hangingPunct="1">
              <a:lnSpc>
                <a:spcPct val="110000"/>
              </a:lnSpc>
              <a:spcBef>
                <a:spcPct val="20000"/>
              </a:spcBef>
              <a:spcAft>
                <a:spcPts val="600"/>
              </a:spcAft>
              <a:buClr>
                <a:srgbClr val="F4EEDC"/>
              </a:buClr>
              <a:buSzPct val="70000"/>
              <a:buFont typeface="Wingdings 2" charset="2"/>
              <a:buNone/>
              <a:tabLst/>
              <a:defRPr/>
            </a:pPr>
            <a:r>
              <a:rPr kumimoji="0" lang="en-US" sz="2400" b="1" i="0" u="none" strike="noStrike" kern="1200" cap="none" spc="0" normalizeH="0" baseline="0" noProof="0" dirty="0">
                <a:ln>
                  <a:solidFill>
                    <a:prstClr val="black">
                      <a:lumMod val="75000"/>
                      <a:lumOff val="25000"/>
                      <a:alpha val="10000"/>
                    </a:prstClr>
                  </a:solidFill>
                </a:ln>
                <a:solidFill>
                  <a:srgbClr val="F4EEDC"/>
                </a:solidFill>
                <a:effectLst>
                  <a:outerShdw blurRad="9525" dist="25400" dir="14640000" algn="tl" rotWithShape="0">
                    <a:prstClr val="black">
                      <a:alpha val="30000"/>
                    </a:prstClr>
                  </a:outerShdw>
                </a:effectLst>
                <a:uLnTx/>
                <a:uFillTx/>
                <a:latin typeface="JasmineUPC" panose="02020603050405020304" pitchFamily="18" charset="-34"/>
                <a:ea typeface="+mn-ea"/>
                <a:cs typeface="JasmineUPC" panose="02020603050405020304" pitchFamily="18" charset="-34"/>
              </a:rPr>
              <a:t>Seminar Methodology</a:t>
            </a:r>
            <a:endParaRPr kumimoji="0" lang="th-TH" sz="2400" b="1" i="0" u="none" strike="noStrike" kern="1200" cap="none" spc="0" normalizeH="0" baseline="0" noProof="0" dirty="0">
              <a:ln>
                <a:solidFill>
                  <a:prstClr val="black">
                    <a:lumMod val="75000"/>
                    <a:lumOff val="25000"/>
                    <a:alpha val="10000"/>
                  </a:prstClr>
                </a:solidFill>
              </a:ln>
              <a:solidFill>
                <a:srgbClr val="F4EEDC"/>
              </a:solidFill>
              <a:effectLst>
                <a:outerShdw blurRad="9525" dist="25400" dir="14640000" algn="tl" rotWithShape="0">
                  <a:prstClr val="black">
                    <a:alpha val="30000"/>
                  </a:prstClr>
                </a:outerShdw>
              </a:effectLst>
              <a:uLnTx/>
              <a:uFillTx/>
              <a:latin typeface="JasmineUPC" panose="02020603050405020304" pitchFamily="18" charset="-34"/>
              <a:ea typeface="+mn-ea"/>
              <a:cs typeface="JasmineUPC" panose="02020603050405020304" pitchFamily="18" charset="-34"/>
            </a:endParaRPr>
          </a:p>
          <a:p>
            <a:pPr marL="36900" indent="0">
              <a:buNone/>
            </a:pPr>
            <a:r>
              <a:rPr lang="en-US" dirty="0">
                <a:latin typeface="JasmineUPC" panose="02020603050405020304" pitchFamily="18" charset="-34"/>
                <a:cs typeface="JasmineUPC" panose="02020603050405020304" pitchFamily="18" charset="-34"/>
              </a:rPr>
              <a:t>	</a:t>
            </a:r>
            <a:r>
              <a:rPr lang="en-US" sz="2200" dirty="0">
                <a:latin typeface="JasmineUPC" panose="02020603050405020304" pitchFamily="18" charset="-34"/>
                <a:cs typeface="JasmineUPC" panose="02020603050405020304" pitchFamily="18" charset="-34"/>
              </a:rPr>
              <a:t>4. Workshop</a:t>
            </a:r>
          </a:p>
          <a:p>
            <a:pPr lvl="1"/>
            <a:r>
              <a:rPr lang="en-US" sz="2200" dirty="0">
                <a:latin typeface="JasmineUPC" panose="02020603050405020304" pitchFamily="18" charset="-34"/>
                <a:cs typeface="JasmineUPC" panose="02020603050405020304" pitchFamily="18" charset="-34"/>
              </a:rPr>
              <a:t>Emphasis is placed on hands-on learning and increased participation.</a:t>
            </a:r>
            <a:endParaRPr lang="th-TH" sz="2200" dirty="0">
              <a:latin typeface="JasmineUPC" panose="02020603050405020304" pitchFamily="18" charset="-34"/>
              <a:cs typeface="JasmineUPC" panose="02020603050405020304" pitchFamily="18" charset="-34"/>
            </a:endParaRPr>
          </a:p>
          <a:p>
            <a:pPr lvl="1"/>
            <a:r>
              <a:rPr lang="en-US" sz="2200" dirty="0">
                <a:latin typeface="JasmineUPC" panose="02020603050405020304" pitchFamily="18" charset="-34"/>
                <a:cs typeface="JasmineUPC" panose="02020603050405020304" pitchFamily="18" charset="-34"/>
              </a:rPr>
              <a:t>Work is organized into groups with shared backgrounds and interests, working in small teams under the guidance of mentors and experts.</a:t>
            </a:r>
            <a:endParaRPr lang="th-TH" sz="2200" dirty="0">
              <a:latin typeface="JasmineUPC" panose="02020603050405020304" pitchFamily="18" charset="-34"/>
              <a:cs typeface="JasmineUPC" panose="02020603050405020304" pitchFamily="18" charset="-34"/>
            </a:endParaRPr>
          </a:p>
          <a:p>
            <a:pPr marL="450000" lvl="1" indent="0">
              <a:buNone/>
            </a:pPr>
            <a:r>
              <a:rPr lang="en-US" sz="2200" dirty="0">
                <a:latin typeface="JasmineUPC" panose="02020603050405020304" pitchFamily="18" charset="-34"/>
                <a:cs typeface="JasmineUPC" panose="02020603050405020304" pitchFamily="18" charset="-34"/>
              </a:rPr>
              <a:t>5. Demonstration</a:t>
            </a:r>
          </a:p>
          <a:p>
            <a:pPr lvl="1"/>
            <a:r>
              <a:rPr lang="en-US" sz="2200" dirty="0">
                <a:latin typeface="JasmineUPC" panose="02020603050405020304" pitchFamily="18" charset="-34"/>
                <a:cs typeface="JasmineUPC" panose="02020603050405020304" pitchFamily="18" charset="-34"/>
              </a:rPr>
              <a:t>Demonstrating the process or steps involved.</a:t>
            </a:r>
          </a:p>
          <a:p>
            <a:pPr lvl="1"/>
            <a:r>
              <a:rPr lang="en-US" sz="2200" dirty="0">
                <a:latin typeface="JasmineUPC" panose="02020603050405020304" pitchFamily="18" charset="-34"/>
                <a:cs typeface="JasmineUPC" panose="02020603050405020304" pitchFamily="18" charset="-34"/>
              </a:rPr>
              <a:t>Advantages: Shows the actual process, leading to quick understanding.</a:t>
            </a:r>
          </a:p>
          <a:p>
            <a:pPr lvl="1"/>
            <a:r>
              <a:rPr lang="en-US" sz="2200" dirty="0">
                <a:latin typeface="JasmineUPC" panose="02020603050405020304" pitchFamily="18" charset="-34"/>
                <a:cs typeface="JasmineUPC" panose="02020603050405020304" pitchFamily="18" charset="-34"/>
              </a:rPr>
              <a:t>Disadvantages: Suitable only for small groups.</a:t>
            </a:r>
            <a:endParaRPr lang="en-US" sz="2200" dirty="0"/>
          </a:p>
        </p:txBody>
      </p:sp>
    </p:spTree>
    <p:extLst>
      <p:ext uri="{BB962C8B-B14F-4D97-AF65-F5344CB8AC3E}">
        <p14:creationId xmlns:p14="http://schemas.microsoft.com/office/powerpoint/2010/main" val="395986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8CEF0-EB0C-4642-BB5F-B4637778112F}"/>
              </a:ext>
            </a:extLst>
          </p:cNvPr>
          <p:cNvSpPr>
            <a:spLocks noGrp="1"/>
          </p:cNvSpPr>
          <p:nvPr>
            <p:ph type="title"/>
          </p:nvPr>
        </p:nvSpPr>
        <p:spPr/>
        <p:txBody>
          <a:bodyPr/>
          <a:lstStyle/>
          <a:p>
            <a:r>
              <a:rPr kumimoji="0" lang="en-US" sz="4600" b="1" i="0" u="none" strike="noStrike" kern="1200" cap="none" spc="0" normalizeH="0" baseline="0" noProof="0" dirty="0">
                <a:ln>
                  <a:solidFill>
                    <a:prstClr val="black">
                      <a:lumMod val="75000"/>
                      <a:lumOff val="25000"/>
                      <a:alpha val="10000"/>
                    </a:prstClr>
                  </a:solidFill>
                </a:ln>
                <a:solidFill>
                  <a:srgbClr val="F4EEDC"/>
                </a:solidFill>
                <a:effectLst>
                  <a:outerShdw blurRad="9525" dist="25400" dir="14640000" algn="tl" rotWithShape="0">
                    <a:prstClr val="black">
                      <a:alpha val="30000"/>
                    </a:prstClr>
                  </a:outerShdw>
                </a:effectLst>
                <a:uLnTx/>
                <a:uFillTx/>
                <a:latin typeface="JasmineUPC" panose="02020603050405020304" pitchFamily="18" charset="-34"/>
                <a:ea typeface="+mj-ea"/>
                <a:cs typeface="JasmineUPC" panose="02020603050405020304" pitchFamily="18" charset="-34"/>
              </a:rPr>
              <a:t>Elements of a seminar (Seminar methodology)</a:t>
            </a:r>
            <a:endParaRPr lang="en-US" dirty="0"/>
          </a:p>
        </p:txBody>
      </p:sp>
      <p:sp>
        <p:nvSpPr>
          <p:cNvPr id="3" name="Content Placeholder 2">
            <a:extLst>
              <a:ext uri="{FF2B5EF4-FFF2-40B4-BE49-F238E27FC236}">
                <a16:creationId xmlns:a16="http://schemas.microsoft.com/office/drawing/2014/main" id="{7B33BEAF-0553-4EF4-BD5C-CF4694A857D5}"/>
              </a:ext>
            </a:extLst>
          </p:cNvPr>
          <p:cNvSpPr>
            <a:spLocks noGrp="1"/>
          </p:cNvSpPr>
          <p:nvPr>
            <p:ph idx="1"/>
          </p:nvPr>
        </p:nvSpPr>
        <p:spPr/>
        <p:txBody>
          <a:bodyPr>
            <a:normAutofit lnSpcReduction="10000"/>
          </a:bodyPr>
          <a:lstStyle/>
          <a:p>
            <a:pPr marL="494100" indent="-457200">
              <a:buFont typeface="+mj-lt"/>
              <a:buAutoNum type="arabicPeriod" startAt="6"/>
            </a:pPr>
            <a:r>
              <a:rPr lang="en-US" sz="2400" dirty="0">
                <a:latin typeface="JasmineUPC" panose="02020603050405020304" pitchFamily="18" charset="-34"/>
                <a:cs typeface="JasmineUPC" panose="02020603050405020304" pitchFamily="18" charset="-34"/>
              </a:rPr>
              <a:t>Meeting/Session</a:t>
            </a:r>
          </a:p>
          <a:p>
            <a:pPr lvl="1"/>
            <a:r>
              <a:rPr lang="en-US" sz="2400" dirty="0">
                <a:latin typeface="JasmineUPC" panose="02020603050405020304" pitchFamily="18" charset="-34"/>
                <a:cs typeface="JasmineUPC" panose="02020603050405020304" pitchFamily="18" charset="-34"/>
              </a:rPr>
              <a:t>A free and open discussion on a particular topic.</a:t>
            </a:r>
          </a:p>
          <a:p>
            <a:pPr marL="494100" lvl="1" indent="-457200">
              <a:lnSpc>
                <a:spcPct val="110000"/>
              </a:lnSpc>
              <a:buFont typeface="+mj-lt"/>
              <a:buAutoNum type="arabicPeriod" startAt="7"/>
            </a:pPr>
            <a:r>
              <a:rPr lang="en-US" sz="2400" dirty="0">
                <a:latin typeface="JasmineUPC" panose="02020603050405020304" pitchFamily="18" charset="-34"/>
                <a:cs typeface="JasmineUPC" panose="02020603050405020304" pitchFamily="18" charset="-34"/>
              </a:rPr>
              <a:t>Field Trip/Study Trip</a:t>
            </a:r>
          </a:p>
          <a:p>
            <a:pPr marL="494100" lvl="1" indent="-457200">
              <a:lnSpc>
                <a:spcPct val="110000"/>
              </a:lnSpc>
              <a:buFont typeface="+mj-lt"/>
              <a:buAutoNum type="arabicPeriod" startAt="7"/>
            </a:pPr>
            <a:r>
              <a:rPr lang="en-US" sz="2400" dirty="0">
                <a:latin typeface="JasmineUPC" panose="02020603050405020304" pitchFamily="18" charset="-34"/>
                <a:cs typeface="JasmineUPC" panose="02020603050405020304" pitchFamily="18" charset="-34"/>
              </a:rPr>
              <a:t>Brainstorming</a:t>
            </a:r>
          </a:p>
          <a:p>
            <a:pPr lvl="1"/>
            <a:r>
              <a:rPr lang="en-US" sz="2400" dirty="0">
                <a:latin typeface="JasmineUPC" panose="02020603050405020304" pitchFamily="18" charset="-34"/>
                <a:cs typeface="JasmineUPC" panose="02020603050405020304" pitchFamily="18" charset="-34"/>
              </a:rPr>
              <a:t>Participants freely express their opinions.</a:t>
            </a:r>
          </a:p>
          <a:p>
            <a:pPr marL="494100" lvl="1" indent="-457200">
              <a:lnSpc>
                <a:spcPct val="110000"/>
              </a:lnSpc>
              <a:buFont typeface="+mj-lt"/>
              <a:buAutoNum type="arabicPeriod" startAt="9"/>
            </a:pPr>
            <a:r>
              <a:rPr lang="en-US" sz="2400" dirty="0">
                <a:latin typeface="JasmineUPC" panose="02020603050405020304" pitchFamily="18" charset="-34"/>
                <a:cs typeface="JasmineUPC" panose="02020603050405020304" pitchFamily="18" charset="-34"/>
              </a:rPr>
              <a:t>Video/Slide Show</a:t>
            </a:r>
          </a:p>
          <a:p>
            <a:pPr marL="494100" lvl="1" indent="-457200">
              <a:lnSpc>
                <a:spcPct val="110000"/>
              </a:lnSpc>
              <a:buFont typeface="+mj-lt"/>
              <a:buAutoNum type="arabicPeriod" startAt="9"/>
            </a:pPr>
            <a:r>
              <a:rPr lang="en-US" sz="2400" dirty="0">
                <a:latin typeface="JasmineUPC" panose="02020603050405020304" pitchFamily="18" charset="-34"/>
                <a:cs typeface="JasmineUPC" panose="02020603050405020304" pitchFamily="18" charset="-34"/>
              </a:rPr>
              <a:t>Team building activities, such as identifying problems to be solved together.</a:t>
            </a:r>
            <a:endParaRPr lang="th-TH" sz="2400" dirty="0"/>
          </a:p>
          <a:p>
            <a:endParaRPr lang="en-US" dirty="0"/>
          </a:p>
        </p:txBody>
      </p:sp>
    </p:spTree>
    <p:extLst>
      <p:ext uri="{BB962C8B-B14F-4D97-AF65-F5344CB8AC3E}">
        <p14:creationId xmlns:p14="http://schemas.microsoft.com/office/powerpoint/2010/main" val="1036908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ACFA5-4ED5-40D8-9FE2-E043A1139790}"/>
              </a:ext>
            </a:extLst>
          </p:cNvPr>
          <p:cNvSpPr>
            <a:spLocks noGrp="1"/>
          </p:cNvSpPr>
          <p:nvPr>
            <p:ph type="title"/>
          </p:nvPr>
        </p:nvSpPr>
        <p:spPr/>
        <p:txBody>
          <a:bodyPr/>
          <a:lstStyle/>
          <a:p>
            <a:r>
              <a:rPr kumimoji="0" lang="en-US" sz="4600" b="1" i="0" u="none" strike="noStrike" kern="1200" cap="none" spc="0" normalizeH="0" baseline="0" noProof="0" dirty="0">
                <a:ln>
                  <a:solidFill>
                    <a:prstClr val="black">
                      <a:lumMod val="75000"/>
                      <a:lumOff val="25000"/>
                      <a:alpha val="10000"/>
                    </a:prstClr>
                  </a:solidFill>
                </a:ln>
                <a:solidFill>
                  <a:srgbClr val="F4EEDC"/>
                </a:solidFill>
                <a:effectLst>
                  <a:outerShdw blurRad="9525" dist="25400" dir="14640000" algn="tl" rotWithShape="0">
                    <a:prstClr val="black">
                      <a:alpha val="30000"/>
                    </a:prstClr>
                  </a:outerShdw>
                </a:effectLst>
                <a:uLnTx/>
                <a:uFillTx/>
                <a:latin typeface="JasmineUPC" panose="02020603050405020304" pitchFamily="18" charset="-34"/>
                <a:ea typeface="+mj-ea"/>
                <a:cs typeface="JasmineUPC" panose="02020603050405020304" pitchFamily="18" charset="-34"/>
              </a:rPr>
              <a:t>Seminar components (including venue)</a:t>
            </a:r>
            <a:endParaRPr lang="en-US" dirty="0"/>
          </a:p>
        </p:txBody>
      </p:sp>
      <p:sp>
        <p:nvSpPr>
          <p:cNvPr id="3" name="Content Placeholder 2">
            <a:extLst>
              <a:ext uri="{FF2B5EF4-FFF2-40B4-BE49-F238E27FC236}">
                <a16:creationId xmlns:a16="http://schemas.microsoft.com/office/drawing/2014/main" id="{5F19D6B8-88A2-424C-953F-EAA91864E83E}"/>
              </a:ext>
            </a:extLst>
          </p:cNvPr>
          <p:cNvSpPr>
            <a:spLocks noGrp="1"/>
          </p:cNvSpPr>
          <p:nvPr>
            <p:ph idx="1"/>
          </p:nvPr>
        </p:nvSpPr>
        <p:spPr/>
        <p:txBody>
          <a:bodyPr>
            <a:normAutofit fontScale="70000" lnSpcReduction="20000"/>
          </a:bodyPr>
          <a:lstStyle/>
          <a:p>
            <a:pPr marL="36900" indent="0">
              <a:buNone/>
            </a:pPr>
            <a:r>
              <a:rPr lang="en-US" sz="2600" b="1" dirty="0">
                <a:latin typeface="JasmineUPC" panose="02020603050405020304" pitchFamily="18" charset="-34"/>
                <a:cs typeface="JasmineUPC" panose="02020603050405020304" pitchFamily="18" charset="-34"/>
              </a:rPr>
              <a:t>The venue component refers to the location, tools, or equipment used to organize the seminar. Each seminar should include the following:</a:t>
            </a:r>
          </a:p>
          <a:p>
            <a:pPr marL="494100" indent="-457200">
              <a:buFont typeface="+mj-lt"/>
              <a:buAutoNum type="arabicPeriod"/>
            </a:pPr>
            <a:r>
              <a:rPr lang="en-US" sz="2400" dirty="0">
                <a:latin typeface="JasmineUPC" panose="02020603050405020304" pitchFamily="18" charset="-34"/>
                <a:cs typeface="JasmineUPC" panose="02020603050405020304" pitchFamily="18" charset="-34"/>
              </a:rPr>
              <a:t>Large meeting rooms</a:t>
            </a:r>
          </a:p>
          <a:p>
            <a:pPr marL="494100" indent="-457200">
              <a:buFont typeface="+mj-lt"/>
              <a:buAutoNum type="arabicPeriod"/>
            </a:pPr>
            <a:r>
              <a:rPr lang="en-US" sz="2400" dirty="0">
                <a:latin typeface="JasmineUPC" panose="02020603050405020304" pitchFamily="18" charset="-34"/>
                <a:cs typeface="JasmineUPC" panose="02020603050405020304" pitchFamily="18" charset="-34"/>
              </a:rPr>
              <a:t>Medium or small meeting rooms</a:t>
            </a:r>
          </a:p>
          <a:p>
            <a:pPr marL="494100" indent="-457200">
              <a:buFont typeface="+mj-lt"/>
              <a:buAutoNum type="arabicPeriod"/>
            </a:pPr>
            <a:r>
              <a:rPr lang="en-US" sz="2400" dirty="0">
                <a:latin typeface="JasmineUPC" panose="02020603050405020304" pitchFamily="18" charset="-34"/>
                <a:cs typeface="JasmineUPC" panose="02020603050405020304" pitchFamily="18" charset="-34"/>
              </a:rPr>
              <a:t>Reception rooms</a:t>
            </a:r>
          </a:p>
          <a:p>
            <a:pPr marL="494100" indent="-457200">
              <a:buFont typeface="+mj-lt"/>
              <a:buAutoNum type="arabicPeriod"/>
            </a:pPr>
            <a:r>
              <a:rPr lang="en-US" sz="2400" dirty="0">
                <a:latin typeface="JasmineUPC" panose="02020603050405020304" pitchFamily="18" charset="-34"/>
                <a:cs typeface="JasmineUPC" panose="02020603050405020304" pitchFamily="18" charset="-34"/>
              </a:rPr>
              <a:t>Snack room/Relaxation area outside the meeting room</a:t>
            </a:r>
          </a:p>
          <a:p>
            <a:pPr marL="494100" indent="-457200">
              <a:buFont typeface="+mj-lt"/>
              <a:buAutoNum type="arabicPeriod"/>
            </a:pPr>
            <a:r>
              <a:rPr lang="en-US" sz="2400" dirty="0">
                <a:latin typeface="JasmineUPC" panose="02020603050405020304" pitchFamily="18" charset="-34"/>
                <a:cs typeface="JasmineUPC" panose="02020603050405020304" pitchFamily="18" charset="-34"/>
              </a:rPr>
              <a:t>Dining room</a:t>
            </a:r>
          </a:p>
          <a:p>
            <a:pPr marL="494100" indent="-457200">
              <a:buFont typeface="+mj-lt"/>
              <a:buAutoNum type="arabicPeriod"/>
            </a:pPr>
            <a:r>
              <a:rPr lang="en-US" sz="2400" dirty="0">
                <a:latin typeface="JasmineUPC" panose="02020603050405020304" pitchFamily="18" charset="-34"/>
                <a:cs typeface="JasmineUPC" panose="02020603050405020304" pitchFamily="18" charset="-34"/>
              </a:rPr>
              <a:t>Audio-visual equipment</a:t>
            </a:r>
          </a:p>
          <a:p>
            <a:pPr marL="494100" indent="-457200">
              <a:buFont typeface="+mj-lt"/>
              <a:buAutoNum type="arabicPeriod"/>
            </a:pPr>
            <a:r>
              <a:rPr lang="en-US" sz="2400" dirty="0">
                <a:latin typeface="JasmineUPC" panose="02020603050405020304" pitchFamily="18" charset="-34"/>
                <a:cs typeface="JasmineUPC" panose="02020603050405020304" pitchFamily="18" charset="-34"/>
              </a:rPr>
              <a:t>Tools and equipment</a:t>
            </a:r>
          </a:p>
          <a:p>
            <a:pPr marL="494100" indent="-457200">
              <a:buFont typeface="+mj-lt"/>
              <a:buAutoNum type="arabicPeriod"/>
            </a:pPr>
            <a:r>
              <a:rPr lang="en-US" sz="2400" dirty="0">
                <a:latin typeface="JasmineUPC" panose="02020603050405020304" pitchFamily="18" charset="-34"/>
                <a:cs typeface="JasmineUPC" panose="02020603050405020304" pitchFamily="18" charset="-34"/>
              </a:rPr>
              <a:t>Stationery and office supplies</a:t>
            </a:r>
            <a:endParaRPr lang="en-US" dirty="0"/>
          </a:p>
        </p:txBody>
      </p:sp>
      <p:pic>
        <p:nvPicPr>
          <p:cNvPr id="4" name="Picture 3">
            <a:extLst>
              <a:ext uri="{FF2B5EF4-FFF2-40B4-BE49-F238E27FC236}">
                <a16:creationId xmlns:a16="http://schemas.microsoft.com/office/drawing/2014/main" id="{C9423DAC-68EC-4D56-BB0F-C3475F010B39}"/>
              </a:ext>
            </a:extLst>
          </p:cNvPr>
          <p:cNvPicPr>
            <a:picLocks noChangeAspect="1"/>
          </p:cNvPicPr>
          <p:nvPr/>
        </p:nvPicPr>
        <p:blipFill>
          <a:blip r:embed="rId2"/>
          <a:stretch>
            <a:fillRect/>
          </a:stretch>
        </p:blipFill>
        <p:spPr>
          <a:xfrm>
            <a:off x="6239772" y="2868897"/>
            <a:ext cx="4701533" cy="3131852"/>
          </a:xfrm>
          <a:prstGeom prst="rect">
            <a:avLst/>
          </a:prstGeom>
        </p:spPr>
      </p:pic>
    </p:spTree>
    <p:extLst>
      <p:ext uri="{BB962C8B-B14F-4D97-AF65-F5344CB8AC3E}">
        <p14:creationId xmlns:p14="http://schemas.microsoft.com/office/powerpoint/2010/main" val="715485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9A52C-9531-460A-8B7E-BB6FC318ECCF}"/>
              </a:ext>
            </a:extLst>
          </p:cNvPr>
          <p:cNvSpPr>
            <a:spLocks noGrp="1"/>
          </p:cNvSpPr>
          <p:nvPr>
            <p:ph type="title"/>
          </p:nvPr>
        </p:nvSpPr>
        <p:spPr/>
        <p:txBody>
          <a:bodyPr/>
          <a:lstStyle/>
          <a:p>
            <a:r>
              <a:rPr kumimoji="0" lang="en-US" sz="4600" b="1" i="0" u="none" strike="noStrike" kern="1200" cap="none" spc="0" normalizeH="0" baseline="0" noProof="0" dirty="0">
                <a:ln>
                  <a:solidFill>
                    <a:prstClr val="black">
                      <a:lumMod val="75000"/>
                      <a:lumOff val="25000"/>
                      <a:alpha val="10000"/>
                    </a:prstClr>
                  </a:solidFill>
                </a:ln>
                <a:solidFill>
                  <a:srgbClr val="F4EEDC"/>
                </a:solidFill>
                <a:effectLst>
                  <a:outerShdw blurRad="9525" dist="25400" dir="14640000" algn="tl" rotWithShape="0">
                    <a:prstClr val="black">
                      <a:alpha val="30000"/>
                    </a:prstClr>
                  </a:outerShdw>
                </a:effectLst>
                <a:uLnTx/>
                <a:uFillTx/>
                <a:latin typeface="JasmineUPC" panose="02020603050405020304" pitchFamily="18" charset="-34"/>
                <a:ea typeface="+mj-ea"/>
                <a:cs typeface="JasmineUPC" panose="02020603050405020304" pitchFamily="18" charset="-34"/>
              </a:rPr>
              <a:t>Seminar components (time constraints)</a:t>
            </a:r>
            <a:endParaRPr lang="en-US" dirty="0"/>
          </a:p>
        </p:txBody>
      </p:sp>
      <p:sp>
        <p:nvSpPr>
          <p:cNvPr id="3" name="Content Placeholder 2">
            <a:extLst>
              <a:ext uri="{FF2B5EF4-FFF2-40B4-BE49-F238E27FC236}">
                <a16:creationId xmlns:a16="http://schemas.microsoft.com/office/drawing/2014/main" id="{CA8A9B31-7908-46A3-81BF-B0E098E7E3CC}"/>
              </a:ext>
            </a:extLst>
          </p:cNvPr>
          <p:cNvSpPr>
            <a:spLocks noGrp="1"/>
          </p:cNvSpPr>
          <p:nvPr>
            <p:ph idx="1"/>
          </p:nvPr>
        </p:nvSpPr>
        <p:spPr/>
        <p:txBody>
          <a:bodyPr/>
          <a:lstStyle/>
          <a:p>
            <a:pPr marL="36900" indent="0">
              <a:buNone/>
            </a:pPr>
            <a:r>
              <a:rPr lang="en-US" b="1" dirty="0">
                <a:latin typeface="JasmineUPC" panose="02020603050405020304" pitchFamily="18" charset="-34"/>
                <a:cs typeface="JasmineUPC" panose="02020603050405020304" pitchFamily="18" charset="-34"/>
              </a:rPr>
              <a:t>Timing is a crucial element. Setting the date and time for a seminar is essential. Seminar organizers should plan carefully to ensure a smooth and enjoyable experience for all parties involved. When scheduling, the following factors should be considered:</a:t>
            </a:r>
          </a:p>
          <a:p>
            <a:pPr marL="494100" indent="-457200">
              <a:buFont typeface="+mj-lt"/>
              <a:buAutoNum type="arabicPeriod"/>
            </a:pPr>
            <a:r>
              <a:rPr lang="en-US" dirty="0">
                <a:latin typeface="JasmineUPC" panose="02020603050405020304" pitchFamily="18" charset="-34"/>
                <a:cs typeface="JasmineUPC" panose="02020603050405020304" pitchFamily="18" charset="-34"/>
              </a:rPr>
              <a:t>Timeframe for preparation:</a:t>
            </a:r>
          </a:p>
          <a:p>
            <a:pPr marL="494100" indent="-457200">
              <a:buFont typeface="+mj-lt"/>
              <a:buAutoNum type="arabicPeriod"/>
            </a:pPr>
            <a:r>
              <a:rPr lang="en-US" dirty="0">
                <a:latin typeface="JasmineUPC" panose="02020603050405020304" pitchFamily="18" charset="-34"/>
                <a:cs typeface="JasmineUPC" panose="02020603050405020304" pitchFamily="18" charset="-34"/>
              </a:rPr>
              <a:t>Inviting speakers</a:t>
            </a:r>
          </a:p>
          <a:p>
            <a:pPr marL="494100" indent="-457200">
              <a:buFont typeface="+mj-lt"/>
              <a:buAutoNum type="arabicPeriod"/>
            </a:pPr>
            <a:r>
              <a:rPr lang="en-US" dirty="0">
                <a:latin typeface="JasmineUPC" panose="02020603050405020304" pitchFamily="18" charset="-34"/>
                <a:cs typeface="JasmineUPC" panose="02020603050405020304" pitchFamily="18" charset="-34"/>
              </a:rPr>
              <a:t>Date and time of the seminar</a:t>
            </a:r>
            <a:endParaRPr lang="en-US" dirty="0"/>
          </a:p>
        </p:txBody>
      </p:sp>
    </p:spTree>
    <p:extLst>
      <p:ext uri="{BB962C8B-B14F-4D97-AF65-F5344CB8AC3E}">
        <p14:creationId xmlns:p14="http://schemas.microsoft.com/office/powerpoint/2010/main" val="3414618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A748D-BEEC-43A4-BFF3-B31C0275A5D9}"/>
              </a:ext>
            </a:extLst>
          </p:cNvPr>
          <p:cNvSpPr>
            <a:spLocks noGrp="1"/>
          </p:cNvSpPr>
          <p:nvPr>
            <p:ph type="title"/>
          </p:nvPr>
        </p:nvSpPr>
        <p:spPr>
          <a:xfrm>
            <a:off x="913795" y="609600"/>
            <a:ext cx="10353762" cy="1257300"/>
          </a:xfrm>
        </p:spPr>
        <p:txBody>
          <a:bodyPr>
            <a:normAutofit/>
          </a:bodyPr>
          <a:lstStyle/>
          <a:p>
            <a:r>
              <a:rPr lang="en-US" dirty="0"/>
              <a:t>CHAPTER OVERVIEW</a:t>
            </a:r>
          </a:p>
        </p:txBody>
      </p:sp>
      <p:graphicFrame>
        <p:nvGraphicFramePr>
          <p:cNvPr id="4" name="Content Placeholder 2">
            <a:extLst>
              <a:ext uri="{FF2B5EF4-FFF2-40B4-BE49-F238E27FC236}">
                <a16:creationId xmlns:a16="http://schemas.microsoft.com/office/drawing/2014/main" id="{AED04DAF-1E3F-4397-8834-E64118E9B2CD}"/>
              </a:ext>
            </a:extLst>
          </p:cNvPr>
          <p:cNvGraphicFramePr>
            <a:graphicFrameLocks noGrp="1"/>
          </p:cNvGraphicFramePr>
          <p:nvPr>
            <p:ph idx="1"/>
            <p:extLst>
              <p:ext uri="{D42A27DB-BD31-4B8C-83A1-F6EECF244321}">
                <p14:modId xmlns:p14="http://schemas.microsoft.com/office/powerpoint/2010/main" val="3721171148"/>
              </p:ext>
            </p:extLst>
          </p:nvPr>
        </p:nvGraphicFramePr>
        <p:xfrm>
          <a:off x="914400" y="2076450"/>
          <a:ext cx="10353675" cy="3714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890897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45BB8-EA19-4037-8F52-8F673FFE53E3}"/>
              </a:ext>
            </a:extLst>
          </p:cNvPr>
          <p:cNvSpPr>
            <a:spLocks noGrp="1"/>
          </p:cNvSpPr>
          <p:nvPr>
            <p:ph type="title"/>
          </p:nvPr>
        </p:nvSpPr>
        <p:spPr/>
        <p:txBody>
          <a:bodyPr/>
          <a:lstStyle/>
          <a:p>
            <a:r>
              <a:rPr kumimoji="0" lang="en-US" sz="4600" b="1" i="0" u="none" strike="noStrike" kern="1200" cap="none" spc="0" normalizeH="0" baseline="0" noProof="0" dirty="0">
                <a:ln>
                  <a:solidFill>
                    <a:prstClr val="black">
                      <a:lumMod val="75000"/>
                      <a:lumOff val="25000"/>
                      <a:alpha val="10000"/>
                    </a:prstClr>
                  </a:solidFill>
                </a:ln>
                <a:solidFill>
                  <a:srgbClr val="F4EEDC"/>
                </a:solidFill>
                <a:effectLst>
                  <a:outerShdw blurRad="9525" dist="25400" dir="14640000" algn="tl" rotWithShape="0">
                    <a:prstClr val="black">
                      <a:alpha val="30000"/>
                    </a:prstClr>
                  </a:outerShdw>
                </a:effectLst>
                <a:uLnTx/>
                <a:uFillTx/>
                <a:latin typeface="JasmineUPC" panose="02020603050405020304" pitchFamily="18" charset="-34"/>
                <a:ea typeface="+mj-ea"/>
                <a:cs typeface="JasmineUPC" panose="02020603050405020304" pitchFamily="18" charset="-34"/>
              </a:rPr>
              <a:t>Components of the seminar (budgetary aspects)</a:t>
            </a:r>
            <a:endParaRPr lang="en-US" dirty="0"/>
          </a:p>
        </p:txBody>
      </p:sp>
      <p:sp>
        <p:nvSpPr>
          <p:cNvPr id="3" name="Content Placeholder 2">
            <a:extLst>
              <a:ext uri="{FF2B5EF4-FFF2-40B4-BE49-F238E27FC236}">
                <a16:creationId xmlns:a16="http://schemas.microsoft.com/office/drawing/2014/main" id="{2519FFA9-FF0F-4EF0-A05B-B2BA78FF93CA}"/>
              </a:ext>
            </a:extLst>
          </p:cNvPr>
          <p:cNvSpPr>
            <a:spLocks noGrp="1"/>
          </p:cNvSpPr>
          <p:nvPr>
            <p:ph idx="1"/>
          </p:nvPr>
        </p:nvSpPr>
        <p:spPr/>
        <p:txBody>
          <a:bodyPr>
            <a:normAutofit lnSpcReduction="10000"/>
          </a:bodyPr>
          <a:lstStyle/>
          <a:p>
            <a:pPr marL="36900" indent="0">
              <a:buNone/>
            </a:pPr>
            <a:r>
              <a:rPr lang="en-US" b="1" dirty="0">
                <a:latin typeface="JasmineUPC" panose="02020603050405020304" pitchFamily="18" charset="-34"/>
                <a:cs typeface="JasmineUPC" panose="02020603050405020304" pitchFamily="18" charset="-34"/>
              </a:rPr>
              <a:t>Budgetary Components: Organizing a seminar involves significant operational costs. The organizing committee must plan expenses carefully. Considerations when preparing the seminar budget include:</a:t>
            </a:r>
          </a:p>
          <a:p>
            <a:pPr marL="494100" indent="-457200">
              <a:buFont typeface="+mj-lt"/>
              <a:buAutoNum type="arabicPeriod"/>
            </a:pPr>
            <a:r>
              <a:rPr lang="en-US" dirty="0">
                <a:latin typeface="JasmineUPC" panose="02020603050405020304" pitchFamily="18" charset="-34"/>
                <a:cs typeface="JasmineUPC" panose="02020603050405020304" pitchFamily="18" charset="-34"/>
              </a:rPr>
              <a:t>Prepare an expense estimate.</a:t>
            </a:r>
          </a:p>
          <a:p>
            <a:pPr marL="494100" indent="-457200">
              <a:buFont typeface="+mj-lt"/>
              <a:buAutoNum type="arabicPeriod"/>
            </a:pPr>
            <a:r>
              <a:rPr lang="en-US" dirty="0">
                <a:latin typeface="JasmineUPC" panose="02020603050405020304" pitchFamily="18" charset="-34"/>
                <a:cs typeface="JasmineUPC" panose="02020603050405020304" pitchFamily="18" charset="-34"/>
              </a:rPr>
              <a:t>Identify all costs related to necessary materials and equipment that need to be </a:t>
            </a:r>
            <a:r>
              <a:rPr lang="en-US" dirty="0" err="1">
                <a:latin typeface="JasmineUPC" panose="02020603050405020304" pitchFamily="18" charset="-34"/>
                <a:cs typeface="JasmineUPC" panose="02020603050405020304" pitchFamily="18" charset="-34"/>
              </a:rPr>
              <a:t>purchased.Create</a:t>
            </a:r>
            <a:r>
              <a:rPr lang="en-US" dirty="0">
                <a:latin typeface="JasmineUPC" panose="02020603050405020304" pitchFamily="18" charset="-34"/>
                <a:cs typeface="JasmineUPC" panose="02020603050405020304" pitchFamily="18" charset="-34"/>
              </a:rPr>
              <a:t> a consolidated budget.</a:t>
            </a:r>
          </a:p>
          <a:p>
            <a:pPr marL="494100" indent="-457200">
              <a:buFont typeface="+mj-lt"/>
              <a:buAutoNum type="arabicPeriod"/>
            </a:pPr>
            <a:r>
              <a:rPr lang="en-US" dirty="0">
                <a:latin typeface="JasmineUPC" panose="02020603050405020304" pitchFamily="18" charset="-34"/>
                <a:cs typeface="JasmineUPC" panose="02020603050405020304" pitchFamily="18" charset="-34"/>
              </a:rPr>
              <a:t>Hold meetings with each responsible party.</a:t>
            </a:r>
          </a:p>
          <a:p>
            <a:pPr lvl="1"/>
            <a:r>
              <a:rPr lang="en-US" dirty="0">
                <a:latin typeface="JasmineUPC" panose="02020603050405020304" pitchFamily="18" charset="-34"/>
                <a:cs typeface="JasmineUPC" panose="02020603050405020304" pitchFamily="18" charset="-34"/>
              </a:rPr>
              <a:t>Once each party's budget has been approved, the expenses from each party must be included in the project.</a:t>
            </a:r>
          </a:p>
          <a:p>
            <a:pPr lvl="1"/>
            <a:r>
              <a:rPr lang="en-US" dirty="0">
                <a:latin typeface="JasmineUPC" panose="02020603050405020304" pitchFamily="18" charset="-34"/>
                <a:cs typeface="JasmineUPC" panose="02020603050405020304" pitchFamily="18" charset="-34"/>
              </a:rPr>
              <a:t>A detailed breakdown of expenses from each party may be attached to the project for consideration and approval by management or supervisors.</a:t>
            </a:r>
            <a:endParaRPr lang="th-TH" dirty="0"/>
          </a:p>
          <a:p>
            <a:endParaRPr lang="en-US" dirty="0"/>
          </a:p>
        </p:txBody>
      </p:sp>
    </p:spTree>
    <p:extLst>
      <p:ext uri="{BB962C8B-B14F-4D97-AF65-F5344CB8AC3E}">
        <p14:creationId xmlns:p14="http://schemas.microsoft.com/office/powerpoint/2010/main" val="3092866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EC40C-5F2B-42E0-82F6-AF94D0C15A93}"/>
              </a:ext>
            </a:extLst>
          </p:cNvPr>
          <p:cNvSpPr>
            <a:spLocks noGrp="1"/>
          </p:cNvSpPr>
          <p:nvPr>
            <p:ph type="title"/>
          </p:nvPr>
        </p:nvSpPr>
        <p:spPr/>
        <p:txBody>
          <a:bodyPr/>
          <a:lstStyle/>
          <a:p>
            <a:r>
              <a:rPr lang="en-US" b="1" dirty="0">
                <a:ln>
                  <a:solidFill>
                    <a:prstClr val="black">
                      <a:lumMod val="75000"/>
                      <a:lumOff val="25000"/>
                      <a:alpha val="10000"/>
                    </a:prstClr>
                  </a:solidFill>
                </a:ln>
                <a:solidFill>
                  <a:srgbClr val="F4EEDC"/>
                </a:solidFill>
                <a:effectLst>
                  <a:outerShdw blurRad="9525" dist="25400" dir="14640000" algn="tl" rotWithShape="0">
                    <a:prstClr val="black">
                      <a:alpha val="30000"/>
                    </a:prstClr>
                  </a:outerShdw>
                </a:effectLst>
                <a:latin typeface="JasmineUPC" panose="02020603050405020304" pitchFamily="18" charset="-34"/>
                <a:cs typeface="JasmineUPC" panose="02020603050405020304" pitchFamily="18" charset="-34"/>
              </a:rPr>
              <a:t>Seminar process</a:t>
            </a:r>
          </a:p>
        </p:txBody>
      </p:sp>
      <p:sp>
        <p:nvSpPr>
          <p:cNvPr id="3" name="Content Placeholder 2">
            <a:extLst>
              <a:ext uri="{FF2B5EF4-FFF2-40B4-BE49-F238E27FC236}">
                <a16:creationId xmlns:a16="http://schemas.microsoft.com/office/drawing/2014/main" id="{ADD0055A-768F-4126-A9D0-70F38CDA7E09}"/>
              </a:ext>
            </a:extLst>
          </p:cNvPr>
          <p:cNvSpPr>
            <a:spLocks noGrp="1"/>
          </p:cNvSpPr>
          <p:nvPr>
            <p:ph idx="1"/>
          </p:nvPr>
        </p:nvSpPr>
        <p:spPr/>
        <p:txBody>
          <a:bodyPr/>
          <a:lstStyle/>
          <a:p>
            <a:pPr marL="36900" indent="0">
              <a:buNone/>
            </a:pPr>
            <a:r>
              <a:rPr lang="en-US" sz="2400" b="1" dirty="0">
                <a:latin typeface="JasmineUPC" panose="02020603050405020304" pitchFamily="18" charset="-34"/>
                <a:cs typeface="JasmineUPC" panose="02020603050405020304" pitchFamily="18" charset="-34"/>
              </a:rPr>
              <a:t>The seminar process or procedure consists of three main steps:</a:t>
            </a:r>
          </a:p>
          <a:p>
            <a:pPr marL="494100" indent="-457200">
              <a:buFont typeface="+mj-lt"/>
              <a:buAutoNum type="arabicPeriod"/>
            </a:pPr>
            <a:r>
              <a:rPr lang="en-US" sz="2400" dirty="0">
                <a:latin typeface="JasmineUPC" panose="02020603050405020304" pitchFamily="18" charset="-34"/>
                <a:cs typeface="JasmineUPC" panose="02020603050405020304" pitchFamily="18" charset="-34"/>
              </a:rPr>
              <a:t>Preparation phase before the seminar</a:t>
            </a:r>
          </a:p>
          <a:p>
            <a:pPr marL="494100" indent="-457200">
              <a:buFont typeface="+mj-lt"/>
              <a:buAutoNum type="arabicPeriod"/>
            </a:pPr>
            <a:r>
              <a:rPr lang="en-US" sz="2400" dirty="0">
                <a:latin typeface="JasmineUPC" panose="02020603050405020304" pitchFamily="18" charset="-34"/>
                <a:cs typeface="JasmineUPC" panose="02020603050405020304" pitchFamily="18" charset="-34"/>
              </a:rPr>
              <a:t>Phases during the seminar</a:t>
            </a:r>
          </a:p>
          <a:p>
            <a:pPr marL="494100" indent="-457200">
              <a:buFont typeface="+mj-lt"/>
              <a:buAutoNum type="arabicPeriod"/>
            </a:pPr>
            <a:r>
              <a:rPr lang="en-US" sz="2400" dirty="0">
                <a:latin typeface="JasmineUPC" panose="02020603050405020304" pitchFamily="18" charset="-34"/>
                <a:cs typeface="JasmineUPC" panose="02020603050405020304" pitchFamily="18" charset="-34"/>
              </a:rPr>
              <a:t>Post-seminar evaluation</a:t>
            </a:r>
            <a:endParaRPr lang="en-US" dirty="0"/>
          </a:p>
        </p:txBody>
      </p:sp>
    </p:spTree>
    <p:extLst>
      <p:ext uri="{BB962C8B-B14F-4D97-AF65-F5344CB8AC3E}">
        <p14:creationId xmlns:p14="http://schemas.microsoft.com/office/powerpoint/2010/main" val="16402822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15A91-CEAD-4095-A172-0EA1A34465E1}"/>
              </a:ext>
            </a:extLst>
          </p:cNvPr>
          <p:cNvSpPr>
            <a:spLocks noGrp="1"/>
          </p:cNvSpPr>
          <p:nvPr>
            <p:ph type="title"/>
          </p:nvPr>
        </p:nvSpPr>
        <p:spPr/>
        <p:txBody>
          <a:bodyPr/>
          <a:lstStyle/>
          <a:p>
            <a:r>
              <a:rPr lang="en-US" b="1" dirty="0">
                <a:ln>
                  <a:solidFill>
                    <a:prstClr val="black">
                      <a:lumMod val="75000"/>
                      <a:lumOff val="25000"/>
                      <a:alpha val="10000"/>
                    </a:prstClr>
                  </a:solidFill>
                </a:ln>
                <a:solidFill>
                  <a:srgbClr val="F4EEDC"/>
                </a:solidFill>
                <a:effectLst>
                  <a:outerShdw blurRad="9525" dist="25400" dir="14640000" algn="tl" rotWithShape="0">
                    <a:prstClr val="black">
                      <a:alpha val="30000"/>
                    </a:prstClr>
                  </a:outerShdw>
                </a:effectLst>
                <a:latin typeface="JasmineUPC" panose="02020603050405020304" pitchFamily="18" charset="-34"/>
                <a:cs typeface="JasmineUPC" panose="02020603050405020304" pitchFamily="18" charset="-34"/>
              </a:rPr>
              <a:t>Seminar process</a:t>
            </a:r>
          </a:p>
        </p:txBody>
      </p:sp>
      <p:sp>
        <p:nvSpPr>
          <p:cNvPr id="3" name="Content Placeholder 2">
            <a:extLst>
              <a:ext uri="{FF2B5EF4-FFF2-40B4-BE49-F238E27FC236}">
                <a16:creationId xmlns:a16="http://schemas.microsoft.com/office/drawing/2014/main" id="{F8B73E04-A239-46A5-B04B-5D92265093CD}"/>
              </a:ext>
            </a:extLst>
          </p:cNvPr>
          <p:cNvSpPr>
            <a:spLocks noGrp="1"/>
          </p:cNvSpPr>
          <p:nvPr>
            <p:ph idx="1"/>
          </p:nvPr>
        </p:nvSpPr>
        <p:spPr>
          <a:xfrm>
            <a:off x="913795" y="1866900"/>
            <a:ext cx="10353762" cy="4171591"/>
          </a:xfrm>
        </p:spPr>
        <p:txBody>
          <a:bodyPr>
            <a:normAutofit/>
          </a:bodyPr>
          <a:lstStyle/>
          <a:p>
            <a:pPr marL="36900" indent="0">
              <a:buNone/>
            </a:pPr>
            <a:r>
              <a:rPr lang="en-US" sz="2400" b="1" dirty="0">
                <a:latin typeface="JasmineUPC" panose="02020603050405020304" pitchFamily="18" charset="-34"/>
                <a:cs typeface="JasmineUPC" panose="02020603050405020304" pitchFamily="18" charset="-34"/>
              </a:rPr>
              <a:t>Preparation steps before the seminar.</a:t>
            </a:r>
          </a:p>
          <a:p>
            <a:pPr marL="494100" indent="-457200">
              <a:buFont typeface="+mj-lt"/>
              <a:buAutoNum type="arabicPeriod"/>
            </a:pPr>
            <a:r>
              <a:rPr lang="en-US" dirty="0">
                <a:latin typeface="JasmineUPC" panose="02020603050405020304" pitchFamily="18" charset="-34"/>
                <a:cs typeface="JasmineUPC" panose="02020603050405020304" pitchFamily="18" charset="-34"/>
              </a:rPr>
              <a:t>Prepare a seminar project proposal to present to the teacher or supervisor for approval.</a:t>
            </a:r>
          </a:p>
          <a:p>
            <a:pPr marL="494100" indent="-457200">
              <a:buFont typeface="+mj-lt"/>
              <a:buAutoNum type="arabicPeriod"/>
            </a:pPr>
            <a:r>
              <a:rPr lang="en-US" dirty="0">
                <a:latin typeface="JasmineUPC" panose="02020603050405020304" pitchFamily="18" charset="-34"/>
                <a:cs typeface="JasmineUPC" panose="02020603050405020304" pitchFamily="18" charset="-34"/>
              </a:rPr>
              <a:t>Gather information and content from the proposed seminar topic, analyze the content framework, and create a seminar schedule.</a:t>
            </a:r>
          </a:p>
          <a:p>
            <a:pPr marL="494100" indent="-457200">
              <a:buFont typeface="+mj-lt"/>
              <a:buAutoNum type="arabicPeriod"/>
            </a:pPr>
            <a:r>
              <a:rPr lang="en-US" dirty="0">
                <a:latin typeface="JasmineUPC" panose="02020603050405020304" pitchFamily="18" charset="-34"/>
                <a:cs typeface="JasmineUPC" panose="02020603050405020304" pitchFamily="18" charset="-34"/>
              </a:rPr>
              <a:t>Appoint a seminar committee.</a:t>
            </a:r>
          </a:p>
          <a:p>
            <a:pPr marL="494100" indent="-457200">
              <a:buFont typeface="+mj-lt"/>
              <a:buAutoNum type="arabicPeriod"/>
            </a:pPr>
            <a:r>
              <a:rPr lang="en-US" dirty="0">
                <a:latin typeface="JasmineUPC" panose="02020603050405020304" pitchFamily="18" charset="-34"/>
                <a:cs typeface="JasmineUPC" panose="02020603050405020304" pitchFamily="18" charset="-34"/>
              </a:rPr>
              <a:t>Create the seminar schedule and prepare supporting documents.</a:t>
            </a:r>
          </a:p>
          <a:p>
            <a:pPr marL="494100" indent="-457200">
              <a:buFont typeface="+mj-lt"/>
              <a:buAutoNum type="arabicPeriod"/>
            </a:pPr>
            <a:r>
              <a:rPr lang="en-US" dirty="0">
                <a:latin typeface="JasmineUPC" panose="02020603050405020304" pitchFamily="18" charset="-34"/>
                <a:cs typeface="JasmineUPC" panose="02020603050405020304" pitchFamily="18" charset="-34"/>
              </a:rPr>
              <a:t>Publicize the seminar project to relevant parties.</a:t>
            </a:r>
            <a:endParaRPr lang="th-TH" dirty="0">
              <a:latin typeface="JasmineUPC" panose="02020603050405020304" pitchFamily="18" charset="-34"/>
              <a:cs typeface="JasmineUPC" panose="02020603050405020304" pitchFamily="18" charset="-34"/>
            </a:endParaRPr>
          </a:p>
          <a:p>
            <a:endParaRPr lang="en-US" dirty="0"/>
          </a:p>
        </p:txBody>
      </p:sp>
    </p:spTree>
    <p:extLst>
      <p:ext uri="{BB962C8B-B14F-4D97-AF65-F5344CB8AC3E}">
        <p14:creationId xmlns:p14="http://schemas.microsoft.com/office/powerpoint/2010/main" val="26452025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347F3-A8DD-43C0-866E-5DDD1DCC186F}"/>
              </a:ext>
            </a:extLst>
          </p:cNvPr>
          <p:cNvSpPr>
            <a:spLocks noGrp="1"/>
          </p:cNvSpPr>
          <p:nvPr>
            <p:ph type="title"/>
          </p:nvPr>
        </p:nvSpPr>
        <p:spPr/>
        <p:txBody>
          <a:bodyPr/>
          <a:lstStyle/>
          <a:p>
            <a:r>
              <a:rPr kumimoji="0" lang="en-US" sz="4600" b="1" i="0" u="none" strike="noStrike" kern="1200" cap="none" spc="0" normalizeH="0" baseline="0" noProof="0" dirty="0">
                <a:ln>
                  <a:solidFill>
                    <a:prstClr val="black">
                      <a:lumMod val="75000"/>
                      <a:lumOff val="25000"/>
                      <a:alpha val="10000"/>
                    </a:prstClr>
                  </a:solidFill>
                </a:ln>
                <a:solidFill>
                  <a:srgbClr val="F4EEDC"/>
                </a:solidFill>
                <a:effectLst>
                  <a:outerShdw blurRad="9525" dist="25400" dir="14640000" algn="tl" rotWithShape="0">
                    <a:prstClr val="black">
                      <a:alpha val="30000"/>
                    </a:prstClr>
                  </a:outerShdw>
                </a:effectLst>
                <a:uLnTx/>
                <a:uFillTx/>
                <a:latin typeface="JasmineUPC" panose="02020603050405020304" pitchFamily="18" charset="-34"/>
                <a:ea typeface="+mj-ea"/>
                <a:cs typeface="JasmineUPC" panose="02020603050405020304" pitchFamily="18" charset="-34"/>
              </a:rPr>
              <a:t>Seminar process</a:t>
            </a:r>
            <a:endParaRPr lang="en-US" dirty="0"/>
          </a:p>
        </p:txBody>
      </p:sp>
      <p:sp>
        <p:nvSpPr>
          <p:cNvPr id="3" name="Content Placeholder 2">
            <a:extLst>
              <a:ext uri="{FF2B5EF4-FFF2-40B4-BE49-F238E27FC236}">
                <a16:creationId xmlns:a16="http://schemas.microsoft.com/office/drawing/2014/main" id="{AAB5AC90-ED26-449E-A52A-CABE5A36363C}"/>
              </a:ext>
            </a:extLst>
          </p:cNvPr>
          <p:cNvSpPr>
            <a:spLocks noGrp="1"/>
          </p:cNvSpPr>
          <p:nvPr>
            <p:ph idx="1"/>
          </p:nvPr>
        </p:nvSpPr>
        <p:spPr/>
        <p:txBody>
          <a:bodyPr/>
          <a:lstStyle/>
          <a:p>
            <a:pPr marL="494100" marR="0" lvl="0" indent="-457200" algn="l" defTabSz="457200" rtl="0" eaLnBrk="1" fontAlgn="auto" latinLnBrk="0" hangingPunct="1">
              <a:lnSpc>
                <a:spcPct val="110000"/>
              </a:lnSpc>
              <a:spcBef>
                <a:spcPct val="20000"/>
              </a:spcBef>
              <a:spcAft>
                <a:spcPts val="600"/>
              </a:spcAft>
              <a:buClr>
                <a:srgbClr val="F4EEDC"/>
              </a:buClr>
              <a:buSzPct val="70000"/>
              <a:buFont typeface="+mj-lt"/>
              <a:buAutoNum type="arabicPeriod" startAt="6"/>
              <a:tabLst/>
              <a:defRPr/>
            </a:pPr>
            <a:r>
              <a:rPr kumimoji="0" lang="en-US" sz="2100" b="0" i="0" u="none" strike="noStrike" kern="1200" cap="none" spc="0" normalizeH="0" baseline="0" noProof="0" dirty="0">
                <a:ln>
                  <a:solidFill>
                    <a:prstClr val="black">
                      <a:lumMod val="75000"/>
                      <a:lumOff val="25000"/>
                      <a:alpha val="10000"/>
                    </a:prstClr>
                  </a:solidFill>
                </a:ln>
                <a:solidFill>
                  <a:srgbClr val="F4EEDC"/>
                </a:solidFill>
                <a:effectLst>
                  <a:outerShdw blurRad="9525" dist="25400" dir="14640000" algn="tl" rotWithShape="0">
                    <a:prstClr val="black">
                      <a:alpha val="30000"/>
                    </a:prstClr>
                  </a:outerShdw>
                </a:effectLst>
                <a:uLnTx/>
                <a:uFillTx/>
                <a:latin typeface="JasmineUPC" panose="02020603050405020304" pitchFamily="18" charset="-34"/>
                <a:ea typeface="+mn-ea"/>
                <a:cs typeface="JasmineUPC" panose="02020603050405020304" pitchFamily="18" charset="-34"/>
              </a:rPr>
              <a:t>Prepare a registration form and profiles for seminar participants.</a:t>
            </a:r>
          </a:p>
          <a:p>
            <a:pPr marL="494100" marR="0" lvl="0" indent="-457200" algn="l" defTabSz="457200" rtl="0" eaLnBrk="1" fontAlgn="auto" latinLnBrk="0" hangingPunct="1">
              <a:lnSpc>
                <a:spcPct val="110000"/>
              </a:lnSpc>
              <a:spcBef>
                <a:spcPct val="20000"/>
              </a:spcBef>
              <a:spcAft>
                <a:spcPts val="600"/>
              </a:spcAft>
              <a:buClr>
                <a:srgbClr val="F4EEDC"/>
              </a:buClr>
              <a:buSzPct val="70000"/>
              <a:buFont typeface="+mj-lt"/>
              <a:buAutoNum type="arabicPeriod" startAt="6"/>
              <a:tabLst/>
              <a:defRPr/>
            </a:pPr>
            <a:r>
              <a:rPr kumimoji="0" lang="en-US" sz="2100" b="0" i="0" u="none" strike="noStrike" kern="1200" cap="none" spc="0" normalizeH="0" baseline="0" noProof="0" dirty="0">
                <a:ln>
                  <a:solidFill>
                    <a:prstClr val="black">
                      <a:lumMod val="75000"/>
                      <a:lumOff val="25000"/>
                      <a:alpha val="10000"/>
                    </a:prstClr>
                  </a:solidFill>
                </a:ln>
                <a:solidFill>
                  <a:srgbClr val="F4EEDC"/>
                </a:solidFill>
                <a:effectLst>
                  <a:outerShdw blurRad="9525" dist="25400" dir="14640000" algn="tl" rotWithShape="0">
                    <a:prstClr val="black">
                      <a:alpha val="30000"/>
                    </a:prstClr>
                  </a:outerShdw>
                </a:effectLst>
                <a:uLnTx/>
                <a:uFillTx/>
                <a:latin typeface="JasmineUPC" panose="02020603050405020304" pitchFamily="18" charset="-34"/>
                <a:ea typeface="+mn-ea"/>
                <a:cs typeface="JasmineUPC" panose="02020603050405020304" pitchFamily="18" charset="-34"/>
              </a:rPr>
              <a:t>Send a letter to the relevant agency, organization, or educational institution requesting their consideration for participation in the seminar, outlining the qualifications of the participants and including seminar details for promotional purposes.</a:t>
            </a:r>
          </a:p>
          <a:p>
            <a:pPr marL="494100" marR="0" lvl="0" indent="-457200" algn="l" defTabSz="457200" rtl="0" eaLnBrk="1" fontAlgn="auto" latinLnBrk="0" hangingPunct="1">
              <a:lnSpc>
                <a:spcPct val="110000"/>
              </a:lnSpc>
              <a:spcBef>
                <a:spcPct val="20000"/>
              </a:spcBef>
              <a:spcAft>
                <a:spcPts val="600"/>
              </a:spcAft>
              <a:buClr>
                <a:srgbClr val="F4EEDC"/>
              </a:buClr>
              <a:buSzPct val="70000"/>
              <a:buFont typeface="+mj-lt"/>
              <a:buAutoNum type="arabicPeriod" startAt="6"/>
              <a:tabLst/>
              <a:defRPr/>
            </a:pPr>
            <a:r>
              <a:rPr kumimoji="0" lang="en-US" sz="2100" b="0" i="0" u="none" strike="noStrike" kern="1200" cap="none" spc="0" normalizeH="0" baseline="0" noProof="0" dirty="0">
                <a:ln>
                  <a:solidFill>
                    <a:prstClr val="black">
                      <a:lumMod val="75000"/>
                      <a:lumOff val="25000"/>
                      <a:alpha val="10000"/>
                    </a:prstClr>
                  </a:solidFill>
                </a:ln>
                <a:solidFill>
                  <a:srgbClr val="F4EEDC"/>
                </a:solidFill>
                <a:effectLst>
                  <a:outerShdw blurRad="9525" dist="25400" dir="14640000" algn="tl" rotWithShape="0">
                    <a:prstClr val="black">
                      <a:alpha val="30000"/>
                    </a:prstClr>
                  </a:outerShdw>
                </a:effectLst>
                <a:uLnTx/>
                <a:uFillTx/>
                <a:latin typeface="JasmineUPC" panose="02020603050405020304" pitchFamily="18" charset="-34"/>
                <a:ea typeface="+mn-ea"/>
                <a:cs typeface="JasmineUPC" panose="02020603050405020304" pitchFamily="18" charset="-34"/>
              </a:rPr>
              <a:t>Send a letter notifying the agency, organization, or educational institution of the names of those selected to participate, including any necessary documents and requirements.</a:t>
            </a:r>
          </a:p>
          <a:p>
            <a:pPr marL="494100" marR="0" lvl="0" indent="-457200" algn="l" defTabSz="457200" rtl="0" eaLnBrk="1" fontAlgn="auto" latinLnBrk="0" hangingPunct="1">
              <a:lnSpc>
                <a:spcPct val="110000"/>
              </a:lnSpc>
              <a:spcBef>
                <a:spcPct val="20000"/>
              </a:spcBef>
              <a:spcAft>
                <a:spcPts val="600"/>
              </a:spcAft>
              <a:buClr>
                <a:srgbClr val="F4EEDC"/>
              </a:buClr>
              <a:buSzPct val="70000"/>
              <a:buFont typeface="+mj-lt"/>
              <a:buAutoNum type="arabicPeriod" startAt="6"/>
              <a:tabLst/>
              <a:defRPr/>
            </a:pPr>
            <a:r>
              <a:rPr kumimoji="0" lang="en-US" sz="2100" b="0" i="0" u="none" strike="noStrike" kern="1200" cap="none" spc="0" normalizeH="0" baseline="0" noProof="0" dirty="0">
                <a:ln>
                  <a:solidFill>
                    <a:prstClr val="black">
                      <a:lumMod val="75000"/>
                      <a:lumOff val="25000"/>
                      <a:alpha val="10000"/>
                    </a:prstClr>
                  </a:solidFill>
                </a:ln>
                <a:solidFill>
                  <a:srgbClr val="F4EEDC"/>
                </a:solidFill>
                <a:effectLst>
                  <a:outerShdw blurRad="9525" dist="25400" dir="14640000" algn="tl" rotWithShape="0">
                    <a:prstClr val="black">
                      <a:alpha val="30000"/>
                    </a:prstClr>
                  </a:outerShdw>
                </a:effectLst>
                <a:uLnTx/>
                <a:uFillTx/>
                <a:latin typeface="JasmineUPC" panose="02020603050405020304" pitchFamily="18" charset="-34"/>
                <a:ea typeface="+mn-ea"/>
                <a:cs typeface="JasmineUPC" panose="02020603050405020304" pitchFamily="18" charset="-34"/>
              </a:rPr>
              <a:t>Regarding speakers: Prepare details for the participants and contact speakers informally beforehand, outlining the course objectives, topic, scope of presentations, and other relevant details, as well as inquiring about any specific speaker requirements.</a:t>
            </a:r>
            <a:endParaRPr kumimoji="0" lang="th-TH" sz="2100" b="0" i="0" u="none" strike="noStrike" kern="1200" cap="none" spc="0" normalizeH="0" baseline="0" noProof="0" dirty="0">
              <a:ln>
                <a:solidFill>
                  <a:prstClr val="black">
                    <a:lumMod val="75000"/>
                    <a:lumOff val="25000"/>
                    <a:alpha val="10000"/>
                  </a:prstClr>
                </a:solidFill>
              </a:ln>
              <a:solidFill>
                <a:srgbClr val="F4EEDC"/>
              </a:solidFill>
              <a:effectLst>
                <a:outerShdw blurRad="9525" dist="25400" dir="14640000" algn="tl" rotWithShape="0">
                  <a:prstClr val="black">
                    <a:alpha val="30000"/>
                  </a:prstClr>
                </a:outerShdw>
              </a:effectLst>
              <a:uLnTx/>
              <a:uFillTx/>
              <a:latin typeface="JasmineUPC" panose="02020603050405020304" pitchFamily="18" charset="-34"/>
              <a:ea typeface="+mn-ea"/>
              <a:cs typeface="JasmineUPC" panose="02020603050405020304" pitchFamily="18" charset="-34"/>
            </a:endParaRPr>
          </a:p>
          <a:p>
            <a:endParaRPr lang="en-US" dirty="0"/>
          </a:p>
        </p:txBody>
      </p:sp>
    </p:spTree>
    <p:extLst>
      <p:ext uri="{BB962C8B-B14F-4D97-AF65-F5344CB8AC3E}">
        <p14:creationId xmlns:p14="http://schemas.microsoft.com/office/powerpoint/2010/main" val="18058664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7DB7B-92F8-412A-8963-AC7AB89CF7D2}"/>
              </a:ext>
            </a:extLst>
          </p:cNvPr>
          <p:cNvSpPr>
            <a:spLocks noGrp="1"/>
          </p:cNvSpPr>
          <p:nvPr>
            <p:ph type="title"/>
          </p:nvPr>
        </p:nvSpPr>
        <p:spPr/>
        <p:txBody>
          <a:bodyPr/>
          <a:lstStyle/>
          <a:p>
            <a:r>
              <a:rPr kumimoji="0" lang="en-US" sz="4600" b="1" i="0" u="none" strike="noStrike" kern="1200" cap="none" spc="0" normalizeH="0" baseline="0" noProof="0" dirty="0">
                <a:ln>
                  <a:solidFill>
                    <a:prstClr val="black">
                      <a:lumMod val="75000"/>
                      <a:lumOff val="25000"/>
                      <a:alpha val="10000"/>
                    </a:prstClr>
                  </a:solidFill>
                </a:ln>
                <a:solidFill>
                  <a:srgbClr val="F4EEDC"/>
                </a:solidFill>
                <a:effectLst>
                  <a:outerShdw blurRad="9525" dist="25400" dir="14640000" algn="tl" rotWithShape="0">
                    <a:prstClr val="black">
                      <a:alpha val="30000"/>
                    </a:prstClr>
                  </a:outerShdw>
                </a:effectLst>
                <a:uLnTx/>
                <a:uFillTx/>
                <a:latin typeface="JasmineUPC" panose="02020603050405020304" pitchFamily="18" charset="-34"/>
                <a:ea typeface="+mj-ea"/>
                <a:cs typeface="JasmineUPC" panose="02020603050405020304" pitchFamily="18" charset="-34"/>
              </a:rPr>
              <a:t>Seminar process</a:t>
            </a:r>
            <a:endParaRPr lang="en-US" dirty="0"/>
          </a:p>
        </p:txBody>
      </p:sp>
      <p:sp>
        <p:nvSpPr>
          <p:cNvPr id="3" name="Content Placeholder 2">
            <a:extLst>
              <a:ext uri="{FF2B5EF4-FFF2-40B4-BE49-F238E27FC236}">
                <a16:creationId xmlns:a16="http://schemas.microsoft.com/office/drawing/2014/main" id="{5D081870-CD98-4E36-9BB3-CF1A3FB8DE0B}"/>
              </a:ext>
            </a:extLst>
          </p:cNvPr>
          <p:cNvSpPr>
            <a:spLocks noGrp="1"/>
          </p:cNvSpPr>
          <p:nvPr>
            <p:ph idx="1"/>
          </p:nvPr>
        </p:nvSpPr>
        <p:spPr/>
        <p:txBody>
          <a:bodyPr/>
          <a:lstStyle/>
          <a:p>
            <a:pPr marL="494100" indent="-457200">
              <a:buFont typeface="+mj-lt"/>
              <a:buAutoNum type="arabicPeriod" startAt="10"/>
            </a:pPr>
            <a:r>
              <a:rPr lang="en-US" dirty="0">
                <a:latin typeface="JasmineUPC" panose="02020603050405020304" pitchFamily="18" charset="-34"/>
                <a:cs typeface="JasmineUPC" panose="02020603050405020304" pitchFamily="18" charset="-34"/>
              </a:rPr>
              <a:t>Prepare documents and the venue. Prepare folders for distribution to seminar participants. These folders should contain the seminar project outline, seminar schedule, seminar handbook, participant list, participant list, seminar materials, and blank paper for taking notes from the speakers. Prepare registration folders. Prepare evaluation tools. Design and print certificates. Prepare beverages for seminar participants. Plan the use of the seminar venue, room arrangement, and audiovisual equipment to be used each day. Create signs with the seminar project name, speaker names, participant names, directional signs to the seminar room, registration signs, and other necessary signs.</a:t>
            </a:r>
            <a:endParaRPr lang="en-US" dirty="0"/>
          </a:p>
        </p:txBody>
      </p:sp>
    </p:spTree>
    <p:extLst>
      <p:ext uri="{BB962C8B-B14F-4D97-AF65-F5344CB8AC3E}">
        <p14:creationId xmlns:p14="http://schemas.microsoft.com/office/powerpoint/2010/main" val="5431817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63F66-B3C2-4B2D-B258-37392DCA3FD6}"/>
              </a:ext>
            </a:extLst>
          </p:cNvPr>
          <p:cNvSpPr>
            <a:spLocks noGrp="1"/>
          </p:cNvSpPr>
          <p:nvPr>
            <p:ph type="title"/>
          </p:nvPr>
        </p:nvSpPr>
        <p:spPr/>
        <p:txBody>
          <a:bodyPr/>
          <a:lstStyle/>
          <a:p>
            <a:r>
              <a:rPr kumimoji="0" lang="en-US" sz="4600" b="1" i="0" u="none" strike="noStrike" kern="1200" cap="none" spc="0" normalizeH="0" baseline="0" noProof="0" dirty="0">
                <a:ln>
                  <a:solidFill>
                    <a:prstClr val="black">
                      <a:lumMod val="75000"/>
                      <a:lumOff val="25000"/>
                      <a:alpha val="10000"/>
                    </a:prstClr>
                  </a:solidFill>
                </a:ln>
                <a:solidFill>
                  <a:srgbClr val="F4EEDC"/>
                </a:solidFill>
                <a:effectLst>
                  <a:outerShdw blurRad="9525" dist="25400" dir="14640000" algn="tl" rotWithShape="0">
                    <a:prstClr val="black">
                      <a:alpha val="30000"/>
                    </a:prstClr>
                  </a:outerShdw>
                </a:effectLst>
                <a:uLnTx/>
                <a:uFillTx/>
                <a:latin typeface="JasmineUPC" panose="02020603050405020304" pitchFamily="18" charset="-34"/>
                <a:ea typeface="+mj-ea"/>
                <a:cs typeface="JasmineUPC" panose="02020603050405020304" pitchFamily="18" charset="-34"/>
              </a:rPr>
              <a:t>Seminar process</a:t>
            </a:r>
            <a:endParaRPr lang="en-US" dirty="0"/>
          </a:p>
        </p:txBody>
      </p:sp>
      <p:sp>
        <p:nvSpPr>
          <p:cNvPr id="3" name="Content Placeholder 2">
            <a:extLst>
              <a:ext uri="{FF2B5EF4-FFF2-40B4-BE49-F238E27FC236}">
                <a16:creationId xmlns:a16="http://schemas.microsoft.com/office/drawing/2014/main" id="{6584D995-9781-4BC8-BCBF-A3E74AC4DFF3}"/>
              </a:ext>
            </a:extLst>
          </p:cNvPr>
          <p:cNvSpPr>
            <a:spLocks noGrp="1"/>
          </p:cNvSpPr>
          <p:nvPr>
            <p:ph idx="1"/>
          </p:nvPr>
        </p:nvSpPr>
        <p:spPr/>
        <p:txBody>
          <a:bodyPr/>
          <a:lstStyle/>
          <a:p>
            <a:pPr marL="494100" indent="-457200">
              <a:buFont typeface="+mj-lt"/>
              <a:buAutoNum type="arabicPeriod" startAt="11"/>
            </a:pPr>
            <a:r>
              <a:rPr lang="en-US" dirty="0">
                <a:latin typeface="JasmineUPC" panose="02020603050405020304" pitchFamily="18" charset="-34"/>
                <a:cs typeface="JasmineUPC" panose="02020603050405020304" pitchFamily="18" charset="-34"/>
              </a:rPr>
              <a:t>Regarding the opening and closing ceremonies of the seminar.</a:t>
            </a:r>
          </a:p>
          <a:p>
            <a:pPr lvl="1"/>
            <a:r>
              <a:rPr lang="en-US" dirty="0">
                <a:latin typeface="JasmineUPC" panose="02020603050405020304" pitchFamily="18" charset="-34"/>
                <a:cs typeface="JasmineUPC" panose="02020603050405020304" pitchFamily="18" charset="-34"/>
              </a:rPr>
              <a:t>Prepare an operational plan for the opening and closing ceremonies of the conference/seminar. Inform relevant parties to prepare for the opening and closing ceremonies, draft opening and closing remarks, and create invitation letters for the seminar chairman, including the schedule and templates for opening and closing remarks. Send invitation letters to speakers and distinguished guests.</a:t>
            </a:r>
          </a:p>
          <a:p>
            <a:pPr lvl="1"/>
            <a:r>
              <a:rPr lang="en-US" dirty="0">
                <a:latin typeface="JasmineUPC" panose="02020603050405020304" pitchFamily="18" charset="-34"/>
                <a:cs typeface="JasmineUPC" panose="02020603050405020304" pitchFamily="18" charset="-34"/>
              </a:rPr>
              <a:t>Check the readiness of the seminar venue, registration table, equipment, seating area, altar, vases, and floral arrangements before the opening day. Verify the accuracy of the title, date, time, and location as indicated on the backdrop of the seminar stage.</a:t>
            </a:r>
          </a:p>
        </p:txBody>
      </p:sp>
    </p:spTree>
    <p:extLst>
      <p:ext uri="{BB962C8B-B14F-4D97-AF65-F5344CB8AC3E}">
        <p14:creationId xmlns:p14="http://schemas.microsoft.com/office/powerpoint/2010/main" val="7398057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5DFDF-25D3-4504-98CC-AE5082B39830}"/>
              </a:ext>
            </a:extLst>
          </p:cNvPr>
          <p:cNvSpPr>
            <a:spLocks noGrp="1"/>
          </p:cNvSpPr>
          <p:nvPr>
            <p:ph type="title"/>
          </p:nvPr>
        </p:nvSpPr>
        <p:spPr/>
        <p:txBody>
          <a:bodyPr/>
          <a:lstStyle/>
          <a:p>
            <a:r>
              <a:rPr kumimoji="0" lang="en-US" sz="4600" b="1" i="0" u="none" strike="noStrike" kern="1200" cap="none" spc="0" normalizeH="0" baseline="0" noProof="0" dirty="0">
                <a:ln>
                  <a:solidFill>
                    <a:prstClr val="black">
                      <a:lumMod val="75000"/>
                      <a:lumOff val="25000"/>
                      <a:alpha val="10000"/>
                    </a:prstClr>
                  </a:solidFill>
                </a:ln>
                <a:solidFill>
                  <a:srgbClr val="F4EEDC"/>
                </a:solidFill>
                <a:effectLst>
                  <a:outerShdw blurRad="9525" dist="25400" dir="14640000" algn="tl" rotWithShape="0">
                    <a:prstClr val="black">
                      <a:alpha val="30000"/>
                    </a:prstClr>
                  </a:outerShdw>
                </a:effectLst>
                <a:uLnTx/>
                <a:uFillTx/>
                <a:latin typeface="JasmineUPC" panose="02020603050405020304" pitchFamily="18" charset="-34"/>
                <a:ea typeface="+mj-ea"/>
                <a:cs typeface="JasmineUPC" panose="02020603050405020304" pitchFamily="18" charset="-34"/>
              </a:rPr>
              <a:t>Seminar process</a:t>
            </a:r>
            <a:endParaRPr lang="en-US" dirty="0"/>
          </a:p>
        </p:txBody>
      </p:sp>
      <p:sp>
        <p:nvSpPr>
          <p:cNvPr id="3" name="Content Placeholder 2">
            <a:extLst>
              <a:ext uri="{FF2B5EF4-FFF2-40B4-BE49-F238E27FC236}">
                <a16:creationId xmlns:a16="http://schemas.microsoft.com/office/drawing/2014/main" id="{088C89D3-E5FC-40C0-81DA-F8A304A42A2F}"/>
              </a:ext>
            </a:extLst>
          </p:cNvPr>
          <p:cNvSpPr>
            <a:spLocks noGrp="1"/>
          </p:cNvSpPr>
          <p:nvPr>
            <p:ph idx="1"/>
          </p:nvPr>
        </p:nvSpPr>
        <p:spPr>
          <a:xfrm>
            <a:off x="913795" y="2105205"/>
            <a:ext cx="10353762" cy="3714749"/>
          </a:xfrm>
        </p:spPr>
        <p:txBody>
          <a:bodyPr>
            <a:normAutofit/>
          </a:bodyPr>
          <a:lstStyle/>
          <a:p>
            <a:pPr marL="36900" indent="0">
              <a:buNone/>
            </a:pPr>
            <a:r>
              <a:rPr lang="en-US" sz="2400" b="1" dirty="0">
                <a:latin typeface="JasmineUPC" panose="02020603050405020304" pitchFamily="18" charset="-34"/>
                <a:cs typeface="JasmineUPC" panose="02020603050405020304" pitchFamily="18" charset="-34"/>
              </a:rPr>
              <a:t>Procedures to be followed during the seminar.</a:t>
            </a:r>
          </a:p>
          <a:p>
            <a:pPr marL="494100" indent="-457200">
              <a:buFont typeface="+mj-lt"/>
              <a:buAutoNum type="arabicPeriod"/>
            </a:pPr>
            <a:r>
              <a:rPr lang="en-US" dirty="0">
                <a:latin typeface="JasmineUPC" panose="02020603050405020304" pitchFamily="18" charset="-34"/>
                <a:cs typeface="JasmineUPC" panose="02020603050405020304" pitchFamily="18" charset="-34"/>
              </a:rPr>
              <a:t>Organize attendance files.</a:t>
            </a:r>
          </a:p>
          <a:p>
            <a:pPr marL="494100" indent="-457200">
              <a:buFont typeface="+mj-lt"/>
              <a:buAutoNum type="arabicPeriod"/>
            </a:pPr>
            <a:r>
              <a:rPr lang="en-US" dirty="0">
                <a:latin typeface="JasmineUPC" panose="02020603050405020304" pitchFamily="18" charset="-34"/>
                <a:cs typeface="JasmineUPC" panose="02020603050405020304" pitchFamily="18" charset="-34"/>
              </a:rPr>
              <a:t>Explain the seminar schedule.</a:t>
            </a:r>
          </a:p>
          <a:p>
            <a:pPr marL="494100" indent="-457200">
              <a:buFont typeface="+mj-lt"/>
              <a:buAutoNum type="arabicPeriod"/>
            </a:pPr>
            <a:r>
              <a:rPr lang="en-US" dirty="0">
                <a:latin typeface="JasmineUPC" panose="02020603050405020304" pitchFamily="18" charset="-34"/>
                <a:cs typeface="JasmineUPC" panose="02020603050405020304" pitchFamily="18" charset="-34"/>
              </a:rPr>
              <a:t>Distribute provided documents to each participant.</a:t>
            </a:r>
          </a:p>
          <a:p>
            <a:pPr marL="494100" indent="-457200">
              <a:buFont typeface="+mj-lt"/>
              <a:buAutoNum type="arabicPeriod"/>
            </a:pPr>
            <a:r>
              <a:rPr lang="en-US" dirty="0">
                <a:latin typeface="JasmineUPC" panose="02020603050405020304" pitchFamily="18" charset="-34"/>
                <a:cs typeface="JasmineUPC" panose="02020603050405020304" pitchFamily="18" charset="-34"/>
              </a:rPr>
              <a:t>Welcome and assist with various arrangements, including accommodation and explanations.</a:t>
            </a:r>
          </a:p>
          <a:p>
            <a:pPr lvl="1"/>
            <a:r>
              <a:rPr lang="en-US" dirty="0">
                <a:latin typeface="JasmineUPC" panose="02020603050405020304" pitchFamily="18" charset="-34"/>
                <a:cs typeface="JasmineUPC" panose="02020603050405020304" pitchFamily="18" charset="-34"/>
              </a:rPr>
              <a:t>Introduce the use of various equipment and tools as requested by the speaker.</a:t>
            </a:r>
          </a:p>
          <a:p>
            <a:pPr lvl="1"/>
            <a:r>
              <a:rPr lang="en-US" dirty="0">
                <a:latin typeface="JasmineUPC" panose="02020603050405020304" pitchFamily="18" charset="-34"/>
                <a:cs typeface="JasmineUPC" panose="02020603050405020304" pitchFamily="18" charset="-34"/>
              </a:rPr>
              <a:t>Introduce the speaker and thank them when the seminar ends.</a:t>
            </a:r>
            <a:endParaRPr lang="en-US" dirty="0"/>
          </a:p>
        </p:txBody>
      </p:sp>
    </p:spTree>
    <p:extLst>
      <p:ext uri="{BB962C8B-B14F-4D97-AF65-F5344CB8AC3E}">
        <p14:creationId xmlns:p14="http://schemas.microsoft.com/office/powerpoint/2010/main" val="5573428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0D355-41C0-4EAA-A44A-F255D4C6609D}"/>
              </a:ext>
            </a:extLst>
          </p:cNvPr>
          <p:cNvSpPr>
            <a:spLocks noGrp="1"/>
          </p:cNvSpPr>
          <p:nvPr>
            <p:ph type="title"/>
          </p:nvPr>
        </p:nvSpPr>
        <p:spPr/>
        <p:txBody>
          <a:bodyPr/>
          <a:lstStyle/>
          <a:p>
            <a:r>
              <a:rPr kumimoji="0" lang="en-US" sz="4600" b="1" i="0" u="none" strike="noStrike" kern="1200" cap="none" spc="0" normalizeH="0" baseline="0" noProof="0" dirty="0">
                <a:ln>
                  <a:solidFill>
                    <a:prstClr val="black">
                      <a:lumMod val="75000"/>
                      <a:lumOff val="25000"/>
                      <a:alpha val="10000"/>
                    </a:prstClr>
                  </a:solidFill>
                </a:ln>
                <a:solidFill>
                  <a:srgbClr val="F4EEDC"/>
                </a:solidFill>
                <a:effectLst>
                  <a:outerShdw blurRad="9525" dist="25400" dir="14640000" algn="tl" rotWithShape="0">
                    <a:prstClr val="black">
                      <a:alpha val="30000"/>
                    </a:prstClr>
                  </a:outerShdw>
                </a:effectLst>
                <a:uLnTx/>
                <a:uFillTx/>
                <a:latin typeface="JasmineUPC" panose="02020603050405020304" pitchFamily="18" charset="-34"/>
                <a:ea typeface="+mj-ea"/>
                <a:cs typeface="JasmineUPC" panose="02020603050405020304" pitchFamily="18" charset="-34"/>
              </a:rPr>
              <a:t>Seminar process</a:t>
            </a:r>
            <a:endParaRPr lang="en-US" dirty="0"/>
          </a:p>
        </p:txBody>
      </p:sp>
      <p:sp>
        <p:nvSpPr>
          <p:cNvPr id="3" name="Content Placeholder 2">
            <a:extLst>
              <a:ext uri="{FF2B5EF4-FFF2-40B4-BE49-F238E27FC236}">
                <a16:creationId xmlns:a16="http://schemas.microsoft.com/office/drawing/2014/main" id="{E697662B-BF88-4760-8A61-B67000587E53}"/>
              </a:ext>
            </a:extLst>
          </p:cNvPr>
          <p:cNvSpPr>
            <a:spLocks noGrp="1"/>
          </p:cNvSpPr>
          <p:nvPr>
            <p:ph idx="1"/>
          </p:nvPr>
        </p:nvSpPr>
        <p:spPr/>
        <p:txBody>
          <a:bodyPr>
            <a:normAutofit lnSpcReduction="10000"/>
          </a:bodyPr>
          <a:lstStyle/>
          <a:p>
            <a:pPr marL="494100" indent="-457200">
              <a:buFont typeface="+mj-lt"/>
              <a:buAutoNum type="arabicPeriod" startAt="6"/>
            </a:pPr>
            <a:r>
              <a:rPr lang="en-US" dirty="0">
                <a:latin typeface="JasmineUPC" panose="02020603050405020304" pitchFamily="18" charset="-34"/>
                <a:cs typeface="JasmineUPC" panose="02020603050405020304" pitchFamily="18" charset="-34"/>
              </a:rPr>
              <a:t>Facilitating the seminar for participants and ensuring the schedule was followed.</a:t>
            </a:r>
          </a:p>
          <a:p>
            <a:pPr marL="494100" indent="-457200">
              <a:buFont typeface="+mj-lt"/>
              <a:buAutoNum type="arabicPeriod" startAt="6"/>
            </a:pPr>
            <a:r>
              <a:rPr lang="en-US" dirty="0">
                <a:latin typeface="JasmineUPC" panose="02020603050405020304" pitchFamily="18" charset="-34"/>
                <a:cs typeface="JasmineUPC" panose="02020603050405020304" pitchFamily="18" charset="-34"/>
              </a:rPr>
              <a:t>Preparing thank-you gifts for the speakers after their presentations, as shown in the image of the gift-giving ceremony.</a:t>
            </a:r>
          </a:p>
          <a:p>
            <a:pPr marL="494100" indent="-457200">
              <a:buFont typeface="+mj-lt"/>
              <a:buAutoNum type="arabicPeriod" startAt="6"/>
            </a:pPr>
            <a:r>
              <a:rPr lang="en-US" dirty="0">
                <a:latin typeface="JasmineUPC" panose="02020603050405020304" pitchFamily="18" charset="-34"/>
                <a:cs typeface="JasmineUPC" panose="02020603050405020304" pitchFamily="18" charset="-34"/>
              </a:rPr>
              <a:t>Dividing into small groups: Holding small group meetings to study, analyze, summarize key points, and provide suggestions, solutions, or approaches to solving various problems. Following this, a general meeting was held to report the results of the meeting, including the problem-solving approaches of each small group. A general discussion and evaluation of the seminar were then conducted.</a:t>
            </a:r>
          </a:p>
          <a:p>
            <a:pPr marL="494100" indent="-457200">
              <a:buFont typeface="+mj-lt"/>
              <a:buAutoNum type="arabicPeriod" startAt="6"/>
            </a:pPr>
            <a:r>
              <a:rPr lang="en-US" dirty="0">
                <a:latin typeface="JasmineUPC" panose="02020603050405020304" pitchFamily="18" charset="-34"/>
                <a:cs typeface="JasmineUPC" panose="02020603050405020304" pitchFamily="18" charset="-34"/>
              </a:rPr>
              <a:t>Closing Ceremony: The chairman delivered the closing speech, congratulating the participants on the successful completion of the seminar and the achievement of its objectives. He praised the unity and participation of all parties involved.</a:t>
            </a:r>
            <a:endParaRPr lang="en-US" dirty="0"/>
          </a:p>
        </p:txBody>
      </p:sp>
    </p:spTree>
    <p:extLst>
      <p:ext uri="{BB962C8B-B14F-4D97-AF65-F5344CB8AC3E}">
        <p14:creationId xmlns:p14="http://schemas.microsoft.com/office/powerpoint/2010/main" val="33806877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7CD03-50CA-446A-A2CF-E492AEF82278}"/>
              </a:ext>
            </a:extLst>
          </p:cNvPr>
          <p:cNvSpPr>
            <a:spLocks noGrp="1"/>
          </p:cNvSpPr>
          <p:nvPr>
            <p:ph type="title"/>
          </p:nvPr>
        </p:nvSpPr>
        <p:spPr/>
        <p:txBody>
          <a:bodyPr/>
          <a:lstStyle/>
          <a:p>
            <a:r>
              <a:rPr kumimoji="0" lang="en-US" sz="4600" b="1" i="0" u="none" strike="noStrike" kern="1200" cap="none" spc="0" normalizeH="0" baseline="0" noProof="0" dirty="0">
                <a:ln>
                  <a:solidFill>
                    <a:prstClr val="black">
                      <a:lumMod val="75000"/>
                      <a:lumOff val="25000"/>
                      <a:alpha val="10000"/>
                    </a:prstClr>
                  </a:solidFill>
                </a:ln>
                <a:solidFill>
                  <a:srgbClr val="F4EEDC"/>
                </a:solidFill>
                <a:effectLst>
                  <a:outerShdw blurRad="9525" dist="25400" dir="14640000" algn="tl" rotWithShape="0">
                    <a:prstClr val="black">
                      <a:alpha val="30000"/>
                    </a:prstClr>
                  </a:outerShdw>
                </a:effectLst>
                <a:uLnTx/>
                <a:uFillTx/>
                <a:latin typeface="JasmineUPC" panose="02020603050405020304" pitchFamily="18" charset="-34"/>
                <a:ea typeface="+mj-ea"/>
                <a:cs typeface="JasmineUPC" panose="02020603050405020304" pitchFamily="18" charset="-34"/>
              </a:rPr>
              <a:t>Seminar process</a:t>
            </a:r>
            <a:endParaRPr lang="en-US" dirty="0"/>
          </a:p>
        </p:txBody>
      </p:sp>
      <p:sp>
        <p:nvSpPr>
          <p:cNvPr id="3" name="Content Placeholder 2">
            <a:extLst>
              <a:ext uri="{FF2B5EF4-FFF2-40B4-BE49-F238E27FC236}">
                <a16:creationId xmlns:a16="http://schemas.microsoft.com/office/drawing/2014/main" id="{40237257-2E27-49BF-AA33-2BF28F1AFEB5}"/>
              </a:ext>
            </a:extLst>
          </p:cNvPr>
          <p:cNvSpPr>
            <a:spLocks noGrp="1"/>
          </p:cNvSpPr>
          <p:nvPr>
            <p:ph idx="1"/>
          </p:nvPr>
        </p:nvSpPr>
        <p:spPr/>
        <p:txBody>
          <a:bodyPr/>
          <a:lstStyle/>
          <a:p>
            <a:pPr marL="36900" indent="0">
              <a:buNone/>
            </a:pPr>
            <a:r>
              <a:rPr lang="en-US" b="1" dirty="0">
                <a:latin typeface="JasmineUPC" panose="02020603050405020304" pitchFamily="18" charset="-34"/>
                <a:cs typeface="JasmineUPC" panose="02020603050405020304" pitchFamily="18" charset="-34"/>
              </a:rPr>
              <a:t>Post-seminar evaluation phase.</a:t>
            </a:r>
          </a:p>
          <a:p>
            <a:pPr marL="494100" indent="-457200">
              <a:buFont typeface="+mj-lt"/>
              <a:buAutoNum type="arabicPeriod"/>
            </a:pPr>
            <a:r>
              <a:rPr lang="en-US" dirty="0">
                <a:latin typeface="JasmineUPC" panose="02020603050405020304" pitchFamily="18" charset="-34"/>
                <a:cs typeface="JasmineUPC" panose="02020603050405020304" pitchFamily="18" charset="-34"/>
              </a:rPr>
              <a:t>Analyze and evaluate the seminar results.</a:t>
            </a:r>
          </a:p>
          <a:p>
            <a:pPr marL="494100" indent="-457200">
              <a:buFont typeface="+mj-lt"/>
              <a:buAutoNum type="arabicPeriod"/>
            </a:pPr>
            <a:r>
              <a:rPr lang="en-US" dirty="0">
                <a:latin typeface="JasmineUPC" panose="02020603050405020304" pitchFamily="18" charset="-34"/>
                <a:cs typeface="JasmineUPC" panose="02020603050405020304" pitchFamily="18" charset="-34"/>
              </a:rPr>
              <a:t>Report the seminar results to the supervisor.</a:t>
            </a:r>
          </a:p>
          <a:p>
            <a:pPr marL="494100" indent="-457200">
              <a:buFont typeface="+mj-lt"/>
              <a:buAutoNum type="arabicPeriod"/>
            </a:pPr>
            <a:r>
              <a:rPr lang="en-US" dirty="0">
                <a:latin typeface="JasmineUPC" panose="02020603050405020304" pitchFamily="18" charset="-34"/>
                <a:cs typeface="JasmineUPC" panose="02020603050405020304" pitchFamily="18" charset="-34"/>
              </a:rPr>
              <a:t>Handle budget and other expenses properly.</a:t>
            </a:r>
          </a:p>
          <a:p>
            <a:pPr marL="494100" indent="-457200">
              <a:buFont typeface="+mj-lt"/>
              <a:buAutoNum type="arabicPeriod"/>
            </a:pPr>
            <a:r>
              <a:rPr lang="en-US" dirty="0">
                <a:latin typeface="JasmineUPC" panose="02020603050405020304" pitchFamily="18" charset="-34"/>
                <a:cs typeface="JasmineUPC" panose="02020603050405020304" pitchFamily="18" charset="-34"/>
              </a:rPr>
              <a:t>Analyze and follow up on the seminar results.</a:t>
            </a:r>
            <a:endParaRPr lang="en-US" dirty="0"/>
          </a:p>
        </p:txBody>
      </p:sp>
    </p:spTree>
    <p:extLst>
      <p:ext uri="{BB962C8B-B14F-4D97-AF65-F5344CB8AC3E}">
        <p14:creationId xmlns:p14="http://schemas.microsoft.com/office/powerpoint/2010/main" val="6058340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95FA8-B059-4443-B4B1-40F33D6B7E20}"/>
              </a:ext>
            </a:extLst>
          </p:cNvPr>
          <p:cNvSpPr>
            <a:spLocks noGrp="1"/>
          </p:cNvSpPr>
          <p:nvPr>
            <p:ph type="title"/>
          </p:nvPr>
        </p:nvSpPr>
        <p:spPr/>
        <p:txBody>
          <a:bodyPr/>
          <a:lstStyle/>
          <a:p>
            <a:r>
              <a:rPr lang="en-US" b="1" dirty="0">
                <a:ln>
                  <a:solidFill>
                    <a:prstClr val="black">
                      <a:lumMod val="75000"/>
                      <a:lumOff val="25000"/>
                      <a:alpha val="10000"/>
                    </a:prstClr>
                  </a:solidFill>
                </a:ln>
                <a:solidFill>
                  <a:srgbClr val="F4EEDC"/>
                </a:solidFill>
                <a:effectLst>
                  <a:outerShdw blurRad="9525" dist="25400" dir="14640000" algn="tl" rotWithShape="0">
                    <a:prstClr val="black">
                      <a:alpha val="30000"/>
                    </a:prstClr>
                  </a:outerShdw>
                </a:effectLst>
                <a:latin typeface="JasmineUPC" panose="02020603050405020304" pitchFamily="18" charset="-34"/>
                <a:cs typeface="JasmineUPC" panose="02020603050405020304" pitchFamily="18" charset="-34"/>
              </a:rPr>
              <a:t>Personnel involved in organizing the seminar.</a:t>
            </a:r>
          </a:p>
        </p:txBody>
      </p:sp>
      <p:sp>
        <p:nvSpPr>
          <p:cNvPr id="3" name="Content Placeholder 2">
            <a:extLst>
              <a:ext uri="{FF2B5EF4-FFF2-40B4-BE49-F238E27FC236}">
                <a16:creationId xmlns:a16="http://schemas.microsoft.com/office/drawing/2014/main" id="{73C073EE-500C-4932-A852-690276793709}"/>
              </a:ext>
            </a:extLst>
          </p:cNvPr>
          <p:cNvSpPr>
            <a:spLocks noGrp="1"/>
          </p:cNvSpPr>
          <p:nvPr>
            <p:ph idx="1"/>
          </p:nvPr>
        </p:nvSpPr>
        <p:spPr>
          <a:xfrm>
            <a:off x="1419878" y="2076449"/>
            <a:ext cx="3629450" cy="3714749"/>
          </a:xfrm>
        </p:spPr>
        <p:txBody>
          <a:bodyPr>
            <a:normAutofit/>
          </a:bodyPr>
          <a:lstStyle/>
          <a:p>
            <a:pPr marL="494100" indent="-457200">
              <a:buFont typeface="+mj-lt"/>
              <a:buAutoNum type="arabicPeriod"/>
            </a:pPr>
            <a:r>
              <a:rPr lang="en-US" dirty="0">
                <a:latin typeface="JasmineUPC" panose="02020603050405020304" pitchFamily="18" charset="-34"/>
                <a:cs typeface="JasmineUPC" panose="02020603050405020304" pitchFamily="18" charset="-34"/>
              </a:rPr>
              <a:t>President</a:t>
            </a:r>
          </a:p>
          <a:p>
            <a:pPr marL="494100" indent="-457200">
              <a:buFont typeface="+mj-lt"/>
              <a:buAutoNum type="arabicPeriod"/>
            </a:pPr>
            <a:r>
              <a:rPr lang="en-US" dirty="0">
                <a:latin typeface="JasmineUPC" panose="02020603050405020304" pitchFamily="18" charset="-34"/>
                <a:cs typeface="JasmineUPC" panose="02020603050405020304" pitchFamily="18" charset="-34"/>
              </a:rPr>
              <a:t>Vice President</a:t>
            </a:r>
          </a:p>
          <a:p>
            <a:pPr marL="494100" indent="-457200">
              <a:buFont typeface="+mj-lt"/>
              <a:buAutoNum type="arabicPeriod"/>
            </a:pPr>
            <a:r>
              <a:rPr lang="en-US" dirty="0">
                <a:latin typeface="JasmineUPC" panose="02020603050405020304" pitchFamily="18" charset="-34"/>
                <a:cs typeface="JasmineUPC" panose="02020603050405020304" pitchFamily="18" charset="-34"/>
              </a:rPr>
              <a:t>Secretary</a:t>
            </a:r>
          </a:p>
          <a:p>
            <a:pPr marL="494100" indent="-457200">
              <a:buFont typeface="+mj-lt"/>
              <a:buAutoNum type="arabicPeriod"/>
            </a:pPr>
            <a:r>
              <a:rPr lang="en-US" dirty="0">
                <a:latin typeface="JasmineUPC" panose="02020603050405020304" pitchFamily="18" charset="-34"/>
                <a:cs typeface="JasmineUPC" panose="02020603050405020304" pitchFamily="18" charset="-34"/>
              </a:rPr>
              <a:t>Assistant Secretary</a:t>
            </a:r>
          </a:p>
          <a:p>
            <a:pPr marL="494100" indent="-457200">
              <a:buFont typeface="+mj-lt"/>
              <a:buAutoNum type="arabicPeriod"/>
            </a:pPr>
            <a:r>
              <a:rPr lang="en-US" dirty="0">
                <a:latin typeface="JasmineUPC" panose="02020603050405020304" pitchFamily="18" charset="-34"/>
                <a:cs typeface="JasmineUPC" panose="02020603050405020304" pitchFamily="18" charset="-34"/>
              </a:rPr>
              <a:t>Registration Department</a:t>
            </a:r>
            <a:endParaRPr lang="en-US" dirty="0"/>
          </a:p>
        </p:txBody>
      </p:sp>
      <p:sp>
        <p:nvSpPr>
          <p:cNvPr id="5" name="Content Placeholder 2">
            <a:extLst>
              <a:ext uri="{FF2B5EF4-FFF2-40B4-BE49-F238E27FC236}">
                <a16:creationId xmlns:a16="http://schemas.microsoft.com/office/drawing/2014/main" id="{6201DD44-E3AF-43BD-9F3D-2B27EA74EAB0}"/>
              </a:ext>
            </a:extLst>
          </p:cNvPr>
          <p:cNvSpPr txBox="1">
            <a:spLocks/>
          </p:cNvSpPr>
          <p:nvPr/>
        </p:nvSpPr>
        <p:spPr>
          <a:xfrm>
            <a:off x="5695704" y="2076449"/>
            <a:ext cx="3629450"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494100" indent="-457200">
              <a:buFont typeface="+mj-lt"/>
              <a:buAutoNum type="arabicPeriod" startAt="6"/>
            </a:pPr>
            <a:r>
              <a:rPr lang="en-US" dirty="0">
                <a:latin typeface="JasmineUPC" panose="02020603050405020304" pitchFamily="18" charset="-34"/>
                <a:cs typeface="JasmineUPC" panose="02020603050405020304" pitchFamily="18" charset="-34"/>
              </a:rPr>
              <a:t>Documentation Department</a:t>
            </a:r>
          </a:p>
          <a:p>
            <a:pPr marL="494100" indent="-457200">
              <a:buFont typeface="+mj-lt"/>
              <a:buAutoNum type="arabicPeriod" startAt="6"/>
            </a:pPr>
            <a:r>
              <a:rPr lang="en-US" dirty="0">
                <a:latin typeface="JasmineUPC" panose="02020603050405020304" pitchFamily="18" charset="-34"/>
                <a:cs typeface="JasmineUPC" panose="02020603050405020304" pitchFamily="18" charset="-34"/>
              </a:rPr>
              <a:t>Facilities Department</a:t>
            </a:r>
          </a:p>
          <a:p>
            <a:pPr marL="494100" indent="-457200">
              <a:buFont typeface="+mj-lt"/>
              <a:buAutoNum type="arabicPeriod" startAt="6"/>
            </a:pPr>
            <a:r>
              <a:rPr lang="en-US" dirty="0">
                <a:latin typeface="JasmineUPC" panose="02020603050405020304" pitchFamily="18" charset="-34"/>
                <a:cs typeface="JasmineUPC" panose="02020603050405020304" pitchFamily="18" charset="-34"/>
              </a:rPr>
              <a:t>Welfare Department</a:t>
            </a:r>
          </a:p>
          <a:p>
            <a:pPr marL="494100" indent="-457200">
              <a:buFont typeface="+mj-lt"/>
              <a:buAutoNum type="arabicPeriod" startAt="6"/>
            </a:pPr>
            <a:r>
              <a:rPr lang="en-US" dirty="0">
                <a:latin typeface="JasmineUPC" panose="02020603050405020304" pitchFamily="18" charset="-34"/>
                <a:cs typeface="JasmineUPC" panose="02020603050405020304" pitchFamily="18" charset="-34"/>
              </a:rPr>
              <a:t>Treasurer Department</a:t>
            </a:r>
          </a:p>
          <a:p>
            <a:pPr marL="494100" indent="-457200">
              <a:buFont typeface="+mj-lt"/>
              <a:buAutoNum type="arabicPeriod" startAt="6"/>
            </a:pPr>
            <a:r>
              <a:rPr lang="en-US" dirty="0">
                <a:latin typeface="JasmineUPC" panose="02020603050405020304" pitchFamily="18" charset="-34"/>
                <a:cs typeface="JasmineUPC" panose="02020603050405020304" pitchFamily="18" charset="-34"/>
              </a:rPr>
              <a:t>Public Relations Department</a:t>
            </a:r>
          </a:p>
          <a:p>
            <a:pPr marL="494100" indent="-457200">
              <a:buFont typeface="+mj-lt"/>
              <a:buAutoNum type="arabicPeriod" startAt="6"/>
            </a:pPr>
            <a:r>
              <a:rPr lang="en-US" dirty="0">
                <a:latin typeface="JasmineUPC" panose="02020603050405020304" pitchFamily="18" charset="-34"/>
                <a:cs typeface="JasmineUPC" panose="02020603050405020304" pitchFamily="18" charset="-34"/>
              </a:rPr>
              <a:t>Technology Department</a:t>
            </a:r>
            <a:endParaRPr lang="en-US" dirty="0"/>
          </a:p>
        </p:txBody>
      </p:sp>
    </p:spTree>
    <p:extLst>
      <p:ext uri="{BB962C8B-B14F-4D97-AF65-F5344CB8AC3E}">
        <p14:creationId xmlns:p14="http://schemas.microsoft.com/office/powerpoint/2010/main" val="923872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B232A-CA53-4012-9CA9-F7D0E292F203}"/>
              </a:ext>
            </a:extLst>
          </p:cNvPr>
          <p:cNvSpPr>
            <a:spLocks noGrp="1"/>
          </p:cNvSpPr>
          <p:nvPr>
            <p:ph type="title"/>
          </p:nvPr>
        </p:nvSpPr>
        <p:spPr/>
        <p:txBody>
          <a:bodyPr/>
          <a:lstStyle/>
          <a:p>
            <a:r>
              <a:rPr lang="th-TH" b="1" dirty="0">
                <a:latin typeface="JasmineUPC" panose="02020603050405020304" pitchFamily="18" charset="-34"/>
                <a:cs typeface="JasmineUPC" panose="02020603050405020304" pitchFamily="18" charset="-34"/>
              </a:rPr>
              <a:t> </a:t>
            </a:r>
            <a:r>
              <a:rPr lang="en-US" b="1" dirty="0">
                <a:latin typeface="JasmineUPC" panose="02020603050405020304" pitchFamily="18" charset="-34"/>
                <a:cs typeface="JasmineUPC" panose="02020603050405020304" pitchFamily="18" charset="-34"/>
              </a:rPr>
              <a:t>DEFINITIONS </a:t>
            </a:r>
          </a:p>
        </p:txBody>
      </p:sp>
      <p:sp>
        <p:nvSpPr>
          <p:cNvPr id="3" name="Content Placeholder 2">
            <a:extLst>
              <a:ext uri="{FF2B5EF4-FFF2-40B4-BE49-F238E27FC236}">
                <a16:creationId xmlns:a16="http://schemas.microsoft.com/office/drawing/2014/main" id="{E6208D8F-F3F1-41C2-B299-40A6C927F0BD}"/>
              </a:ext>
            </a:extLst>
          </p:cNvPr>
          <p:cNvSpPr>
            <a:spLocks noGrp="1"/>
          </p:cNvSpPr>
          <p:nvPr>
            <p:ph idx="1"/>
          </p:nvPr>
        </p:nvSpPr>
        <p:spPr>
          <a:xfrm>
            <a:off x="913795" y="2076450"/>
            <a:ext cx="5423745" cy="3714749"/>
          </a:xfrm>
        </p:spPr>
        <p:txBody>
          <a:bodyPr/>
          <a:lstStyle/>
          <a:p>
            <a:r>
              <a:rPr lang="en-US" dirty="0">
                <a:latin typeface="JasmineUPC" panose="02020603050405020304" pitchFamily="18" charset="-34"/>
                <a:cs typeface="JasmineUPC" panose="02020603050405020304" pitchFamily="18" charset="-34"/>
              </a:rPr>
              <a:t>A meeting to exchange knowledge and opinions in order to reach a conclusion on a particular issue.</a:t>
            </a:r>
            <a:endParaRPr lang="th-TH" dirty="0">
              <a:latin typeface="JasmineUPC" panose="02020603050405020304" pitchFamily="18" charset="-34"/>
              <a:cs typeface="JasmineUPC" panose="02020603050405020304" pitchFamily="18" charset="-34"/>
            </a:endParaRPr>
          </a:p>
          <a:p>
            <a:r>
              <a:rPr lang="en-US" dirty="0">
                <a:latin typeface="JasmineUPC" panose="02020603050405020304" pitchFamily="18" charset="-34"/>
                <a:cs typeface="JasmineUPC" panose="02020603050405020304" pitchFamily="18" charset="-34"/>
              </a:rPr>
              <a:t>In the field of education, seminars are a course offered to students to collaboratively study problems and hold discussions.</a:t>
            </a:r>
            <a:endParaRPr lang="th-TH" dirty="0">
              <a:latin typeface="JasmineUPC" panose="02020603050405020304" pitchFamily="18" charset="-34"/>
              <a:cs typeface="JasmineUPC" panose="02020603050405020304" pitchFamily="18" charset="-34"/>
            </a:endParaRPr>
          </a:p>
          <a:p>
            <a:r>
              <a:rPr lang="en-US" dirty="0">
                <a:latin typeface="JasmineUPC" panose="02020603050405020304" pitchFamily="18" charset="-34"/>
                <a:cs typeface="JasmineUPC" panose="02020603050405020304" pitchFamily="18" charset="-34"/>
              </a:rPr>
              <a:t>In other fields, it is a meeting aimed at seeking new approaches and ideas, exchanging knowledge, and finding solutions to problems together.</a:t>
            </a:r>
          </a:p>
        </p:txBody>
      </p:sp>
      <p:pic>
        <p:nvPicPr>
          <p:cNvPr id="4" name="Picture 3">
            <a:extLst>
              <a:ext uri="{FF2B5EF4-FFF2-40B4-BE49-F238E27FC236}">
                <a16:creationId xmlns:a16="http://schemas.microsoft.com/office/drawing/2014/main" id="{04FCD228-05FC-455D-9FD1-7C76DD29ACF3}"/>
              </a:ext>
            </a:extLst>
          </p:cNvPr>
          <p:cNvPicPr>
            <a:picLocks noChangeAspect="1"/>
          </p:cNvPicPr>
          <p:nvPr/>
        </p:nvPicPr>
        <p:blipFill>
          <a:blip r:embed="rId2"/>
          <a:stretch>
            <a:fillRect/>
          </a:stretch>
        </p:blipFill>
        <p:spPr>
          <a:xfrm>
            <a:off x="6464060" y="2205845"/>
            <a:ext cx="5228873" cy="345595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517278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424F2-7507-47EB-ACC8-ADCB20B89DC8}"/>
              </a:ext>
            </a:extLst>
          </p:cNvPr>
          <p:cNvSpPr>
            <a:spLocks noGrp="1"/>
          </p:cNvSpPr>
          <p:nvPr>
            <p:ph type="title"/>
          </p:nvPr>
        </p:nvSpPr>
        <p:spPr>
          <a:xfrm>
            <a:off x="954052" y="230038"/>
            <a:ext cx="10353762" cy="1257300"/>
          </a:xfrm>
        </p:spPr>
        <p:txBody>
          <a:bodyPr>
            <a:normAutofit fontScale="90000"/>
          </a:bodyPr>
          <a:lstStyle/>
          <a:p>
            <a:br>
              <a:rPr lang="en-US" b="1" dirty="0">
                <a:ln>
                  <a:solidFill>
                    <a:prstClr val="black">
                      <a:lumMod val="75000"/>
                      <a:lumOff val="25000"/>
                      <a:alpha val="10000"/>
                    </a:prstClr>
                  </a:solidFill>
                </a:ln>
                <a:solidFill>
                  <a:srgbClr val="F4EEDC"/>
                </a:solidFill>
                <a:effectLst>
                  <a:outerShdw blurRad="9525" dist="25400" dir="14640000" algn="tl" rotWithShape="0">
                    <a:prstClr val="black">
                      <a:alpha val="30000"/>
                    </a:prstClr>
                  </a:outerShdw>
                </a:effectLst>
                <a:latin typeface="JasmineUPC" panose="02020603050405020304" pitchFamily="18" charset="-34"/>
                <a:cs typeface="JasmineUPC" panose="02020603050405020304" pitchFamily="18" charset="-34"/>
              </a:rPr>
            </a:br>
            <a:r>
              <a:rPr lang="en-US" b="1" dirty="0">
                <a:ln>
                  <a:solidFill>
                    <a:prstClr val="black">
                      <a:lumMod val="75000"/>
                      <a:lumOff val="25000"/>
                      <a:alpha val="10000"/>
                    </a:prstClr>
                  </a:solidFill>
                </a:ln>
                <a:solidFill>
                  <a:srgbClr val="F4EEDC"/>
                </a:solidFill>
                <a:effectLst>
                  <a:outerShdw blurRad="9525" dist="25400" dir="14640000" algn="tl" rotWithShape="0">
                    <a:prstClr val="black">
                      <a:alpha val="30000"/>
                    </a:prstClr>
                  </a:outerShdw>
                </a:effectLst>
                <a:latin typeface="JasmineUPC" panose="02020603050405020304" pitchFamily="18" charset="-34"/>
                <a:cs typeface="JasmineUPC" panose="02020603050405020304" pitchFamily="18" charset="-34"/>
              </a:rPr>
              <a:t>Duties and responsibilities </a:t>
            </a:r>
            <a:br>
              <a:rPr lang="en-US" b="1" dirty="0">
                <a:ln>
                  <a:solidFill>
                    <a:prstClr val="black">
                      <a:lumMod val="75000"/>
                      <a:lumOff val="25000"/>
                      <a:alpha val="10000"/>
                    </a:prstClr>
                  </a:solidFill>
                </a:ln>
                <a:solidFill>
                  <a:srgbClr val="F4EEDC"/>
                </a:solidFill>
                <a:effectLst>
                  <a:outerShdw blurRad="9525" dist="25400" dir="14640000" algn="tl" rotWithShape="0">
                    <a:prstClr val="black">
                      <a:alpha val="30000"/>
                    </a:prstClr>
                  </a:outerShdw>
                </a:effectLst>
                <a:latin typeface="JasmineUPC" panose="02020603050405020304" pitchFamily="18" charset="-34"/>
                <a:cs typeface="JasmineUPC" panose="02020603050405020304" pitchFamily="18" charset="-34"/>
              </a:rPr>
            </a:br>
            <a:r>
              <a:rPr lang="en-US" b="1" dirty="0">
                <a:ln>
                  <a:solidFill>
                    <a:prstClr val="black">
                      <a:lumMod val="75000"/>
                      <a:lumOff val="25000"/>
                      <a:alpha val="10000"/>
                    </a:prstClr>
                  </a:solidFill>
                </a:ln>
                <a:solidFill>
                  <a:srgbClr val="F4EEDC"/>
                </a:solidFill>
                <a:effectLst>
                  <a:outerShdw blurRad="9525" dist="25400" dir="14640000" algn="tl" rotWithShape="0">
                    <a:prstClr val="black">
                      <a:alpha val="30000"/>
                    </a:prstClr>
                  </a:outerShdw>
                </a:effectLst>
                <a:latin typeface="JasmineUPC" panose="02020603050405020304" pitchFamily="18" charset="-34"/>
                <a:cs typeface="JasmineUPC" panose="02020603050405020304" pitchFamily="18" charset="-34"/>
              </a:rPr>
              <a:t>of personnel in organizing a seminar.</a:t>
            </a:r>
          </a:p>
        </p:txBody>
      </p:sp>
      <p:sp>
        <p:nvSpPr>
          <p:cNvPr id="3" name="Content Placeholder 2">
            <a:extLst>
              <a:ext uri="{FF2B5EF4-FFF2-40B4-BE49-F238E27FC236}">
                <a16:creationId xmlns:a16="http://schemas.microsoft.com/office/drawing/2014/main" id="{B8E9633A-95F6-4CA8-85CD-8A539A9A8FF0}"/>
              </a:ext>
            </a:extLst>
          </p:cNvPr>
          <p:cNvSpPr>
            <a:spLocks noGrp="1"/>
          </p:cNvSpPr>
          <p:nvPr>
            <p:ph idx="1"/>
          </p:nvPr>
        </p:nvSpPr>
        <p:spPr>
          <a:xfrm>
            <a:off x="913795" y="2076450"/>
            <a:ext cx="10353762" cy="3990795"/>
          </a:xfrm>
        </p:spPr>
        <p:txBody>
          <a:bodyPr>
            <a:normAutofit fontScale="92500" lnSpcReduction="20000"/>
          </a:bodyPr>
          <a:lstStyle/>
          <a:p>
            <a:pPr marL="494100" indent="-457200">
              <a:buFont typeface="+mj-lt"/>
              <a:buAutoNum type="arabicPeriod"/>
            </a:pPr>
            <a:r>
              <a:rPr lang="en-US" sz="2900" b="1" dirty="0">
                <a:latin typeface="JasmineUPC" panose="02020603050405020304" pitchFamily="18" charset="-34"/>
                <a:cs typeface="JasmineUPC" panose="02020603050405020304" pitchFamily="18" charset="-34"/>
              </a:rPr>
              <a:t>Chairman; the person presiding over the seminar.</a:t>
            </a:r>
          </a:p>
          <a:p>
            <a:pPr marL="36900" indent="0">
              <a:buNone/>
            </a:pPr>
            <a:r>
              <a:rPr lang="en-US" sz="2600" dirty="0">
                <a:latin typeface="JasmineUPC" panose="02020603050405020304" pitchFamily="18" charset="-34"/>
                <a:cs typeface="JasmineUPC" panose="02020603050405020304" pitchFamily="18" charset="-34"/>
              </a:rPr>
              <a:t>The president should have a good personality, which is a personality that is expressed physically and mentally.</a:t>
            </a:r>
          </a:p>
          <a:p>
            <a:pPr lvl="1"/>
            <a:r>
              <a:rPr lang="en-US" sz="2200" dirty="0">
                <a:latin typeface="JasmineUPC" panose="02020603050405020304" pitchFamily="18" charset="-34"/>
                <a:cs typeface="JasmineUPC" panose="02020603050405020304" pitchFamily="18" charset="-34"/>
              </a:rPr>
              <a:t>Dress respectfully and elegantly, and be emotionally stable.</a:t>
            </a:r>
          </a:p>
          <a:p>
            <a:pPr lvl="1"/>
            <a:r>
              <a:rPr lang="en-US" sz="2400" dirty="0">
                <a:latin typeface="JasmineUPC" panose="02020603050405020304" pitchFamily="18" charset="-34"/>
                <a:cs typeface="JasmineUPC" panose="02020603050405020304" pitchFamily="18" charset="-34"/>
              </a:rPr>
              <a:t>Have a polished demeanor, be calm and composed, and keep your word.</a:t>
            </a:r>
          </a:p>
          <a:p>
            <a:pPr lvl="1"/>
            <a:r>
              <a:rPr lang="en-US" sz="2400" dirty="0">
                <a:latin typeface="JasmineUPC" panose="02020603050405020304" pitchFamily="18" charset="-34"/>
                <a:cs typeface="JasmineUPC" panose="02020603050405020304" pitchFamily="18" charset="-34"/>
              </a:rPr>
              <a:t>Speak politely, be trustworthy, and highly responsible.</a:t>
            </a:r>
          </a:p>
          <a:p>
            <a:pPr lvl="1"/>
            <a:r>
              <a:rPr lang="en-US" sz="2400" dirty="0">
                <a:latin typeface="JasmineUPC" panose="02020603050405020304" pitchFamily="18" charset="-34"/>
                <a:cs typeface="JasmineUPC" panose="02020603050405020304" pitchFamily="18" charset="-34"/>
              </a:rPr>
              <a:t>Always have a cheerful and smiling face, and be patient and tolerant.</a:t>
            </a:r>
          </a:p>
          <a:p>
            <a:pPr lvl="1"/>
            <a:r>
              <a:rPr lang="en-US" sz="2400" dirty="0">
                <a:latin typeface="JasmineUPC" panose="02020603050405020304" pitchFamily="18" charset="-34"/>
                <a:cs typeface="JasmineUPC" panose="02020603050405020304" pitchFamily="18" charset="-34"/>
              </a:rPr>
              <a:t>Be self-confident and quick-witted.</a:t>
            </a:r>
          </a:p>
          <a:p>
            <a:pPr lvl="1"/>
            <a:r>
              <a:rPr lang="en-US" sz="2400" dirty="0">
                <a:latin typeface="JasmineUPC" panose="02020603050405020304" pitchFamily="18" charset="-34"/>
                <a:cs typeface="JasmineUPC" panose="02020603050405020304" pitchFamily="18" charset="-34"/>
              </a:rPr>
              <a:t>Excellent at coordinating and problem-solving.</a:t>
            </a:r>
          </a:p>
          <a:p>
            <a:pPr lvl="1"/>
            <a:r>
              <a:rPr lang="en-US" sz="2400" dirty="0">
                <a:latin typeface="JasmineUPC" panose="02020603050405020304" pitchFamily="18" charset="-34"/>
                <a:cs typeface="JasmineUPC" panose="02020603050405020304" pitchFamily="18" charset="-34"/>
              </a:rPr>
              <a:t>Bold and decisive, and flexible.</a:t>
            </a:r>
            <a:endParaRPr lang="th-TH" dirty="0">
              <a:latin typeface="JasmineUPC" panose="02020603050405020304" pitchFamily="18" charset="-34"/>
              <a:cs typeface="JasmineUPC" panose="02020603050405020304" pitchFamily="18" charset="-34"/>
            </a:endParaRPr>
          </a:p>
          <a:p>
            <a:endParaRPr lang="th-TH" dirty="0"/>
          </a:p>
          <a:p>
            <a:endParaRPr lang="en-US" dirty="0"/>
          </a:p>
        </p:txBody>
      </p:sp>
    </p:spTree>
    <p:extLst>
      <p:ext uri="{BB962C8B-B14F-4D97-AF65-F5344CB8AC3E}">
        <p14:creationId xmlns:p14="http://schemas.microsoft.com/office/powerpoint/2010/main" val="41011020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851A6-0054-426F-8720-AE922F2A14ED}"/>
              </a:ext>
            </a:extLst>
          </p:cNvPr>
          <p:cNvSpPr>
            <a:spLocks noGrp="1"/>
          </p:cNvSpPr>
          <p:nvPr>
            <p:ph type="title"/>
          </p:nvPr>
        </p:nvSpPr>
        <p:spPr/>
        <p:txBody>
          <a:bodyPr>
            <a:normAutofit fontScale="90000"/>
          </a:bodyPr>
          <a:lstStyle/>
          <a:p>
            <a:r>
              <a:rPr kumimoji="0" lang="en-US" sz="4600" b="1" i="0" u="none" strike="noStrike" kern="1200" cap="none" spc="0" normalizeH="0" baseline="0" noProof="0" dirty="0">
                <a:ln>
                  <a:solidFill>
                    <a:prstClr val="black">
                      <a:lumMod val="75000"/>
                      <a:lumOff val="25000"/>
                      <a:alpha val="10000"/>
                    </a:prstClr>
                  </a:solidFill>
                </a:ln>
                <a:solidFill>
                  <a:srgbClr val="F4EEDC"/>
                </a:solidFill>
                <a:effectLst>
                  <a:outerShdw blurRad="9525" dist="25400" dir="14640000" algn="tl" rotWithShape="0">
                    <a:prstClr val="black">
                      <a:alpha val="30000"/>
                    </a:prstClr>
                  </a:outerShdw>
                </a:effectLst>
                <a:uLnTx/>
                <a:uFillTx/>
                <a:latin typeface="JasmineUPC" panose="02020603050405020304" pitchFamily="18" charset="-34"/>
                <a:ea typeface="+mj-ea"/>
                <a:cs typeface="JasmineUPC" panose="02020603050405020304" pitchFamily="18" charset="-34"/>
              </a:rPr>
              <a:t>Duties and responsibilities </a:t>
            </a:r>
            <a:br>
              <a:rPr kumimoji="0" lang="en-US" sz="4600" b="1" i="0" u="none" strike="noStrike" kern="1200" cap="none" spc="0" normalizeH="0" baseline="0" noProof="0" dirty="0">
                <a:ln>
                  <a:solidFill>
                    <a:prstClr val="black">
                      <a:lumMod val="75000"/>
                      <a:lumOff val="25000"/>
                      <a:alpha val="10000"/>
                    </a:prstClr>
                  </a:solidFill>
                </a:ln>
                <a:solidFill>
                  <a:srgbClr val="F4EEDC"/>
                </a:solidFill>
                <a:effectLst>
                  <a:outerShdw blurRad="9525" dist="25400" dir="14640000" algn="tl" rotWithShape="0">
                    <a:prstClr val="black">
                      <a:alpha val="30000"/>
                    </a:prstClr>
                  </a:outerShdw>
                </a:effectLst>
                <a:uLnTx/>
                <a:uFillTx/>
                <a:latin typeface="JasmineUPC" panose="02020603050405020304" pitchFamily="18" charset="-34"/>
                <a:ea typeface="+mj-ea"/>
                <a:cs typeface="JasmineUPC" panose="02020603050405020304" pitchFamily="18" charset="-34"/>
              </a:rPr>
            </a:br>
            <a:r>
              <a:rPr kumimoji="0" lang="en-US" sz="4600" b="1" i="0" u="none" strike="noStrike" kern="1200" cap="none" spc="0" normalizeH="0" baseline="0" noProof="0" dirty="0">
                <a:ln>
                  <a:solidFill>
                    <a:prstClr val="black">
                      <a:lumMod val="75000"/>
                      <a:lumOff val="25000"/>
                      <a:alpha val="10000"/>
                    </a:prstClr>
                  </a:solidFill>
                </a:ln>
                <a:solidFill>
                  <a:srgbClr val="F4EEDC"/>
                </a:solidFill>
                <a:effectLst>
                  <a:outerShdw blurRad="9525" dist="25400" dir="14640000" algn="tl" rotWithShape="0">
                    <a:prstClr val="black">
                      <a:alpha val="30000"/>
                    </a:prstClr>
                  </a:outerShdw>
                </a:effectLst>
                <a:uLnTx/>
                <a:uFillTx/>
                <a:latin typeface="JasmineUPC" panose="02020603050405020304" pitchFamily="18" charset="-34"/>
                <a:ea typeface="+mj-ea"/>
                <a:cs typeface="JasmineUPC" panose="02020603050405020304" pitchFamily="18" charset="-34"/>
              </a:rPr>
              <a:t>of personnel in organizing a seminar.</a:t>
            </a:r>
            <a:endParaRPr lang="en-US" dirty="0"/>
          </a:p>
        </p:txBody>
      </p:sp>
      <p:sp>
        <p:nvSpPr>
          <p:cNvPr id="3" name="Content Placeholder 2">
            <a:extLst>
              <a:ext uri="{FF2B5EF4-FFF2-40B4-BE49-F238E27FC236}">
                <a16:creationId xmlns:a16="http://schemas.microsoft.com/office/drawing/2014/main" id="{CF527B1F-5A97-4CA2-91E2-87D5DD0392DA}"/>
              </a:ext>
            </a:extLst>
          </p:cNvPr>
          <p:cNvSpPr>
            <a:spLocks noGrp="1"/>
          </p:cNvSpPr>
          <p:nvPr>
            <p:ph idx="1"/>
          </p:nvPr>
        </p:nvSpPr>
        <p:spPr>
          <a:xfrm>
            <a:off x="913795" y="2076450"/>
            <a:ext cx="10353762" cy="4171950"/>
          </a:xfrm>
        </p:spPr>
        <p:txBody>
          <a:bodyPr>
            <a:normAutofit fontScale="92500" lnSpcReduction="10000"/>
          </a:bodyPr>
          <a:lstStyle/>
          <a:p>
            <a:pPr marL="36900" indent="0">
              <a:buNone/>
            </a:pPr>
            <a:r>
              <a:rPr lang="en-US" dirty="0">
                <a:latin typeface="JasmineUPC" panose="02020603050405020304" pitchFamily="18" charset="-34"/>
                <a:cs typeface="JasmineUPC" panose="02020603050405020304" pitchFamily="18" charset="-34"/>
              </a:rPr>
              <a:t>2. The Vice President is the person who assists the President in organizing the seminar. If the President is unable to perform their duties, the Vice President will act in their place.</a:t>
            </a:r>
          </a:p>
          <a:p>
            <a:pPr marL="36900" indent="0">
              <a:buNone/>
            </a:pPr>
            <a:r>
              <a:rPr lang="th-TH" dirty="0">
                <a:latin typeface="JasmineUPC" panose="02020603050405020304" pitchFamily="18" charset="-34"/>
                <a:cs typeface="JasmineUPC" panose="02020603050405020304" pitchFamily="18" charset="-34"/>
              </a:rPr>
              <a:t>3. </a:t>
            </a:r>
            <a:r>
              <a:rPr lang="en-US" dirty="0">
                <a:latin typeface="JasmineUPC" panose="02020603050405020304" pitchFamily="18" charset="-34"/>
                <a:cs typeface="JasmineUPC" panose="02020603050405020304" pitchFamily="18" charset="-34"/>
              </a:rPr>
              <a:t>A secretary is a person who performs the following important duties:</a:t>
            </a:r>
            <a:endParaRPr lang="th-TH" dirty="0">
              <a:latin typeface="JasmineUPC" panose="02020603050405020304" pitchFamily="18" charset="-34"/>
              <a:cs typeface="JasmineUPC" panose="02020603050405020304" pitchFamily="18" charset="-34"/>
            </a:endParaRPr>
          </a:p>
          <a:p>
            <a:pPr marL="414000" lvl="1" indent="0">
              <a:buNone/>
            </a:pPr>
            <a:r>
              <a:rPr lang="th-TH" dirty="0">
                <a:latin typeface="JasmineUPC" panose="02020603050405020304" pitchFamily="18" charset="-34"/>
                <a:cs typeface="JasmineUPC" panose="02020603050405020304" pitchFamily="18" charset="-34"/>
              </a:rPr>
              <a:t>3.1 </a:t>
            </a:r>
            <a:r>
              <a:rPr lang="en-US" dirty="0">
                <a:latin typeface="JasmineUPC" panose="02020603050405020304" pitchFamily="18" charset="-34"/>
                <a:cs typeface="JasmineUPC" panose="02020603050405020304" pitchFamily="18" charset="-34"/>
              </a:rPr>
              <a:t>Preparing for the meeting.</a:t>
            </a:r>
          </a:p>
          <a:p>
            <a:pPr marL="414000" lvl="1" indent="0">
              <a:buNone/>
            </a:pPr>
            <a:r>
              <a:rPr lang="en-US" dirty="0">
                <a:latin typeface="JasmineUPC" panose="02020603050405020304" pitchFamily="18" charset="-34"/>
                <a:cs typeface="JasmineUPC" panose="02020603050405020304" pitchFamily="18" charset="-34"/>
              </a:rPr>
              <a:t>3.2 Preparing seminar-related documents.</a:t>
            </a:r>
          </a:p>
          <a:p>
            <a:pPr marL="414000" lvl="1" indent="0">
              <a:buNone/>
            </a:pPr>
            <a:r>
              <a:rPr lang="en-US" dirty="0">
                <a:latin typeface="JasmineUPC" panose="02020603050405020304" pitchFamily="18" charset="-34"/>
                <a:cs typeface="JasmineUPC" panose="02020603050405020304" pitchFamily="18" charset="-34"/>
              </a:rPr>
              <a:t>3.3 Preparing office supplies and documents.</a:t>
            </a:r>
          </a:p>
          <a:p>
            <a:pPr marL="414000" lvl="1" indent="0">
              <a:buNone/>
            </a:pPr>
            <a:r>
              <a:rPr lang="en-US" dirty="0">
                <a:latin typeface="JasmineUPC" panose="02020603050405020304" pitchFamily="18" charset="-34"/>
                <a:cs typeface="JasmineUPC" panose="02020603050405020304" pitchFamily="18" charset="-34"/>
              </a:rPr>
              <a:t>3.4 Preparing the appointment order for the seminar organizing committee.</a:t>
            </a:r>
          </a:p>
          <a:p>
            <a:pPr marL="414000" lvl="1" indent="0">
              <a:buNone/>
            </a:pPr>
            <a:r>
              <a:rPr lang="en-US" dirty="0">
                <a:latin typeface="JasmineUPC" panose="02020603050405020304" pitchFamily="18" charset="-34"/>
                <a:cs typeface="JasmineUPC" panose="02020603050405020304" pitchFamily="18" charset="-34"/>
              </a:rPr>
              <a:t>3.5 Drafting the opening and closing remarks for the seminar.</a:t>
            </a:r>
          </a:p>
          <a:p>
            <a:pPr marL="414000" lvl="1" indent="0">
              <a:buNone/>
            </a:pPr>
            <a:r>
              <a:rPr lang="en-US" dirty="0">
                <a:latin typeface="JasmineUPC" panose="02020603050405020304" pitchFamily="18" charset="-34"/>
                <a:cs typeface="JasmineUPC" panose="02020603050405020304" pitchFamily="18" charset="-34"/>
              </a:rPr>
              <a:t>3.6 Ensuring the seminar venue is ready.</a:t>
            </a:r>
          </a:p>
          <a:p>
            <a:pPr marL="414000" lvl="1" indent="0">
              <a:buNone/>
            </a:pPr>
            <a:r>
              <a:rPr lang="en-US" dirty="0">
                <a:latin typeface="JasmineUPC" panose="02020603050405020304" pitchFamily="18" charset="-34"/>
                <a:cs typeface="JasmineUPC" panose="02020603050405020304" pitchFamily="18" charset="-34"/>
              </a:rPr>
              <a:t>3.7 Preparing all seminar-related documents for immediate use.</a:t>
            </a:r>
            <a:endParaRPr lang="th-TH" dirty="0">
              <a:latin typeface="JasmineUPC" panose="02020603050405020304" pitchFamily="18" charset="-34"/>
              <a:cs typeface="JasmineUPC" panose="02020603050405020304" pitchFamily="18" charset="-34"/>
            </a:endParaRPr>
          </a:p>
          <a:p>
            <a:endParaRPr lang="en-US" dirty="0"/>
          </a:p>
        </p:txBody>
      </p:sp>
    </p:spTree>
    <p:extLst>
      <p:ext uri="{BB962C8B-B14F-4D97-AF65-F5344CB8AC3E}">
        <p14:creationId xmlns:p14="http://schemas.microsoft.com/office/powerpoint/2010/main" val="21660971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60094-2550-45B6-81E9-4371E95CE3ED}"/>
              </a:ext>
            </a:extLst>
          </p:cNvPr>
          <p:cNvSpPr>
            <a:spLocks noGrp="1"/>
          </p:cNvSpPr>
          <p:nvPr>
            <p:ph type="title"/>
          </p:nvPr>
        </p:nvSpPr>
        <p:spPr/>
        <p:txBody>
          <a:bodyPr>
            <a:normAutofit fontScale="90000"/>
          </a:bodyPr>
          <a:lstStyle/>
          <a:p>
            <a:r>
              <a:rPr kumimoji="0" lang="en-US" sz="4600" b="1" i="0" u="none" strike="noStrike" kern="1200" cap="none" spc="0" normalizeH="0" baseline="0" noProof="0" dirty="0">
                <a:ln>
                  <a:solidFill>
                    <a:prstClr val="black">
                      <a:lumMod val="75000"/>
                      <a:lumOff val="25000"/>
                      <a:alpha val="10000"/>
                    </a:prstClr>
                  </a:solidFill>
                </a:ln>
                <a:solidFill>
                  <a:srgbClr val="F4EEDC"/>
                </a:solidFill>
                <a:effectLst>
                  <a:outerShdw blurRad="9525" dist="25400" dir="14640000" algn="tl" rotWithShape="0">
                    <a:prstClr val="black">
                      <a:alpha val="30000"/>
                    </a:prstClr>
                  </a:outerShdw>
                </a:effectLst>
                <a:uLnTx/>
                <a:uFillTx/>
                <a:latin typeface="JasmineUPC" panose="02020603050405020304" pitchFamily="18" charset="-34"/>
                <a:ea typeface="+mj-ea"/>
                <a:cs typeface="JasmineUPC" panose="02020603050405020304" pitchFamily="18" charset="-34"/>
              </a:rPr>
              <a:t>Duties and responsibilities </a:t>
            </a:r>
            <a:br>
              <a:rPr kumimoji="0" lang="en-US" sz="4600" b="1" i="0" u="none" strike="noStrike" kern="1200" cap="none" spc="0" normalizeH="0" baseline="0" noProof="0" dirty="0">
                <a:ln>
                  <a:solidFill>
                    <a:prstClr val="black">
                      <a:lumMod val="75000"/>
                      <a:lumOff val="25000"/>
                      <a:alpha val="10000"/>
                    </a:prstClr>
                  </a:solidFill>
                </a:ln>
                <a:solidFill>
                  <a:srgbClr val="F4EEDC"/>
                </a:solidFill>
                <a:effectLst>
                  <a:outerShdw blurRad="9525" dist="25400" dir="14640000" algn="tl" rotWithShape="0">
                    <a:prstClr val="black">
                      <a:alpha val="30000"/>
                    </a:prstClr>
                  </a:outerShdw>
                </a:effectLst>
                <a:uLnTx/>
                <a:uFillTx/>
                <a:latin typeface="JasmineUPC" panose="02020603050405020304" pitchFamily="18" charset="-34"/>
                <a:ea typeface="+mj-ea"/>
                <a:cs typeface="JasmineUPC" panose="02020603050405020304" pitchFamily="18" charset="-34"/>
              </a:rPr>
            </a:br>
            <a:r>
              <a:rPr kumimoji="0" lang="en-US" sz="4600" b="1" i="0" u="none" strike="noStrike" kern="1200" cap="none" spc="0" normalizeH="0" baseline="0" noProof="0" dirty="0">
                <a:ln>
                  <a:solidFill>
                    <a:prstClr val="black">
                      <a:lumMod val="75000"/>
                      <a:lumOff val="25000"/>
                      <a:alpha val="10000"/>
                    </a:prstClr>
                  </a:solidFill>
                </a:ln>
                <a:solidFill>
                  <a:srgbClr val="F4EEDC"/>
                </a:solidFill>
                <a:effectLst>
                  <a:outerShdw blurRad="9525" dist="25400" dir="14640000" algn="tl" rotWithShape="0">
                    <a:prstClr val="black">
                      <a:alpha val="30000"/>
                    </a:prstClr>
                  </a:outerShdw>
                </a:effectLst>
                <a:uLnTx/>
                <a:uFillTx/>
                <a:latin typeface="JasmineUPC" panose="02020603050405020304" pitchFamily="18" charset="-34"/>
                <a:ea typeface="+mj-ea"/>
                <a:cs typeface="JasmineUPC" panose="02020603050405020304" pitchFamily="18" charset="-34"/>
              </a:rPr>
              <a:t>of personnel in organizing a seminar.</a:t>
            </a:r>
            <a:endParaRPr lang="en-US" dirty="0"/>
          </a:p>
        </p:txBody>
      </p:sp>
      <p:sp>
        <p:nvSpPr>
          <p:cNvPr id="3" name="Content Placeholder 2">
            <a:extLst>
              <a:ext uri="{FF2B5EF4-FFF2-40B4-BE49-F238E27FC236}">
                <a16:creationId xmlns:a16="http://schemas.microsoft.com/office/drawing/2014/main" id="{2EB09B59-7CE6-45A3-ABBF-F28A75FC9501}"/>
              </a:ext>
            </a:extLst>
          </p:cNvPr>
          <p:cNvSpPr>
            <a:spLocks noGrp="1"/>
          </p:cNvSpPr>
          <p:nvPr>
            <p:ph idx="1"/>
          </p:nvPr>
        </p:nvSpPr>
        <p:spPr/>
        <p:txBody>
          <a:bodyPr>
            <a:normAutofit lnSpcReduction="10000"/>
          </a:bodyPr>
          <a:lstStyle/>
          <a:p>
            <a:pPr marL="36900" indent="0">
              <a:buNone/>
            </a:pPr>
            <a:r>
              <a:rPr lang="en-US" dirty="0">
                <a:latin typeface="JasmineUPC" panose="02020603050405020304" pitchFamily="18" charset="-34"/>
                <a:cs typeface="JasmineUPC" panose="02020603050405020304" pitchFamily="18" charset="-34"/>
              </a:rPr>
              <a:t>4. Assistant Secretaries and Secretariat Subcommittees: </a:t>
            </a:r>
          </a:p>
          <a:p>
            <a:r>
              <a:rPr lang="en-US" dirty="0">
                <a:latin typeface="JasmineUPC" panose="02020603050405020304" pitchFamily="18" charset="-34"/>
                <a:cs typeface="JasmineUPC" panose="02020603050405020304" pitchFamily="18" charset="-34"/>
              </a:rPr>
              <a:t>	These personnel assist the secretary in all aspects of the process.</a:t>
            </a:r>
          </a:p>
          <a:p>
            <a:pPr marL="36900" indent="0">
              <a:buNone/>
            </a:pPr>
            <a:r>
              <a:rPr lang="en-US" dirty="0">
                <a:latin typeface="JasmineUPC" panose="02020603050405020304" pitchFamily="18" charset="-34"/>
                <a:cs typeface="JasmineUPC" panose="02020603050405020304" pitchFamily="18" charset="-34"/>
              </a:rPr>
              <a:t>5. Registration Department and Committee: </a:t>
            </a:r>
          </a:p>
          <a:p>
            <a:r>
              <a:rPr lang="en-US" dirty="0">
                <a:latin typeface="JasmineUPC" panose="02020603050405020304" pitchFamily="18" charset="-34"/>
                <a:cs typeface="JasmineUPC" panose="02020603050405020304" pitchFamily="18" charset="-34"/>
              </a:rPr>
              <a:t>This group of individuals is responsible for preparing all arrangements for seminar participants. Their duties include:- Survey the number of seminar participants.</a:t>
            </a:r>
          </a:p>
          <a:p>
            <a:pPr marL="414000" lvl="1" indent="0">
              <a:buNone/>
            </a:pPr>
            <a:r>
              <a:rPr lang="en-US" dirty="0">
                <a:latin typeface="JasmineUPC" panose="02020603050405020304" pitchFamily="18" charset="-34"/>
                <a:cs typeface="JasmineUPC" panose="02020603050405020304" pitchFamily="18" charset="-34"/>
              </a:rPr>
              <a:t>- Prepare registration form folders.</a:t>
            </a:r>
          </a:p>
          <a:p>
            <a:pPr marL="414000" lvl="1" indent="0">
              <a:buNone/>
            </a:pPr>
            <a:r>
              <a:rPr lang="en-US" dirty="0">
                <a:latin typeface="JasmineUPC" panose="02020603050405020304" pitchFamily="18" charset="-34"/>
                <a:cs typeface="JasmineUPC" panose="02020603050405020304" pitchFamily="18" charset="-34"/>
              </a:rPr>
              <a:t>- Create name tags for seminar participants.</a:t>
            </a:r>
          </a:p>
          <a:p>
            <a:pPr marL="414000" lvl="1" indent="0">
              <a:buNone/>
            </a:pPr>
            <a:r>
              <a:rPr lang="en-US" dirty="0">
                <a:latin typeface="JasmineUPC" panose="02020603050405020304" pitchFamily="18" charset="-34"/>
                <a:cs typeface="JasmineUPC" panose="02020603050405020304" pitchFamily="18" charset="-34"/>
              </a:rPr>
              <a:t>- Divide seminar participants into smaller groups if necessary.</a:t>
            </a:r>
            <a:r>
              <a:rPr lang="th-TH" dirty="0"/>
              <a:t> </a:t>
            </a:r>
          </a:p>
          <a:p>
            <a:endParaRPr lang="en-US" dirty="0"/>
          </a:p>
        </p:txBody>
      </p:sp>
    </p:spTree>
    <p:extLst>
      <p:ext uri="{BB962C8B-B14F-4D97-AF65-F5344CB8AC3E}">
        <p14:creationId xmlns:p14="http://schemas.microsoft.com/office/powerpoint/2010/main" val="35118799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34B18-4FA9-4B4B-8B2E-53C0ECAEF8ED}"/>
              </a:ext>
            </a:extLst>
          </p:cNvPr>
          <p:cNvSpPr>
            <a:spLocks noGrp="1"/>
          </p:cNvSpPr>
          <p:nvPr>
            <p:ph type="title"/>
          </p:nvPr>
        </p:nvSpPr>
        <p:spPr/>
        <p:txBody>
          <a:bodyPr>
            <a:normAutofit fontScale="90000"/>
          </a:bodyPr>
          <a:lstStyle/>
          <a:p>
            <a:r>
              <a:rPr kumimoji="0" lang="en-US" sz="4600" b="1" i="0" u="none" strike="noStrike" kern="1200" cap="none" spc="0" normalizeH="0" baseline="0" noProof="0" dirty="0">
                <a:ln>
                  <a:solidFill>
                    <a:prstClr val="black">
                      <a:lumMod val="75000"/>
                      <a:lumOff val="25000"/>
                      <a:alpha val="10000"/>
                    </a:prstClr>
                  </a:solidFill>
                </a:ln>
                <a:solidFill>
                  <a:srgbClr val="F4EEDC"/>
                </a:solidFill>
                <a:effectLst>
                  <a:outerShdw blurRad="9525" dist="25400" dir="14640000" algn="tl" rotWithShape="0">
                    <a:prstClr val="black">
                      <a:alpha val="30000"/>
                    </a:prstClr>
                  </a:outerShdw>
                </a:effectLst>
                <a:uLnTx/>
                <a:uFillTx/>
                <a:latin typeface="JasmineUPC" panose="02020603050405020304" pitchFamily="18" charset="-34"/>
                <a:ea typeface="+mj-ea"/>
                <a:cs typeface="JasmineUPC" panose="02020603050405020304" pitchFamily="18" charset="-34"/>
              </a:rPr>
              <a:t>Duties and responsibilities </a:t>
            </a:r>
            <a:br>
              <a:rPr kumimoji="0" lang="en-US" sz="4600" b="1" i="0" u="none" strike="noStrike" kern="1200" cap="none" spc="0" normalizeH="0" baseline="0" noProof="0" dirty="0">
                <a:ln>
                  <a:solidFill>
                    <a:prstClr val="black">
                      <a:lumMod val="75000"/>
                      <a:lumOff val="25000"/>
                      <a:alpha val="10000"/>
                    </a:prstClr>
                  </a:solidFill>
                </a:ln>
                <a:solidFill>
                  <a:srgbClr val="F4EEDC"/>
                </a:solidFill>
                <a:effectLst>
                  <a:outerShdw blurRad="9525" dist="25400" dir="14640000" algn="tl" rotWithShape="0">
                    <a:prstClr val="black">
                      <a:alpha val="30000"/>
                    </a:prstClr>
                  </a:outerShdw>
                </a:effectLst>
                <a:uLnTx/>
                <a:uFillTx/>
                <a:latin typeface="JasmineUPC" panose="02020603050405020304" pitchFamily="18" charset="-34"/>
                <a:ea typeface="+mj-ea"/>
                <a:cs typeface="JasmineUPC" panose="02020603050405020304" pitchFamily="18" charset="-34"/>
              </a:rPr>
            </a:br>
            <a:r>
              <a:rPr kumimoji="0" lang="en-US" sz="4600" b="1" i="0" u="none" strike="noStrike" kern="1200" cap="none" spc="0" normalizeH="0" baseline="0" noProof="0" dirty="0">
                <a:ln>
                  <a:solidFill>
                    <a:prstClr val="black">
                      <a:lumMod val="75000"/>
                      <a:lumOff val="25000"/>
                      <a:alpha val="10000"/>
                    </a:prstClr>
                  </a:solidFill>
                </a:ln>
                <a:solidFill>
                  <a:srgbClr val="F4EEDC"/>
                </a:solidFill>
                <a:effectLst>
                  <a:outerShdw blurRad="9525" dist="25400" dir="14640000" algn="tl" rotWithShape="0">
                    <a:prstClr val="black">
                      <a:alpha val="30000"/>
                    </a:prstClr>
                  </a:outerShdw>
                </a:effectLst>
                <a:uLnTx/>
                <a:uFillTx/>
                <a:latin typeface="JasmineUPC" panose="02020603050405020304" pitchFamily="18" charset="-34"/>
                <a:ea typeface="+mj-ea"/>
                <a:cs typeface="JasmineUPC" panose="02020603050405020304" pitchFamily="18" charset="-34"/>
              </a:rPr>
              <a:t>of personnel in organizing a seminar.</a:t>
            </a:r>
            <a:endParaRPr lang="en-US" dirty="0"/>
          </a:p>
        </p:txBody>
      </p:sp>
      <p:sp>
        <p:nvSpPr>
          <p:cNvPr id="3" name="Content Placeholder 2">
            <a:extLst>
              <a:ext uri="{FF2B5EF4-FFF2-40B4-BE49-F238E27FC236}">
                <a16:creationId xmlns:a16="http://schemas.microsoft.com/office/drawing/2014/main" id="{51D2EDE8-6BA1-4960-92DA-ADF1A54B41AA}"/>
              </a:ext>
            </a:extLst>
          </p:cNvPr>
          <p:cNvSpPr>
            <a:spLocks noGrp="1"/>
          </p:cNvSpPr>
          <p:nvPr>
            <p:ph idx="1"/>
          </p:nvPr>
        </p:nvSpPr>
        <p:spPr/>
        <p:txBody>
          <a:bodyPr/>
          <a:lstStyle/>
          <a:p>
            <a:pPr marL="36900" indent="0">
              <a:buNone/>
            </a:pPr>
            <a:r>
              <a:rPr lang="en-US" dirty="0">
                <a:latin typeface="JasmineUPC" panose="02020603050405020304" pitchFamily="18" charset="-34"/>
                <a:cs typeface="JasmineUPC" panose="02020603050405020304" pitchFamily="18" charset="-34"/>
              </a:rPr>
              <a:t>6. The Documentation Subcommittee is a group of individuals responsible for preparing various printed materials, including photocopying, stapling, and binding all documents related to the seminar as assigned by the Secretariat, and documents assigned by the Chairman.</a:t>
            </a:r>
          </a:p>
          <a:p>
            <a:pPr marL="36900" indent="0">
              <a:buNone/>
            </a:pPr>
            <a:r>
              <a:rPr lang="en-US" dirty="0">
                <a:latin typeface="JasmineUPC" panose="02020603050405020304" pitchFamily="18" charset="-34"/>
                <a:cs typeface="JasmineUPC" panose="02020603050405020304" pitchFamily="18" charset="-34"/>
              </a:rPr>
              <a:t>7. The Venue Committee is a group of individuals responsible for arranging the venue, coordinating with all parties regarding the format, convenience of the venue, sound system, audiovisual equipment, efficient use of space within the seminar room, testing air conditioning for optimal performance before the actual event, and arranging floral decorations on the tables and in front of the stage.</a:t>
            </a:r>
            <a:endParaRPr lang="th-TH" dirty="0"/>
          </a:p>
          <a:p>
            <a:endParaRPr lang="en-US" dirty="0"/>
          </a:p>
        </p:txBody>
      </p:sp>
    </p:spTree>
    <p:extLst>
      <p:ext uri="{BB962C8B-B14F-4D97-AF65-F5344CB8AC3E}">
        <p14:creationId xmlns:p14="http://schemas.microsoft.com/office/powerpoint/2010/main" val="35763056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BEEA3-582A-48C8-BCB0-AA5F7E002AA9}"/>
              </a:ext>
            </a:extLst>
          </p:cNvPr>
          <p:cNvSpPr>
            <a:spLocks noGrp="1"/>
          </p:cNvSpPr>
          <p:nvPr>
            <p:ph type="title"/>
          </p:nvPr>
        </p:nvSpPr>
        <p:spPr>
          <a:xfrm>
            <a:off x="672255" y="621102"/>
            <a:ext cx="10353762" cy="1257300"/>
          </a:xfrm>
        </p:spPr>
        <p:txBody>
          <a:bodyPr>
            <a:normAutofit fontScale="90000"/>
          </a:bodyPr>
          <a:lstStyle/>
          <a:p>
            <a:r>
              <a:rPr kumimoji="0" lang="en-US" sz="4600" b="1" i="0" u="none" strike="noStrike" kern="1200" cap="none" spc="0" normalizeH="0" baseline="0" noProof="0" dirty="0">
                <a:ln>
                  <a:solidFill>
                    <a:prstClr val="black">
                      <a:lumMod val="75000"/>
                      <a:lumOff val="25000"/>
                      <a:alpha val="10000"/>
                    </a:prstClr>
                  </a:solidFill>
                </a:ln>
                <a:solidFill>
                  <a:srgbClr val="F4EEDC"/>
                </a:solidFill>
                <a:effectLst>
                  <a:outerShdw blurRad="9525" dist="25400" dir="14640000" algn="tl" rotWithShape="0">
                    <a:prstClr val="black">
                      <a:alpha val="30000"/>
                    </a:prstClr>
                  </a:outerShdw>
                </a:effectLst>
                <a:uLnTx/>
                <a:uFillTx/>
                <a:latin typeface="JasmineUPC" panose="02020603050405020304" pitchFamily="18" charset="-34"/>
                <a:ea typeface="+mj-ea"/>
                <a:cs typeface="JasmineUPC" panose="02020603050405020304" pitchFamily="18" charset="-34"/>
              </a:rPr>
              <a:t>Duties and responsibilities </a:t>
            </a:r>
            <a:br>
              <a:rPr kumimoji="0" lang="en-US" sz="4600" b="1" i="0" u="none" strike="noStrike" kern="1200" cap="none" spc="0" normalizeH="0" baseline="0" noProof="0" dirty="0">
                <a:ln>
                  <a:solidFill>
                    <a:prstClr val="black">
                      <a:lumMod val="75000"/>
                      <a:lumOff val="25000"/>
                      <a:alpha val="10000"/>
                    </a:prstClr>
                  </a:solidFill>
                </a:ln>
                <a:solidFill>
                  <a:srgbClr val="F4EEDC"/>
                </a:solidFill>
                <a:effectLst>
                  <a:outerShdw blurRad="9525" dist="25400" dir="14640000" algn="tl" rotWithShape="0">
                    <a:prstClr val="black">
                      <a:alpha val="30000"/>
                    </a:prstClr>
                  </a:outerShdw>
                </a:effectLst>
                <a:uLnTx/>
                <a:uFillTx/>
                <a:latin typeface="JasmineUPC" panose="02020603050405020304" pitchFamily="18" charset="-34"/>
                <a:ea typeface="+mj-ea"/>
                <a:cs typeface="JasmineUPC" panose="02020603050405020304" pitchFamily="18" charset="-34"/>
              </a:rPr>
            </a:br>
            <a:r>
              <a:rPr kumimoji="0" lang="en-US" sz="4600" b="1" i="0" u="none" strike="noStrike" kern="1200" cap="none" spc="0" normalizeH="0" baseline="0" noProof="0" dirty="0">
                <a:ln>
                  <a:solidFill>
                    <a:prstClr val="black">
                      <a:lumMod val="75000"/>
                      <a:lumOff val="25000"/>
                      <a:alpha val="10000"/>
                    </a:prstClr>
                  </a:solidFill>
                </a:ln>
                <a:solidFill>
                  <a:srgbClr val="F4EEDC"/>
                </a:solidFill>
                <a:effectLst>
                  <a:outerShdw blurRad="9525" dist="25400" dir="14640000" algn="tl" rotWithShape="0">
                    <a:prstClr val="black">
                      <a:alpha val="30000"/>
                    </a:prstClr>
                  </a:outerShdw>
                </a:effectLst>
                <a:uLnTx/>
                <a:uFillTx/>
                <a:latin typeface="JasmineUPC" panose="02020603050405020304" pitchFamily="18" charset="-34"/>
                <a:ea typeface="+mj-ea"/>
                <a:cs typeface="JasmineUPC" panose="02020603050405020304" pitchFamily="18" charset="-34"/>
              </a:rPr>
              <a:t>of personnel in organizing a seminar.</a:t>
            </a:r>
            <a:endParaRPr lang="en-US" dirty="0"/>
          </a:p>
        </p:txBody>
      </p:sp>
      <p:sp>
        <p:nvSpPr>
          <p:cNvPr id="3" name="Content Placeholder 2">
            <a:extLst>
              <a:ext uri="{FF2B5EF4-FFF2-40B4-BE49-F238E27FC236}">
                <a16:creationId xmlns:a16="http://schemas.microsoft.com/office/drawing/2014/main" id="{61395C64-E637-4521-8DFD-DDD82AF15615}"/>
              </a:ext>
            </a:extLst>
          </p:cNvPr>
          <p:cNvSpPr>
            <a:spLocks noGrp="1"/>
          </p:cNvSpPr>
          <p:nvPr>
            <p:ph idx="1"/>
          </p:nvPr>
        </p:nvSpPr>
        <p:spPr>
          <a:xfrm>
            <a:off x="913795" y="2099453"/>
            <a:ext cx="10353762" cy="3714749"/>
          </a:xfrm>
        </p:spPr>
        <p:txBody>
          <a:bodyPr/>
          <a:lstStyle/>
          <a:p>
            <a:pPr marL="36900" indent="0">
              <a:buNone/>
            </a:pPr>
            <a:r>
              <a:rPr lang="en-US" dirty="0">
                <a:latin typeface="JasmineUPC" panose="02020603050405020304" pitchFamily="18" charset="-34"/>
                <a:cs typeface="JasmineUPC" panose="02020603050405020304" pitchFamily="18" charset="-34"/>
              </a:rPr>
              <a:t>8. The Welfare Committee is responsible for arranging food and beverage welfare, preparing containers for drinks and snacks, and coordinating with the registration and venue departments.</a:t>
            </a:r>
          </a:p>
          <a:p>
            <a:r>
              <a:rPr lang="en-US" dirty="0">
                <a:latin typeface="JasmineUPC" panose="02020603050405020304" pitchFamily="18" charset="-34"/>
                <a:cs typeface="JasmineUPC" panose="02020603050405020304" pitchFamily="18" charset="-34"/>
              </a:rPr>
              <a:t>Characteristics of Welfare Committee personnel include being tasteful, patient, calm, honest, highly responsible, cheerful, and prudent.</a:t>
            </a:r>
          </a:p>
          <a:p>
            <a:pPr marL="36900" indent="0">
              <a:buNone/>
            </a:pPr>
            <a:r>
              <a:rPr lang="en-US" dirty="0">
                <a:latin typeface="JasmineUPC" panose="02020603050405020304" pitchFamily="18" charset="-34"/>
                <a:cs typeface="JasmineUPC" panose="02020603050405020304" pitchFamily="18" charset="-34"/>
              </a:rPr>
              <a:t>9. The Treasurer Committee is responsible for managing the accounts and budgets of each department, auditing budgets, and answering questions from all parties. They must maintain records of income and expenses.</a:t>
            </a:r>
          </a:p>
          <a:p>
            <a:pPr marL="36900" indent="0">
              <a:buNone/>
            </a:pPr>
            <a:r>
              <a:rPr lang="en-US" dirty="0">
                <a:latin typeface="JasmineUPC" panose="02020603050405020304" pitchFamily="18" charset="-34"/>
                <a:cs typeface="JasmineUPC" panose="02020603050405020304" pitchFamily="18" charset="-34"/>
              </a:rPr>
              <a:t>10. The Public Relations Committee is responsible for disseminating information about the seminar to the target audience through various media such as the internet, radio, billboards, posters, brochures, etc.</a:t>
            </a:r>
            <a:endParaRPr lang="th-TH" dirty="0">
              <a:latin typeface="JasmineUPC" panose="02020603050405020304" pitchFamily="18" charset="-34"/>
              <a:cs typeface="JasmineUPC" panose="02020603050405020304" pitchFamily="18" charset="-34"/>
            </a:endParaRPr>
          </a:p>
          <a:p>
            <a:pPr marL="36900" indent="0">
              <a:buNone/>
            </a:pPr>
            <a:endParaRPr lang="th-TH" dirty="0"/>
          </a:p>
          <a:p>
            <a:endParaRPr lang="en-US" dirty="0"/>
          </a:p>
        </p:txBody>
      </p:sp>
    </p:spTree>
    <p:extLst>
      <p:ext uri="{BB962C8B-B14F-4D97-AF65-F5344CB8AC3E}">
        <p14:creationId xmlns:p14="http://schemas.microsoft.com/office/powerpoint/2010/main" val="25449783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273C7-74AE-4342-B8EB-B2F5A789D6E9}"/>
              </a:ext>
            </a:extLst>
          </p:cNvPr>
          <p:cNvSpPr>
            <a:spLocks noGrp="1"/>
          </p:cNvSpPr>
          <p:nvPr>
            <p:ph type="title"/>
          </p:nvPr>
        </p:nvSpPr>
        <p:spPr/>
        <p:txBody>
          <a:bodyPr>
            <a:normAutofit fontScale="90000"/>
          </a:bodyPr>
          <a:lstStyle/>
          <a:p>
            <a:r>
              <a:rPr kumimoji="0" lang="en-US" sz="4600" b="1" i="0" u="none" strike="noStrike" kern="1200" cap="none" spc="0" normalizeH="0" baseline="0" noProof="0" dirty="0">
                <a:ln>
                  <a:solidFill>
                    <a:prstClr val="black">
                      <a:lumMod val="75000"/>
                      <a:lumOff val="25000"/>
                      <a:alpha val="10000"/>
                    </a:prstClr>
                  </a:solidFill>
                </a:ln>
                <a:solidFill>
                  <a:srgbClr val="F4EEDC"/>
                </a:solidFill>
                <a:effectLst>
                  <a:outerShdw blurRad="9525" dist="25400" dir="14640000" algn="tl" rotWithShape="0">
                    <a:prstClr val="black">
                      <a:alpha val="30000"/>
                    </a:prstClr>
                  </a:outerShdw>
                </a:effectLst>
                <a:uLnTx/>
                <a:uFillTx/>
                <a:latin typeface="JasmineUPC" panose="02020603050405020304" pitchFamily="18" charset="-34"/>
                <a:ea typeface="+mj-ea"/>
                <a:cs typeface="JasmineUPC" panose="02020603050405020304" pitchFamily="18" charset="-34"/>
              </a:rPr>
              <a:t>Duties and responsibilities </a:t>
            </a:r>
            <a:br>
              <a:rPr kumimoji="0" lang="en-US" sz="4600" b="1" i="0" u="none" strike="noStrike" kern="1200" cap="none" spc="0" normalizeH="0" baseline="0" noProof="0" dirty="0">
                <a:ln>
                  <a:solidFill>
                    <a:prstClr val="black">
                      <a:lumMod val="75000"/>
                      <a:lumOff val="25000"/>
                      <a:alpha val="10000"/>
                    </a:prstClr>
                  </a:solidFill>
                </a:ln>
                <a:solidFill>
                  <a:srgbClr val="F4EEDC"/>
                </a:solidFill>
                <a:effectLst>
                  <a:outerShdw blurRad="9525" dist="25400" dir="14640000" algn="tl" rotWithShape="0">
                    <a:prstClr val="black">
                      <a:alpha val="30000"/>
                    </a:prstClr>
                  </a:outerShdw>
                </a:effectLst>
                <a:uLnTx/>
                <a:uFillTx/>
                <a:latin typeface="JasmineUPC" panose="02020603050405020304" pitchFamily="18" charset="-34"/>
                <a:ea typeface="+mj-ea"/>
                <a:cs typeface="JasmineUPC" panose="02020603050405020304" pitchFamily="18" charset="-34"/>
              </a:rPr>
            </a:br>
            <a:r>
              <a:rPr kumimoji="0" lang="en-US" sz="4600" b="1" i="0" u="none" strike="noStrike" kern="1200" cap="none" spc="0" normalizeH="0" baseline="0" noProof="0" dirty="0">
                <a:ln>
                  <a:solidFill>
                    <a:prstClr val="black">
                      <a:lumMod val="75000"/>
                      <a:lumOff val="25000"/>
                      <a:alpha val="10000"/>
                    </a:prstClr>
                  </a:solidFill>
                </a:ln>
                <a:solidFill>
                  <a:srgbClr val="F4EEDC"/>
                </a:solidFill>
                <a:effectLst>
                  <a:outerShdw blurRad="9525" dist="25400" dir="14640000" algn="tl" rotWithShape="0">
                    <a:prstClr val="black">
                      <a:alpha val="30000"/>
                    </a:prstClr>
                  </a:outerShdw>
                </a:effectLst>
                <a:uLnTx/>
                <a:uFillTx/>
                <a:latin typeface="JasmineUPC" panose="02020603050405020304" pitchFamily="18" charset="-34"/>
                <a:ea typeface="+mj-ea"/>
                <a:cs typeface="JasmineUPC" panose="02020603050405020304" pitchFamily="18" charset="-34"/>
              </a:rPr>
              <a:t>of personnel in organizing a seminar.</a:t>
            </a:r>
            <a:endParaRPr lang="en-US" dirty="0"/>
          </a:p>
        </p:txBody>
      </p:sp>
      <p:sp>
        <p:nvSpPr>
          <p:cNvPr id="3" name="Content Placeholder 2">
            <a:extLst>
              <a:ext uri="{FF2B5EF4-FFF2-40B4-BE49-F238E27FC236}">
                <a16:creationId xmlns:a16="http://schemas.microsoft.com/office/drawing/2014/main" id="{282641A1-762C-4490-BD9C-1DB500EF2BD6}"/>
              </a:ext>
            </a:extLst>
          </p:cNvPr>
          <p:cNvSpPr>
            <a:spLocks noGrp="1"/>
          </p:cNvSpPr>
          <p:nvPr>
            <p:ph idx="1"/>
          </p:nvPr>
        </p:nvSpPr>
        <p:spPr>
          <a:xfrm>
            <a:off x="913795" y="2076450"/>
            <a:ext cx="10353762" cy="4002297"/>
          </a:xfrm>
        </p:spPr>
        <p:txBody>
          <a:bodyPr>
            <a:normAutofit fontScale="70000" lnSpcReduction="20000"/>
          </a:bodyPr>
          <a:lstStyle/>
          <a:p>
            <a:pPr marL="36900" indent="0">
              <a:buNone/>
            </a:pPr>
            <a:r>
              <a:rPr lang="en-US" sz="2600" b="1" dirty="0">
                <a:latin typeface="JasmineUPC" panose="02020603050405020304" pitchFamily="18" charset="-34"/>
                <a:cs typeface="JasmineUPC" panose="02020603050405020304" pitchFamily="18" charset="-34"/>
              </a:rPr>
              <a:t>Personality traits of a public relations officer.</a:t>
            </a:r>
          </a:p>
          <a:p>
            <a:r>
              <a:rPr lang="en-US" sz="2600" dirty="0">
                <a:latin typeface="JasmineUPC" panose="02020603050405020304" pitchFamily="18" charset="-34"/>
                <a:cs typeface="JasmineUPC" panose="02020603050405020304" pitchFamily="18" charset="-34"/>
              </a:rPr>
              <a:t>Possesses good interpersonal skills.</a:t>
            </a:r>
          </a:p>
          <a:p>
            <a:r>
              <a:rPr lang="en-US" sz="2600" dirty="0">
                <a:latin typeface="JasmineUPC" panose="02020603050405020304" pitchFamily="18" charset="-34"/>
                <a:cs typeface="JasmineUPC" panose="02020603050405020304" pitchFamily="18" charset="-34"/>
              </a:rPr>
              <a:t>Skilled in public speaking and writing.</a:t>
            </a:r>
          </a:p>
          <a:p>
            <a:r>
              <a:rPr lang="en-US" sz="2600" dirty="0">
                <a:latin typeface="JasmineUPC" panose="02020603050405020304" pitchFamily="18" charset="-34"/>
                <a:cs typeface="JasmineUPC" panose="02020603050405020304" pitchFamily="18" charset="-34"/>
              </a:rPr>
              <a:t>Has a positive attitude towards organizing seminars.</a:t>
            </a:r>
          </a:p>
          <a:p>
            <a:r>
              <a:rPr lang="en-US" sz="2600" dirty="0">
                <a:latin typeface="JasmineUPC" panose="02020603050405020304" pitchFamily="18" charset="-34"/>
                <a:cs typeface="JasmineUPC" panose="02020603050405020304" pitchFamily="18" charset="-34"/>
              </a:rPr>
              <a:t>Is dedicated to their work.</a:t>
            </a:r>
          </a:p>
          <a:p>
            <a:r>
              <a:rPr lang="en-US" sz="2600" dirty="0">
                <a:latin typeface="JasmineUPC" panose="02020603050405020304" pitchFamily="18" charset="-34"/>
                <a:cs typeface="JasmineUPC" panose="02020603050405020304" pitchFamily="18" charset="-34"/>
              </a:rPr>
              <a:t>Is optimistic.</a:t>
            </a:r>
          </a:p>
          <a:p>
            <a:r>
              <a:rPr lang="en-US" sz="2600" dirty="0">
                <a:latin typeface="JasmineUPC" panose="02020603050405020304" pitchFamily="18" charset="-34"/>
                <a:cs typeface="JasmineUPC" panose="02020603050405020304" pitchFamily="18" charset="-34"/>
              </a:rPr>
              <a:t>Has a service-oriented attitude.</a:t>
            </a:r>
          </a:p>
          <a:p>
            <a:r>
              <a:rPr lang="en-US" sz="2600" dirty="0">
                <a:latin typeface="JasmineUPC" panose="02020603050405020304" pitchFamily="18" charset="-34"/>
                <a:cs typeface="JasmineUPC" panose="02020603050405020304" pitchFamily="18" charset="-34"/>
              </a:rPr>
              <a:t>Is polite and humble.</a:t>
            </a:r>
          </a:p>
          <a:p>
            <a:r>
              <a:rPr lang="en-US" sz="2600" dirty="0">
                <a:latin typeface="JasmineUPC" panose="02020603050405020304" pitchFamily="18" charset="-34"/>
                <a:cs typeface="JasmineUPC" panose="02020603050405020304" pitchFamily="18" charset="-34"/>
              </a:rPr>
              <a:t>Is creative and innovative.</a:t>
            </a:r>
          </a:p>
          <a:p>
            <a:r>
              <a:rPr lang="en-US" sz="2600" dirty="0">
                <a:latin typeface="JasmineUPC" panose="02020603050405020304" pitchFamily="18" charset="-34"/>
                <a:cs typeface="JasmineUPC" panose="02020603050405020304" pitchFamily="18" charset="-34"/>
              </a:rPr>
              <a:t>Is highly responsible.</a:t>
            </a:r>
            <a:endParaRPr lang="en-US" dirty="0"/>
          </a:p>
        </p:txBody>
      </p:sp>
      <p:pic>
        <p:nvPicPr>
          <p:cNvPr id="4" name="Picture 3">
            <a:extLst>
              <a:ext uri="{FF2B5EF4-FFF2-40B4-BE49-F238E27FC236}">
                <a16:creationId xmlns:a16="http://schemas.microsoft.com/office/drawing/2014/main" id="{6FC1A3F2-C10A-4393-AFBF-5637EA2E977F}"/>
              </a:ext>
            </a:extLst>
          </p:cNvPr>
          <p:cNvPicPr>
            <a:picLocks noChangeAspect="1"/>
          </p:cNvPicPr>
          <p:nvPr/>
        </p:nvPicPr>
        <p:blipFill>
          <a:blip r:embed="rId2"/>
          <a:stretch>
            <a:fillRect/>
          </a:stretch>
        </p:blipFill>
        <p:spPr>
          <a:xfrm>
            <a:off x="6297578" y="2737628"/>
            <a:ext cx="4560203" cy="3042168"/>
          </a:xfrm>
          <a:prstGeom prst="rect">
            <a:avLst/>
          </a:prstGeom>
        </p:spPr>
      </p:pic>
    </p:spTree>
    <p:extLst>
      <p:ext uri="{BB962C8B-B14F-4D97-AF65-F5344CB8AC3E}">
        <p14:creationId xmlns:p14="http://schemas.microsoft.com/office/powerpoint/2010/main" val="22051510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DFA30-98C7-4157-9A52-131E7C58093B}"/>
              </a:ext>
            </a:extLst>
          </p:cNvPr>
          <p:cNvSpPr>
            <a:spLocks noGrp="1"/>
          </p:cNvSpPr>
          <p:nvPr>
            <p:ph type="title"/>
          </p:nvPr>
        </p:nvSpPr>
        <p:spPr/>
        <p:txBody>
          <a:bodyPr>
            <a:normAutofit fontScale="90000"/>
          </a:bodyPr>
          <a:lstStyle/>
          <a:p>
            <a:r>
              <a:rPr kumimoji="0" lang="en-US" sz="4600" b="1" i="0" u="none" strike="noStrike" kern="1200" cap="none" spc="0" normalizeH="0" baseline="0" noProof="0" dirty="0">
                <a:ln>
                  <a:solidFill>
                    <a:prstClr val="black">
                      <a:lumMod val="75000"/>
                      <a:lumOff val="25000"/>
                      <a:alpha val="10000"/>
                    </a:prstClr>
                  </a:solidFill>
                </a:ln>
                <a:solidFill>
                  <a:srgbClr val="F4EEDC"/>
                </a:solidFill>
                <a:effectLst>
                  <a:outerShdw blurRad="9525" dist="25400" dir="14640000" algn="tl" rotWithShape="0">
                    <a:prstClr val="black">
                      <a:alpha val="30000"/>
                    </a:prstClr>
                  </a:outerShdw>
                </a:effectLst>
                <a:uLnTx/>
                <a:uFillTx/>
                <a:latin typeface="JasmineUPC" panose="02020603050405020304" pitchFamily="18" charset="-34"/>
                <a:ea typeface="+mj-ea"/>
                <a:cs typeface="JasmineUPC" panose="02020603050405020304" pitchFamily="18" charset="-34"/>
              </a:rPr>
              <a:t>Duties and responsibilities </a:t>
            </a:r>
            <a:br>
              <a:rPr kumimoji="0" lang="en-US" sz="4600" b="1" i="0" u="none" strike="noStrike" kern="1200" cap="none" spc="0" normalizeH="0" baseline="0" noProof="0" dirty="0">
                <a:ln>
                  <a:solidFill>
                    <a:prstClr val="black">
                      <a:lumMod val="75000"/>
                      <a:lumOff val="25000"/>
                      <a:alpha val="10000"/>
                    </a:prstClr>
                  </a:solidFill>
                </a:ln>
                <a:solidFill>
                  <a:srgbClr val="F4EEDC"/>
                </a:solidFill>
                <a:effectLst>
                  <a:outerShdw blurRad="9525" dist="25400" dir="14640000" algn="tl" rotWithShape="0">
                    <a:prstClr val="black">
                      <a:alpha val="30000"/>
                    </a:prstClr>
                  </a:outerShdw>
                </a:effectLst>
                <a:uLnTx/>
                <a:uFillTx/>
                <a:latin typeface="JasmineUPC" panose="02020603050405020304" pitchFamily="18" charset="-34"/>
                <a:ea typeface="+mj-ea"/>
                <a:cs typeface="JasmineUPC" panose="02020603050405020304" pitchFamily="18" charset="-34"/>
              </a:rPr>
            </a:br>
            <a:r>
              <a:rPr kumimoji="0" lang="en-US" sz="4600" b="1" i="0" u="none" strike="noStrike" kern="1200" cap="none" spc="0" normalizeH="0" baseline="0" noProof="0" dirty="0">
                <a:ln>
                  <a:solidFill>
                    <a:prstClr val="black">
                      <a:lumMod val="75000"/>
                      <a:lumOff val="25000"/>
                      <a:alpha val="10000"/>
                    </a:prstClr>
                  </a:solidFill>
                </a:ln>
                <a:solidFill>
                  <a:srgbClr val="F4EEDC"/>
                </a:solidFill>
                <a:effectLst>
                  <a:outerShdw blurRad="9525" dist="25400" dir="14640000" algn="tl" rotWithShape="0">
                    <a:prstClr val="black">
                      <a:alpha val="30000"/>
                    </a:prstClr>
                  </a:outerShdw>
                </a:effectLst>
                <a:uLnTx/>
                <a:uFillTx/>
                <a:latin typeface="JasmineUPC" panose="02020603050405020304" pitchFamily="18" charset="-34"/>
                <a:ea typeface="+mj-ea"/>
                <a:cs typeface="JasmineUPC" panose="02020603050405020304" pitchFamily="18" charset="-34"/>
              </a:rPr>
              <a:t>of personnel in organizing a seminar.</a:t>
            </a:r>
            <a:endParaRPr lang="en-US" dirty="0"/>
          </a:p>
        </p:txBody>
      </p:sp>
      <p:sp>
        <p:nvSpPr>
          <p:cNvPr id="3" name="Content Placeholder 2">
            <a:extLst>
              <a:ext uri="{FF2B5EF4-FFF2-40B4-BE49-F238E27FC236}">
                <a16:creationId xmlns:a16="http://schemas.microsoft.com/office/drawing/2014/main" id="{9B240BFC-A51A-40CF-835C-7CF53D7CDDF4}"/>
              </a:ext>
            </a:extLst>
          </p:cNvPr>
          <p:cNvSpPr>
            <a:spLocks noGrp="1"/>
          </p:cNvSpPr>
          <p:nvPr>
            <p:ph idx="1"/>
          </p:nvPr>
        </p:nvSpPr>
        <p:spPr>
          <a:xfrm>
            <a:off x="913795" y="1866900"/>
            <a:ext cx="10030250" cy="4381500"/>
          </a:xfrm>
        </p:spPr>
        <p:txBody>
          <a:bodyPr>
            <a:normAutofit/>
          </a:bodyPr>
          <a:lstStyle/>
          <a:p>
            <a:pPr marL="36900" indent="0">
              <a:buNone/>
            </a:pPr>
            <a:r>
              <a:rPr lang="en-US" sz="2400" dirty="0">
                <a:latin typeface="JasmineUPC" panose="02020603050405020304" pitchFamily="18" charset="-34"/>
                <a:cs typeface="JasmineUPC" panose="02020603050405020304" pitchFamily="18" charset="-34"/>
              </a:rPr>
              <a:t>11. A speaker is a person who transmits knowledge, skills, experience, and useful ideas to the audience, enabling them to gain knowledge, develop creative thinking, and apply the acquired knowledge for the benefit of their organization, society, and the public.</a:t>
            </a:r>
          </a:p>
          <a:p>
            <a:pPr marL="36900" indent="0">
              <a:buNone/>
            </a:pPr>
            <a:r>
              <a:rPr lang="en-US" sz="2400" b="1" dirty="0">
                <a:latin typeface="JasmineUPC" panose="02020603050405020304" pitchFamily="18" charset="-34"/>
                <a:cs typeface="JasmineUPC" panose="02020603050405020304" pitchFamily="18" charset="-34"/>
              </a:rPr>
              <a:t>Speaker's personality traits.</a:t>
            </a:r>
          </a:p>
          <a:p>
            <a:r>
              <a:rPr lang="en-US" sz="2400" dirty="0">
                <a:latin typeface="JasmineUPC" panose="02020603050405020304" pitchFamily="18" charset="-34"/>
                <a:cs typeface="JasmineUPC" panose="02020603050405020304" pitchFamily="18" charset="-34"/>
              </a:rPr>
              <a:t>Highly responsible</a:t>
            </a:r>
          </a:p>
          <a:p>
            <a:r>
              <a:rPr lang="en-US" sz="2400" dirty="0">
                <a:latin typeface="JasmineUPC" panose="02020603050405020304" pitchFamily="18" charset="-34"/>
                <a:cs typeface="JasmineUPC" panose="02020603050405020304" pitchFamily="18" charset="-34"/>
              </a:rPr>
              <a:t>Flexible and enthusiastic</a:t>
            </a:r>
          </a:p>
          <a:p>
            <a:r>
              <a:rPr lang="en-US" sz="2400" dirty="0">
                <a:latin typeface="JasmineUPC" panose="02020603050405020304" pitchFamily="18" charset="-34"/>
                <a:cs typeface="JasmineUPC" panose="02020603050405020304" pitchFamily="18" charset="-34"/>
              </a:rPr>
              <a:t>Good interpersonal skills</a:t>
            </a:r>
          </a:p>
          <a:p>
            <a:r>
              <a:rPr lang="en-US" sz="2400" dirty="0">
                <a:latin typeface="JasmineUPC" panose="02020603050405020304" pitchFamily="18" charset="-34"/>
                <a:cs typeface="JasmineUPC" panose="02020603050405020304" pitchFamily="18" charset="-34"/>
              </a:rPr>
              <a:t>Patient and resourceful in problem-solving</a:t>
            </a:r>
            <a:endParaRPr lang="th-TH" dirty="0"/>
          </a:p>
          <a:p>
            <a:endParaRPr lang="en-US" dirty="0"/>
          </a:p>
        </p:txBody>
      </p:sp>
      <p:sp>
        <p:nvSpPr>
          <p:cNvPr id="5" name="TextBox 4">
            <a:extLst>
              <a:ext uri="{FF2B5EF4-FFF2-40B4-BE49-F238E27FC236}">
                <a16:creationId xmlns:a16="http://schemas.microsoft.com/office/drawing/2014/main" id="{BFECAB0B-B47A-4439-B1A1-04E6CE379C9C}"/>
              </a:ext>
            </a:extLst>
          </p:cNvPr>
          <p:cNvSpPr txBox="1"/>
          <p:nvPr/>
        </p:nvSpPr>
        <p:spPr>
          <a:xfrm>
            <a:off x="6199214" y="3627651"/>
            <a:ext cx="6096000" cy="2726900"/>
          </a:xfrm>
          <a:prstGeom prst="rect">
            <a:avLst/>
          </a:prstGeom>
          <a:noFill/>
        </p:spPr>
        <p:txBody>
          <a:bodyPr wrap="square">
            <a:spAutoFit/>
          </a:bodyPr>
          <a:lstStyle/>
          <a:p>
            <a:pPr marL="342900" marR="0" lvl="0" indent="-306000" algn="l" defTabSz="457200" rtl="0" eaLnBrk="1" fontAlgn="auto" latinLnBrk="0" hangingPunct="1">
              <a:lnSpc>
                <a:spcPct val="110000"/>
              </a:lnSpc>
              <a:spcBef>
                <a:spcPct val="20000"/>
              </a:spcBef>
              <a:spcAft>
                <a:spcPts val="600"/>
              </a:spcAft>
              <a:buClr>
                <a:srgbClr val="F4EEDC"/>
              </a:buClr>
              <a:buSzPct val="70000"/>
              <a:buFont typeface="Wingdings 2" charset="2"/>
              <a:buChar char=""/>
              <a:tabLst/>
              <a:defRPr/>
            </a:pPr>
            <a:r>
              <a:rPr kumimoji="0" lang="en-US" sz="2400" b="0" i="0" u="none" strike="noStrike" kern="1200" cap="none" spc="0" normalizeH="0" baseline="0" noProof="0" dirty="0">
                <a:ln>
                  <a:solidFill>
                    <a:prstClr val="black">
                      <a:lumMod val="75000"/>
                      <a:lumOff val="25000"/>
                      <a:alpha val="10000"/>
                    </a:prstClr>
                  </a:solidFill>
                </a:ln>
                <a:solidFill>
                  <a:srgbClr val="F4EEDC"/>
                </a:solidFill>
                <a:effectLst>
                  <a:outerShdw blurRad="9525" dist="25400" dir="14640000" algn="tl" rotWithShape="0">
                    <a:prstClr val="black">
                      <a:alpha val="30000"/>
                    </a:prstClr>
                  </a:outerShdw>
                </a:effectLst>
                <a:uLnTx/>
                <a:uFillTx/>
                <a:latin typeface="JasmineUPC" panose="02020603050405020304" pitchFamily="18" charset="-34"/>
                <a:ea typeface="+mn-ea"/>
                <a:cs typeface="JasmineUPC" panose="02020603050405020304" pitchFamily="18" charset="-34"/>
              </a:rPr>
              <a:t>Good at handling immediate situations.</a:t>
            </a:r>
          </a:p>
          <a:p>
            <a:pPr marL="342900" marR="0" lvl="0" indent="-306000" algn="l" defTabSz="457200" rtl="0" eaLnBrk="1" fontAlgn="auto" latinLnBrk="0" hangingPunct="1">
              <a:lnSpc>
                <a:spcPct val="110000"/>
              </a:lnSpc>
              <a:spcBef>
                <a:spcPct val="20000"/>
              </a:spcBef>
              <a:spcAft>
                <a:spcPts val="600"/>
              </a:spcAft>
              <a:buClr>
                <a:srgbClr val="F4EEDC"/>
              </a:buClr>
              <a:buSzPct val="70000"/>
              <a:buFont typeface="Wingdings 2" charset="2"/>
              <a:buChar char=""/>
              <a:tabLst/>
              <a:defRPr/>
            </a:pPr>
            <a:r>
              <a:rPr kumimoji="0" lang="en-US" sz="2400" b="0" i="0" u="none" strike="noStrike" kern="1200" cap="none" spc="0" normalizeH="0" baseline="0" noProof="0" dirty="0">
                <a:ln>
                  <a:solidFill>
                    <a:prstClr val="black">
                      <a:lumMod val="75000"/>
                      <a:lumOff val="25000"/>
                      <a:alpha val="10000"/>
                    </a:prstClr>
                  </a:solidFill>
                </a:ln>
                <a:solidFill>
                  <a:srgbClr val="F4EEDC"/>
                </a:solidFill>
                <a:effectLst>
                  <a:outerShdw blurRad="9525" dist="25400" dir="14640000" algn="tl" rotWithShape="0">
                    <a:prstClr val="black">
                      <a:alpha val="30000"/>
                    </a:prstClr>
                  </a:outerShdw>
                </a:effectLst>
                <a:uLnTx/>
                <a:uFillTx/>
                <a:latin typeface="JasmineUPC" panose="02020603050405020304" pitchFamily="18" charset="-34"/>
                <a:ea typeface="+mn-ea"/>
                <a:cs typeface="JasmineUPC" panose="02020603050405020304" pitchFamily="18" charset="-34"/>
              </a:rPr>
              <a:t>Creative and innovative.</a:t>
            </a:r>
          </a:p>
          <a:p>
            <a:pPr marL="342900" marR="0" lvl="0" indent="-306000" algn="l" defTabSz="457200" rtl="0" eaLnBrk="1" fontAlgn="auto" latinLnBrk="0" hangingPunct="1">
              <a:lnSpc>
                <a:spcPct val="110000"/>
              </a:lnSpc>
              <a:spcBef>
                <a:spcPct val="20000"/>
              </a:spcBef>
              <a:spcAft>
                <a:spcPts val="600"/>
              </a:spcAft>
              <a:buClr>
                <a:srgbClr val="F4EEDC"/>
              </a:buClr>
              <a:buSzPct val="70000"/>
              <a:buFont typeface="Wingdings 2" charset="2"/>
              <a:buChar char=""/>
              <a:tabLst/>
              <a:defRPr/>
            </a:pPr>
            <a:r>
              <a:rPr kumimoji="0" lang="en-US" sz="2400" b="0" i="0" u="none" strike="noStrike" kern="1200" cap="none" spc="0" normalizeH="0" baseline="0" noProof="0" dirty="0">
                <a:ln>
                  <a:solidFill>
                    <a:prstClr val="black">
                      <a:lumMod val="75000"/>
                      <a:lumOff val="25000"/>
                      <a:alpha val="10000"/>
                    </a:prstClr>
                  </a:solidFill>
                </a:ln>
                <a:solidFill>
                  <a:srgbClr val="F4EEDC"/>
                </a:solidFill>
                <a:effectLst>
                  <a:outerShdw blurRad="9525" dist="25400" dir="14640000" algn="tl" rotWithShape="0">
                    <a:prstClr val="black">
                      <a:alpha val="30000"/>
                    </a:prstClr>
                  </a:outerShdw>
                </a:effectLst>
                <a:uLnTx/>
                <a:uFillTx/>
                <a:latin typeface="JasmineUPC" panose="02020603050405020304" pitchFamily="18" charset="-34"/>
                <a:ea typeface="+mn-ea"/>
                <a:cs typeface="JasmineUPC" panose="02020603050405020304" pitchFamily="18" charset="-34"/>
              </a:rPr>
              <a:t>Modern and broad-minded.</a:t>
            </a:r>
          </a:p>
          <a:p>
            <a:pPr marL="342900" marR="0" lvl="0" indent="-306000" algn="l" defTabSz="457200" rtl="0" eaLnBrk="1" fontAlgn="auto" latinLnBrk="0" hangingPunct="1">
              <a:lnSpc>
                <a:spcPct val="110000"/>
              </a:lnSpc>
              <a:spcBef>
                <a:spcPct val="20000"/>
              </a:spcBef>
              <a:spcAft>
                <a:spcPts val="600"/>
              </a:spcAft>
              <a:buClr>
                <a:srgbClr val="F4EEDC"/>
              </a:buClr>
              <a:buSzPct val="70000"/>
              <a:buFont typeface="Wingdings 2" charset="2"/>
              <a:buChar char=""/>
              <a:tabLst/>
              <a:defRPr/>
            </a:pPr>
            <a:r>
              <a:rPr kumimoji="0" lang="en-US" sz="2400" b="0" i="0" u="none" strike="noStrike" kern="1200" cap="none" spc="0" normalizeH="0" baseline="0" noProof="0" dirty="0">
                <a:ln>
                  <a:solidFill>
                    <a:prstClr val="black">
                      <a:lumMod val="75000"/>
                      <a:lumOff val="25000"/>
                      <a:alpha val="10000"/>
                    </a:prstClr>
                  </a:solidFill>
                </a:ln>
                <a:solidFill>
                  <a:srgbClr val="F4EEDC"/>
                </a:solidFill>
                <a:effectLst>
                  <a:outerShdw blurRad="9525" dist="25400" dir="14640000" algn="tl" rotWithShape="0">
                    <a:prstClr val="black">
                      <a:alpha val="30000"/>
                    </a:prstClr>
                  </a:outerShdw>
                </a:effectLst>
                <a:uLnTx/>
                <a:uFillTx/>
                <a:latin typeface="JasmineUPC" panose="02020603050405020304" pitchFamily="18" charset="-34"/>
                <a:ea typeface="+mn-ea"/>
                <a:cs typeface="JasmineUPC" panose="02020603050405020304" pitchFamily="18" charset="-34"/>
              </a:rPr>
              <a:t>A good role model.</a:t>
            </a:r>
          </a:p>
          <a:p>
            <a:pPr marL="342900" marR="0" lvl="0" indent="-306000" algn="l" defTabSz="457200" rtl="0" eaLnBrk="1" fontAlgn="auto" latinLnBrk="0" hangingPunct="1">
              <a:lnSpc>
                <a:spcPct val="110000"/>
              </a:lnSpc>
              <a:spcBef>
                <a:spcPct val="20000"/>
              </a:spcBef>
              <a:spcAft>
                <a:spcPts val="600"/>
              </a:spcAft>
              <a:buClr>
                <a:srgbClr val="F4EEDC"/>
              </a:buClr>
              <a:buSzPct val="70000"/>
              <a:buFont typeface="Wingdings 2" charset="2"/>
              <a:buChar char=""/>
              <a:tabLst/>
              <a:defRPr/>
            </a:pPr>
            <a:r>
              <a:rPr kumimoji="0" lang="en-US" sz="2400" b="0" i="0" u="none" strike="noStrike" kern="1200" cap="none" spc="0" normalizeH="0" baseline="0" noProof="0" dirty="0">
                <a:ln>
                  <a:solidFill>
                    <a:prstClr val="black">
                      <a:lumMod val="75000"/>
                      <a:lumOff val="25000"/>
                      <a:alpha val="10000"/>
                    </a:prstClr>
                  </a:solidFill>
                </a:ln>
                <a:solidFill>
                  <a:srgbClr val="F4EEDC"/>
                </a:solidFill>
                <a:effectLst>
                  <a:outerShdw blurRad="9525" dist="25400" dir="14640000" algn="tl" rotWithShape="0">
                    <a:prstClr val="black">
                      <a:alpha val="30000"/>
                    </a:prstClr>
                  </a:outerShdw>
                </a:effectLst>
                <a:uLnTx/>
                <a:uFillTx/>
                <a:latin typeface="JasmineUPC" panose="02020603050405020304" pitchFamily="18" charset="-34"/>
                <a:ea typeface="+mn-ea"/>
                <a:cs typeface="JasmineUPC" panose="02020603050405020304" pitchFamily="18" charset="-34"/>
              </a:rPr>
              <a:t>Friendly and unpretentious.</a:t>
            </a:r>
          </a:p>
        </p:txBody>
      </p:sp>
    </p:spTree>
    <p:extLst>
      <p:ext uri="{BB962C8B-B14F-4D97-AF65-F5344CB8AC3E}">
        <p14:creationId xmlns:p14="http://schemas.microsoft.com/office/powerpoint/2010/main" val="24713163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8D87B-6DBD-4798-A435-0F790A4F0CDF}"/>
              </a:ext>
            </a:extLst>
          </p:cNvPr>
          <p:cNvSpPr>
            <a:spLocks noGrp="1"/>
          </p:cNvSpPr>
          <p:nvPr>
            <p:ph type="title"/>
          </p:nvPr>
        </p:nvSpPr>
        <p:spPr>
          <a:xfrm>
            <a:off x="919119" y="2909978"/>
            <a:ext cx="10353762" cy="1257300"/>
          </a:xfrm>
        </p:spPr>
        <p:txBody>
          <a:bodyPr/>
          <a:lstStyle/>
          <a:p>
            <a:r>
              <a:rPr lang="en-US" dirty="0"/>
              <a:t>END</a:t>
            </a:r>
          </a:p>
        </p:txBody>
      </p:sp>
    </p:spTree>
    <p:extLst>
      <p:ext uri="{BB962C8B-B14F-4D97-AF65-F5344CB8AC3E}">
        <p14:creationId xmlns:p14="http://schemas.microsoft.com/office/powerpoint/2010/main" val="1696181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3598A-7785-4366-B253-DAA9ED1EF5BB}"/>
              </a:ext>
            </a:extLst>
          </p:cNvPr>
          <p:cNvSpPr>
            <a:spLocks noGrp="1"/>
          </p:cNvSpPr>
          <p:nvPr>
            <p:ph type="title"/>
          </p:nvPr>
        </p:nvSpPr>
        <p:spPr>
          <a:xfrm>
            <a:off x="850535" y="557842"/>
            <a:ext cx="10353762" cy="1257300"/>
          </a:xfrm>
        </p:spPr>
        <p:txBody>
          <a:bodyPr/>
          <a:lstStyle/>
          <a:p>
            <a:r>
              <a:rPr lang="en-US" b="1" dirty="0">
                <a:latin typeface="JasmineUPC" panose="02020603050405020304" pitchFamily="18" charset="-34"/>
                <a:cs typeface="JasmineUPC" panose="02020603050405020304" pitchFamily="18" charset="-34"/>
              </a:rPr>
              <a:t>HISTORY OF SEMINAR</a:t>
            </a:r>
          </a:p>
        </p:txBody>
      </p:sp>
      <p:sp>
        <p:nvSpPr>
          <p:cNvPr id="3" name="Content Placeholder 2">
            <a:extLst>
              <a:ext uri="{FF2B5EF4-FFF2-40B4-BE49-F238E27FC236}">
                <a16:creationId xmlns:a16="http://schemas.microsoft.com/office/drawing/2014/main" id="{1EF07AF4-EDCC-429C-8D86-BEDB4A5A6446}"/>
              </a:ext>
            </a:extLst>
          </p:cNvPr>
          <p:cNvSpPr>
            <a:spLocks noGrp="1"/>
          </p:cNvSpPr>
          <p:nvPr>
            <p:ph idx="1"/>
          </p:nvPr>
        </p:nvSpPr>
        <p:spPr>
          <a:xfrm>
            <a:off x="959802" y="2099454"/>
            <a:ext cx="10353762" cy="3714749"/>
          </a:xfrm>
        </p:spPr>
        <p:txBody>
          <a:bodyPr/>
          <a:lstStyle/>
          <a:p>
            <a:pPr marL="36900" indent="0">
              <a:buNone/>
            </a:pPr>
            <a:r>
              <a:rPr lang="en-US" sz="2800" b="1" dirty="0">
                <a:latin typeface="JasmineUPC" panose="02020603050405020304" pitchFamily="18" charset="-34"/>
                <a:cs typeface="JasmineUPC" panose="02020603050405020304" pitchFamily="18" charset="-34"/>
              </a:rPr>
              <a:t>The History of Seminars</a:t>
            </a:r>
            <a:endParaRPr lang="th-TH" sz="2800" b="1" dirty="0">
              <a:latin typeface="JasmineUPC" panose="02020603050405020304" pitchFamily="18" charset="-34"/>
              <a:cs typeface="JasmineUPC" panose="02020603050405020304" pitchFamily="18" charset="-34"/>
            </a:endParaRPr>
          </a:p>
          <a:p>
            <a:r>
              <a:rPr lang="en-US" b="1" dirty="0">
                <a:latin typeface="JasmineUPC" panose="02020603050405020304" pitchFamily="18" charset="-34"/>
                <a:cs typeface="JasmineUPC" panose="02020603050405020304" pitchFamily="18" charset="-34"/>
              </a:rPr>
              <a:t>The word "seminar" originates from the word "seminarian.</a:t>
            </a:r>
            <a:endParaRPr lang="th-TH" b="1" dirty="0">
              <a:latin typeface="JasmineUPC" panose="02020603050405020304" pitchFamily="18" charset="-34"/>
              <a:cs typeface="JasmineUPC" panose="02020603050405020304" pitchFamily="18" charset="-34"/>
            </a:endParaRPr>
          </a:p>
          <a:p>
            <a:r>
              <a:rPr lang="en-US" b="1" dirty="0">
                <a:latin typeface="JasmineUPC" panose="02020603050405020304" pitchFamily="18" charset="-34"/>
                <a:cs typeface="JasmineUPC" panose="02020603050405020304" pitchFamily="18" charset="-34"/>
              </a:rPr>
              <a:t>"It originated in monastic institutions in Christianity, which served to produce religious teachers.</a:t>
            </a:r>
            <a:endParaRPr lang="th-TH" b="1" dirty="0">
              <a:latin typeface="JasmineUPC" panose="02020603050405020304" pitchFamily="18" charset="-34"/>
              <a:cs typeface="JasmineUPC" panose="02020603050405020304" pitchFamily="18" charset="-34"/>
            </a:endParaRPr>
          </a:p>
          <a:p>
            <a:r>
              <a:rPr lang="en-US" b="1" dirty="0">
                <a:latin typeface="JasmineUPC" panose="02020603050405020304" pitchFamily="18" charset="-34"/>
                <a:cs typeface="JasmineUPC" panose="02020603050405020304" pitchFamily="18" charset="-34"/>
              </a:rPr>
              <a:t>The teaching methods of monastic institutions tended to give students freedom in independent thought and research.</a:t>
            </a:r>
            <a:endParaRPr lang="en-US" dirty="0"/>
          </a:p>
          <a:p>
            <a:endParaRPr lang="en-US" dirty="0"/>
          </a:p>
        </p:txBody>
      </p:sp>
    </p:spTree>
    <p:extLst>
      <p:ext uri="{BB962C8B-B14F-4D97-AF65-F5344CB8AC3E}">
        <p14:creationId xmlns:p14="http://schemas.microsoft.com/office/powerpoint/2010/main" val="3221959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6D88D-5367-464A-BDE2-85AABCBC55FB}"/>
              </a:ext>
            </a:extLst>
          </p:cNvPr>
          <p:cNvSpPr>
            <a:spLocks noGrp="1"/>
          </p:cNvSpPr>
          <p:nvPr>
            <p:ph type="title"/>
          </p:nvPr>
        </p:nvSpPr>
        <p:spPr/>
        <p:txBody>
          <a:bodyPr/>
          <a:lstStyle/>
          <a:p>
            <a:r>
              <a:rPr kumimoji="0" lang="en-US" sz="4600" b="1" i="0" u="none" strike="noStrike" kern="1200" cap="none" spc="0" normalizeH="0" baseline="0" noProof="0" dirty="0">
                <a:ln>
                  <a:solidFill>
                    <a:prstClr val="black">
                      <a:lumMod val="75000"/>
                      <a:lumOff val="25000"/>
                      <a:alpha val="10000"/>
                    </a:prstClr>
                  </a:solidFill>
                </a:ln>
                <a:solidFill>
                  <a:srgbClr val="F4EEDC"/>
                </a:solidFill>
                <a:effectLst>
                  <a:outerShdw blurRad="9525" dist="25400" dir="14640000" algn="tl" rotWithShape="0">
                    <a:prstClr val="black">
                      <a:alpha val="30000"/>
                    </a:prstClr>
                  </a:outerShdw>
                </a:effectLst>
                <a:uLnTx/>
                <a:uFillTx/>
                <a:latin typeface="JasmineUPC" panose="02020603050405020304" pitchFamily="18" charset="-34"/>
                <a:ea typeface="+mj-ea"/>
                <a:cs typeface="JasmineUPC" panose="02020603050405020304" pitchFamily="18" charset="-34"/>
              </a:rPr>
              <a:t>HISTORY OF SEMINAR</a:t>
            </a:r>
            <a:endParaRPr lang="en-US" dirty="0"/>
          </a:p>
        </p:txBody>
      </p:sp>
      <p:sp>
        <p:nvSpPr>
          <p:cNvPr id="3" name="Content Placeholder 2">
            <a:extLst>
              <a:ext uri="{FF2B5EF4-FFF2-40B4-BE49-F238E27FC236}">
                <a16:creationId xmlns:a16="http://schemas.microsoft.com/office/drawing/2014/main" id="{CA77F1AC-3DC4-4D65-8DE7-32720A14E9F6}"/>
              </a:ext>
            </a:extLst>
          </p:cNvPr>
          <p:cNvSpPr>
            <a:spLocks noGrp="1"/>
          </p:cNvSpPr>
          <p:nvPr>
            <p:ph idx="1"/>
          </p:nvPr>
        </p:nvSpPr>
        <p:spPr>
          <a:xfrm>
            <a:off x="1396874" y="2533651"/>
            <a:ext cx="10353762" cy="3714749"/>
          </a:xfrm>
        </p:spPr>
        <p:txBody>
          <a:bodyPr/>
          <a:lstStyle/>
          <a:p>
            <a:r>
              <a:rPr lang="en-US" dirty="0">
                <a:latin typeface="JasmineUPC" panose="02020603050405020304" pitchFamily="18" charset="-34"/>
                <a:cs typeface="JasmineUPC" panose="02020603050405020304" pitchFamily="18" charset="-34"/>
              </a:rPr>
              <a:t>In 1694, the first seminar teaching took place at the University of Halle in Germany.</a:t>
            </a:r>
            <a:endParaRPr lang="th-TH" dirty="0">
              <a:latin typeface="JasmineUPC" panose="02020603050405020304" pitchFamily="18" charset="-34"/>
              <a:cs typeface="JasmineUPC" panose="02020603050405020304" pitchFamily="18" charset="-34"/>
            </a:endParaRPr>
          </a:p>
          <a:p>
            <a:r>
              <a:rPr lang="en-US" dirty="0">
                <a:latin typeface="JasmineUPC" panose="02020603050405020304" pitchFamily="18" charset="-34"/>
                <a:cs typeface="JasmineUPC" panose="02020603050405020304" pitchFamily="18" charset="-34"/>
              </a:rPr>
              <a:t>In 1869, Charles Kendel Adam experimented with seminar teaching with history students at the University of Michigan in the United States.</a:t>
            </a:r>
            <a:endParaRPr lang="th-TH" dirty="0">
              <a:latin typeface="JasmineUPC" panose="02020603050405020304" pitchFamily="18" charset="-34"/>
              <a:cs typeface="JasmineUPC" panose="02020603050405020304" pitchFamily="18" charset="-34"/>
            </a:endParaRPr>
          </a:p>
          <a:p>
            <a:r>
              <a:rPr lang="en-US" dirty="0">
                <a:latin typeface="JasmineUPC" panose="02020603050405020304" pitchFamily="18" charset="-34"/>
                <a:cs typeface="JasmineUPC" panose="02020603050405020304" pitchFamily="18" charset="-34"/>
              </a:rPr>
              <a:t>From then on, seminar teaching became more widespread, especially at John Hopkins University in 1875.</a:t>
            </a:r>
            <a:endParaRPr lang="th-TH" dirty="0"/>
          </a:p>
          <a:p>
            <a:endParaRPr lang="en-US" dirty="0"/>
          </a:p>
        </p:txBody>
      </p:sp>
    </p:spTree>
    <p:extLst>
      <p:ext uri="{BB962C8B-B14F-4D97-AF65-F5344CB8AC3E}">
        <p14:creationId xmlns:p14="http://schemas.microsoft.com/office/powerpoint/2010/main" val="1090690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0A54A-DB12-4A43-9E46-2163F6623D16}"/>
              </a:ext>
            </a:extLst>
          </p:cNvPr>
          <p:cNvSpPr>
            <a:spLocks noGrp="1"/>
          </p:cNvSpPr>
          <p:nvPr>
            <p:ph type="title"/>
          </p:nvPr>
        </p:nvSpPr>
        <p:spPr/>
        <p:txBody>
          <a:bodyPr/>
          <a:lstStyle/>
          <a:p>
            <a:r>
              <a:rPr lang="en-US" b="1" dirty="0">
                <a:latin typeface="JasmineUPC" panose="02020603050405020304" pitchFamily="18" charset="-34"/>
                <a:cs typeface="JasmineUPC" panose="02020603050405020304" pitchFamily="18" charset="-34"/>
              </a:rPr>
              <a:t>The importance of the seminar.</a:t>
            </a:r>
          </a:p>
        </p:txBody>
      </p:sp>
      <p:sp>
        <p:nvSpPr>
          <p:cNvPr id="3" name="Content Placeholder 2">
            <a:extLst>
              <a:ext uri="{FF2B5EF4-FFF2-40B4-BE49-F238E27FC236}">
                <a16:creationId xmlns:a16="http://schemas.microsoft.com/office/drawing/2014/main" id="{0E91211B-AC30-4ADD-8F09-359B281A1330}"/>
              </a:ext>
            </a:extLst>
          </p:cNvPr>
          <p:cNvSpPr>
            <a:spLocks noGrp="1"/>
          </p:cNvSpPr>
          <p:nvPr>
            <p:ph idx="1"/>
          </p:nvPr>
        </p:nvSpPr>
        <p:spPr/>
        <p:txBody>
          <a:bodyPr>
            <a:normAutofit/>
          </a:bodyPr>
          <a:lstStyle/>
          <a:p>
            <a:r>
              <a:rPr lang="en-US" dirty="0">
                <a:latin typeface="JasmineUPC" panose="02020603050405020304" pitchFamily="18" charset="-34"/>
                <a:cs typeface="JasmineUPC" panose="02020603050405020304" pitchFamily="18" charset="-34"/>
              </a:rPr>
              <a:t>It aims to acquire knowledge, ideas, and experiences through meetings, gatherings, and discussions that facilitate the exchange of experiences, and to use the acquired information to improve and develop people, work, and other resources.</a:t>
            </a:r>
            <a:endParaRPr lang="th-TH" dirty="0">
              <a:latin typeface="JasmineUPC" panose="02020603050405020304" pitchFamily="18" charset="-34"/>
              <a:cs typeface="JasmineUPC" panose="02020603050405020304" pitchFamily="18" charset="-34"/>
            </a:endParaRPr>
          </a:p>
          <a:p>
            <a:r>
              <a:rPr lang="en-US" dirty="0">
                <a:latin typeface="JasmineUPC" panose="02020603050405020304" pitchFamily="18" charset="-34"/>
                <a:cs typeface="JasmineUPC" panose="02020603050405020304" pitchFamily="18" charset="-34"/>
              </a:rPr>
              <a:t>The objectives of the seminar are:</a:t>
            </a:r>
            <a:endParaRPr lang="th-TH" dirty="0">
              <a:latin typeface="JasmineUPC" panose="02020603050405020304" pitchFamily="18" charset="-34"/>
              <a:cs typeface="JasmineUPC" panose="02020603050405020304" pitchFamily="18" charset="-34"/>
            </a:endParaRPr>
          </a:p>
          <a:p>
            <a:pPr lvl="1"/>
            <a:r>
              <a:rPr lang="en-US" dirty="0">
                <a:latin typeface="JasmineUPC" panose="02020603050405020304" pitchFamily="18" charset="-34"/>
                <a:cs typeface="JasmineUPC" panose="02020603050405020304" pitchFamily="18" charset="-34"/>
              </a:rPr>
              <a:t>To train, educate, explain, advise, instruct, cultivate attitudes, and provide consultation on related matters.</a:t>
            </a:r>
            <a:endParaRPr lang="th-TH" dirty="0">
              <a:latin typeface="JasmineUPC" panose="02020603050405020304" pitchFamily="18" charset="-34"/>
              <a:cs typeface="JasmineUPC" panose="02020603050405020304" pitchFamily="18" charset="-34"/>
            </a:endParaRPr>
          </a:p>
          <a:p>
            <a:pPr lvl="1"/>
            <a:r>
              <a:rPr lang="en-US" dirty="0">
                <a:latin typeface="JasmineUPC" panose="02020603050405020304" pitchFamily="18" charset="-34"/>
                <a:cs typeface="JasmineUPC" panose="02020603050405020304" pitchFamily="18" charset="-34"/>
              </a:rPr>
              <a:t>To consider, explore, and examine the problems raised in order to understand the knowledge required.</a:t>
            </a:r>
            <a:endParaRPr lang="th-TH" dirty="0">
              <a:latin typeface="JasmineUPC" panose="02020603050405020304" pitchFamily="18" charset="-34"/>
              <a:cs typeface="JasmineUPC" panose="02020603050405020304" pitchFamily="18" charset="-34"/>
            </a:endParaRPr>
          </a:p>
          <a:p>
            <a:pPr lvl="1"/>
            <a:r>
              <a:rPr lang="en-US" dirty="0">
                <a:latin typeface="JasmineUPC" panose="02020603050405020304" pitchFamily="18" charset="-34"/>
                <a:cs typeface="JasmineUPC" panose="02020603050405020304" pitchFamily="18" charset="-34"/>
              </a:rPr>
              <a:t>To present interesting, up-to-date, and relevant information.</a:t>
            </a:r>
            <a:endParaRPr lang="th-TH" dirty="0">
              <a:latin typeface="JasmineUPC" panose="02020603050405020304" pitchFamily="18" charset="-34"/>
              <a:cs typeface="JasmineUPC" panose="02020603050405020304" pitchFamily="18" charset="-34"/>
            </a:endParaRPr>
          </a:p>
          <a:p>
            <a:pPr lvl="1"/>
            <a:r>
              <a:rPr lang="en-US" dirty="0">
                <a:latin typeface="JasmineUPC" panose="02020603050405020304" pitchFamily="18" charset="-34"/>
                <a:cs typeface="JasmineUPC" panose="02020603050405020304" pitchFamily="18" charset="-34"/>
              </a:rPr>
              <a:t>To seek agreement through discussion under a given </a:t>
            </a:r>
            <a:r>
              <a:rPr lang="en-US" dirty="0" err="1">
                <a:latin typeface="JasmineUPC" panose="02020603050405020304" pitchFamily="18" charset="-34"/>
                <a:cs typeface="JasmineUPC" panose="02020603050405020304" pitchFamily="18" charset="-34"/>
              </a:rPr>
              <a:t>topic.To</a:t>
            </a:r>
            <a:r>
              <a:rPr lang="en-US" dirty="0">
                <a:latin typeface="JasmineUPC" panose="02020603050405020304" pitchFamily="18" charset="-34"/>
                <a:cs typeface="JasmineUPC" panose="02020603050405020304" pitchFamily="18" charset="-34"/>
              </a:rPr>
              <a:t> make decisions, establish policies, or provide guidelines for implementation.</a:t>
            </a:r>
          </a:p>
        </p:txBody>
      </p:sp>
    </p:spTree>
    <p:extLst>
      <p:ext uri="{BB962C8B-B14F-4D97-AF65-F5344CB8AC3E}">
        <p14:creationId xmlns:p14="http://schemas.microsoft.com/office/powerpoint/2010/main" val="1247729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42FA9-F59D-4A1F-B271-85FA80F05BEF}"/>
              </a:ext>
            </a:extLst>
          </p:cNvPr>
          <p:cNvSpPr>
            <a:spLocks noGrp="1"/>
          </p:cNvSpPr>
          <p:nvPr>
            <p:ph type="title"/>
          </p:nvPr>
        </p:nvSpPr>
        <p:spPr/>
        <p:txBody>
          <a:bodyPr/>
          <a:lstStyle/>
          <a:p>
            <a:r>
              <a:rPr lang="en-US" b="1" dirty="0">
                <a:latin typeface="JasmineUPC" panose="02020603050405020304" pitchFamily="18" charset="-34"/>
                <a:cs typeface="JasmineUPC" panose="02020603050405020304" pitchFamily="18" charset="-34"/>
              </a:rPr>
              <a:t>Benefits of the seminar</a:t>
            </a:r>
          </a:p>
        </p:txBody>
      </p:sp>
      <p:sp>
        <p:nvSpPr>
          <p:cNvPr id="3" name="Content Placeholder 2">
            <a:extLst>
              <a:ext uri="{FF2B5EF4-FFF2-40B4-BE49-F238E27FC236}">
                <a16:creationId xmlns:a16="http://schemas.microsoft.com/office/drawing/2014/main" id="{33636A39-9EEE-4F5B-B7AE-135563C42009}"/>
              </a:ext>
            </a:extLst>
          </p:cNvPr>
          <p:cNvSpPr>
            <a:spLocks noGrp="1"/>
          </p:cNvSpPr>
          <p:nvPr>
            <p:ph idx="1"/>
          </p:nvPr>
        </p:nvSpPr>
        <p:spPr/>
        <p:txBody>
          <a:bodyPr>
            <a:normAutofit fontScale="92500" lnSpcReduction="10000"/>
          </a:bodyPr>
          <a:lstStyle/>
          <a:p>
            <a:r>
              <a:rPr lang="en-US" dirty="0">
                <a:latin typeface="JasmineUPC" panose="02020603050405020304" pitchFamily="18" charset="-34"/>
                <a:cs typeface="JasmineUPC" panose="02020603050405020304" pitchFamily="18" charset="-34"/>
              </a:rPr>
              <a:t>The seminar can be organized effectively.</a:t>
            </a:r>
            <a:endParaRPr lang="th-TH" dirty="0">
              <a:latin typeface="JasmineUPC" panose="02020603050405020304" pitchFamily="18" charset="-34"/>
              <a:cs typeface="JasmineUPC" panose="02020603050405020304" pitchFamily="18" charset="-34"/>
            </a:endParaRPr>
          </a:p>
          <a:p>
            <a:r>
              <a:rPr lang="en-US" dirty="0">
                <a:latin typeface="JasmineUPC" panose="02020603050405020304" pitchFamily="18" charset="-34"/>
                <a:cs typeface="JasmineUPC" panose="02020603050405020304" pitchFamily="18" charset="-34"/>
              </a:rPr>
              <a:t>Seminar participants gain knowledge and concepts to apply in their work and life.</a:t>
            </a:r>
            <a:endParaRPr lang="th-TH" dirty="0">
              <a:latin typeface="JasmineUPC" panose="02020603050405020304" pitchFamily="18" charset="-34"/>
              <a:cs typeface="JasmineUPC" panose="02020603050405020304" pitchFamily="18" charset="-34"/>
            </a:endParaRPr>
          </a:p>
          <a:p>
            <a:r>
              <a:rPr lang="en-US" dirty="0">
                <a:latin typeface="JasmineUPC" panose="02020603050405020304" pitchFamily="18" charset="-34"/>
                <a:cs typeface="JasmineUPC" panose="02020603050405020304" pitchFamily="18" charset="-34"/>
              </a:rPr>
              <a:t>The results of the seminar for participants will lead to increased work efficiency.</a:t>
            </a:r>
            <a:endParaRPr lang="th-TH" dirty="0">
              <a:latin typeface="JasmineUPC" panose="02020603050405020304" pitchFamily="18" charset="-34"/>
              <a:cs typeface="JasmineUPC" panose="02020603050405020304" pitchFamily="18" charset="-34"/>
            </a:endParaRPr>
          </a:p>
          <a:p>
            <a:r>
              <a:rPr lang="en-US" dirty="0">
                <a:latin typeface="JasmineUPC" panose="02020603050405020304" pitchFamily="18" charset="-34"/>
                <a:cs typeface="JasmineUPC" panose="02020603050405020304" pitchFamily="18" charset="-34"/>
              </a:rPr>
              <a:t>It reduces the workload of supervisors because subordinates understand the work procedures.</a:t>
            </a:r>
            <a:endParaRPr lang="th-TH" dirty="0">
              <a:latin typeface="JasmineUPC" panose="02020603050405020304" pitchFamily="18" charset="-34"/>
              <a:cs typeface="JasmineUPC" panose="02020603050405020304" pitchFamily="18" charset="-34"/>
            </a:endParaRPr>
          </a:p>
          <a:p>
            <a:r>
              <a:rPr lang="en-US" dirty="0">
                <a:latin typeface="JasmineUPC" panose="02020603050405020304" pitchFamily="18" charset="-34"/>
                <a:cs typeface="JasmineUPC" panose="02020603050405020304" pitchFamily="18" charset="-34"/>
              </a:rPr>
              <a:t>It develops employees to be always ready.</a:t>
            </a:r>
            <a:endParaRPr lang="th-TH" dirty="0">
              <a:latin typeface="JasmineUPC" panose="02020603050405020304" pitchFamily="18" charset="-34"/>
              <a:cs typeface="JasmineUPC" panose="02020603050405020304" pitchFamily="18" charset="-34"/>
            </a:endParaRPr>
          </a:p>
          <a:p>
            <a:r>
              <a:rPr lang="en-US" dirty="0">
                <a:latin typeface="JasmineUPC" panose="02020603050405020304" pitchFamily="18" charset="-34"/>
                <a:cs typeface="JasmineUPC" panose="02020603050405020304" pitchFamily="18" charset="-34"/>
              </a:rPr>
              <a:t>It promotes the advancement of employees.</a:t>
            </a:r>
            <a:endParaRPr lang="th-TH" dirty="0">
              <a:latin typeface="JasmineUPC" panose="02020603050405020304" pitchFamily="18" charset="-34"/>
              <a:cs typeface="JasmineUPC" panose="02020603050405020304" pitchFamily="18" charset="-34"/>
            </a:endParaRPr>
          </a:p>
          <a:p>
            <a:r>
              <a:rPr lang="en-US" dirty="0">
                <a:latin typeface="JasmineUPC" panose="02020603050405020304" pitchFamily="18" charset="-34"/>
                <a:cs typeface="JasmineUPC" panose="02020603050405020304" pitchFamily="18" charset="-34"/>
              </a:rPr>
              <a:t>It fosters creativity and initiative.</a:t>
            </a:r>
            <a:endParaRPr lang="th-TH" dirty="0">
              <a:latin typeface="JasmineUPC" panose="02020603050405020304" pitchFamily="18" charset="-34"/>
              <a:cs typeface="JasmineUPC" panose="02020603050405020304" pitchFamily="18" charset="-34"/>
            </a:endParaRPr>
          </a:p>
          <a:p>
            <a:r>
              <a:rPr lang="en-US" dirty="0">
                <a:latin typeface="JasmineUPC" panose="02020603050405020304" pitchFamily="18" charset="-34"/>
                <a:cs typeface="JasmineUPC" panose="02020603050405020304" pitchFamily="18" charset="-34"/>
              </a:rPr>
              <a:t>It builds good understanding among colleagues, improves interpersonal skills, promotes cooperation, and enables teamwork.</a:t>
            </a:r>
          </a:p>
        </p:txBody>
      </p:sp>
    </p:spTree>
    <p:extLst>
      <p:ext uri="{BB962C8B-B14F-4D97-AF65-F5344CB8AC3E}">
        <p14:creationId xmlns:p14="http://schemas.microsoft.com/office/powerpoint/2010/main" val="496910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98C7B-8BC0-4DC6-B39D-8EE29AD2A675}"/>
              </a:ext>
            </a:extLst>
          </p:cNvPr>
          <p:cNvSpPr>
            <a:spLocks noGrp="1"/>
          </p:cNvSpPr>
          <p:nvPr>
            <p:ph type="title"/>
          </p:nvPr>
        </p:nvSpPr>
        <p:spPr/>
        <p:txBody>
          <a:bodyPr/>
          <a:lstStyle/>
          <a:p>
            <a:r>
              <a:rPr lang="en-US" b="1" dirty="0">
                <a:latin typeface="JasmineUPC" panose="02020603050405020304" pitchFamily="18" charset="-34"/>
                <a:cs typeface="JasmineUPC" panose="02020603050405020304" pitchFamily="18" charset="-34"/>
              </a:rPr>
              <a:t>Goals and objectives</a:t>
            </a:r>
          </a:p>
        </p:txBody>
      </p:sp>
      <p:sp>
        <p:nvSpPr>
          <p:cNvPr id="3" name="Content Placeholder 2">
            <a:extLst>
              <a:ext uri="{FF2B5EF4-FFF2-40B4-BE49-F238E27FC236}">
                <a16:creationId xmlns:a16="http://schemas.microsoft.com/office/drawing/2014/main" id="{FD56D099-558A-492A-8092-D850CD464A63}"/>
              </a:ext>
            </a:extLst>
          </p:cNvPr>
          <p:cNvSpPr>
            <a:spLocks noGrp="1"/>
          </p:cNvSpPr>
          <p:nvPr>
            <p:ph idx="1"/>
          </p:nvPr>
        </p:nvSpPr>
        <p:spPr>
          <a:xfrm>
            <a:off x="913795" y="2076450"/>
            <a:ext cx="9679443" cy="3714749"/>
          </a:xfrm>
        </p:spPr>
        <p:txBody>
          <a:bodyPr>
            <a:normAutofit/>
          </a:bodyPr>
          <a:lstStyle/>
          <a:p>
            <a:r>
              <a:rPr lang="en-US" sz="2800" dirty="0">
                <a:latin typeface="JasmineUPC" panose="02020603050405020304" pitchFamily="18" charset="-34"/>
                <a:cs typeface="JasmineUPC" panose="02020603050405020304" pitchFamily="18" charset="-34"/>
              </a:rPr>
              <a:t>Seminar participants are expected to act as both givers and receivers, exchanging knowledge and experiences</a:t>
            </a:r>
            <a:endParaRPr lang="th-TH" sz="2800" dirty="0">
              <a:latin typeface="JasmineUPC" panose="02020603050405020304" pitchFamily="18" charset="-34"/>
              <a:cs typeface="JasmineUPC" panose="02020603050405020304" pitchFamily="18" charset="-34"/>
            </a:endParaRPr>
          </a:p>
          <a:p>
            <a:r>
              <a:rPr lang="en-US" sz="2800" dirty="0">
                <a:latin typeface="JasmineUPC" panose="02020603050405020304" pitchFamily="18" charset="-34"/>
                <a:cs typeface="JasmineUPC" panose="02020603050405020304" pitchFamily="18" charset="-34"/>
              </a:rPr>
              <a:t>In order to find solutions and collaborative approaches.</a:t>
            </a:r>
            <a:endParaRPr lang="th-TH" sz="2800" dirty="0">
              <a:latin typeface="JasmineUPC" panose="02020603050405020304" pitchFamily="18" charset="-34"/>
              <a:cs typeface="JasmineUPC" panose="02020603050405020304" pitchFamily="18" charset="-34"/>
            </a:endParaRPr>
          </a:p>
          <a:p>
            <a:r>
              <a:rPr lang="en-US" sz="2800" dirty="0">
                <a:latin typeface="JasmineUPC" panose="02020603050405020304" pitchFamily="18" charset="-34"/>
                <a:cs typeface="JasmineUPC" panose="02020603050405020304" pitchFamily="18" charset="-34"/>
              </a:rPr>
              <a:t>The heart of the seminar is the active participation of all members in expressing their opinions and offering ideas to the group.</a:t>
            </a:r>
          </a:p>
        </p:txBody>
      </p:sp>
    </p:spTree>
    <p:extLst>
      <p:ext uri="{BB962C8B-B14F-4D97-AF65-F5344CB8AC3E}">
        <p14:creationId xmlns:p14="http://schemas.microsoft.com/office/powerpoint/2010/main" val="820932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70AF4-5817-44B2-AB60-7F5A22049B1E}"/>
              </a:ext>
            </a:extLst>
          </p:cNvPr>
          <p:cNvSpPr>
            <a:spLocks noGrp="1"/>
          </p:cNvSpPr>
          <p:nvPr>
            <p:ph type="title"/>
          </p:nvPr>
        </p:nvSpPr>
        <p:spPr/>
        <p:txBody>
          <a:bodyPr/>
          <a:lstStyle/>
          <a:p>
            <a:r>
              <a:rPr lang="th-TH" dirty="0"/>
              <a:t> </a:t>
            </a:r>
            <a:r>
              <a:rPr lang="en-US" b="1" dirty="0">
                <a:latin typeface="JasmineUPC" panose="02020603050405020304" pitchFamily="18" charset="-34"/>
                <a:cs typeface="JasmineUPC" panose="02020603050405020304" pitchFamily="18" charset="-34"/>
              </a:rPr>
              <a:t>Components of the seminar.</a:t>
            </a:r>
          </a:p>
        </p:txBody>
      </p:sp>
      <p:sp>
        <p:nvSpPr>
          <p:cNvPr id="3" name="Content Placeholder 2">
            <a:extLst>
              <a:ext uri="{FF2B5EF4-FFF2-40B4-BE49-F238E27FC236}">
                <a16:creationId xmlns:a16="http://schemas.microsoft.com/office/drawing/2014/main" id="{0482C1E7-7234-46EA-B89F-0132F747465F}"/>
              </a:ext>
            </a:extLst>
          </p:cNvPr>
          <p:cNvSpPr>
            <a:spLocks noGrp="1"/>
          </p:cNvSpPr>
          <p:nvPr>
            <p:ph idx="1"/>
          </p:nvPr>
        </p:nvSpPr>
        <p:spPr/>
        <p:txBody>
          <a:bodyPr>
            <a:normAutofit fontScale="85000" lnSpcReduction="20000"/>
          </a:bodyPr>
          <a:lstStyle/>
          <a:p>
            <a:r>
              <a:rPr lang="en-US" dirty="0">
                <a:latin typeface="JasmineUPC" panose="02020603050405020304" pitchFamily="18" charset="-34"/>
                <a:cs typeface="JasmineUPC" panose="02020603050405020304" pitchFamily="18" charset="-34"/>
              </a:rPr>
              <a:t>A seminar is a meeting and teaching method where a group of individuals come together to express their opinions, using principles, reasons, experiences, and knowledge to offer suggestions, exchange ideas, and collaboratively find solutions to problems successfully. Alternatively, the approaches learned from the seminar can be used to improve or develop future seminar operations. </a:t>
            </a:r>
          </a:p>
          <a:p>
            <a:r>
              <a:rPr lang="en-US" dirty="0">
                <a:latin typeface="JasmineUPC" panose="02020603050405020304" pitchFamily="18" charset="-34"/>
                <a:cs typeface="JasmineUPC" panose="02020603050405020304" pitchFamily="18" charset="-34"/>
              </a:rPr>
              <a:t>Each seminar has six key components:</a:t>
            </a:r>
          </a:p>
          <a:p>
            <a:pPr lvl="1"/>
            <a:r>
              <a:rPr lang="en-US" dirty="0">
                <a:latin typeface="JasmineUPC" panose="02020603050405020304" pitchFamily="18" charset="-34"/>
                <a:cs typeface="JasmineUPC" panose="02020603050405020304" pitchFamily="18" charset="-34"/>
              </a:rPr>
              <a:t>Content</a:t>
            </a:r>
          </a:p>
          <a:p>
            <a:pPr lvl="1"/>
            <a:r>
              <a:rPr lang="en-US" dirty="0">
                <a:latin typeface="JasmineUPC" panose="02020603050405020304" pitchFamily="18" charset="-34"/>
                <a:cs typeface="JasmineUPC" panose="02020603050405020304" pitchFamily="18" charset="-34"/>
              </a:rPr>
              <a:t>Personnel</a:t>
            </a:r>
          </a:p>
          <a:p>
            <a:pPr lvl="1"/>
            <a:r>
              <a:rPr lang="en-US" dirty="0">
                <a:latin typeface="JasmineUPC" panose="02020603050405020304" pitchFamily="18" charset="-34"/>
                <a:cs typeface="JasmineUPC" panose="02020603050405020304" pitchFamily="18" charset="-34"/>
              </a:rPr>
              <a:t>Seminar Methodology</a:t>
            </a:r>
          </a:p>
          <a:p>
            <a:pPr lvl="1"/>
            <a:r>
              <a:rPr lang="en-US" dirty="0">
                <a:latin typeface="JasmineUPC" panose="02020603050405020304" pitchFamily="18" charset="-34"/>
                <a:cs typeface="JasmineUPC" panose="02020603050405020304" pitchFamily="18" charset="-34"/>
              </a:rPr>
              <a:t>Venue</a:t>
            </a:r>
          </a:p>
          <a:p>
            <a:pPr lvl="1"/>
            <a:r>
              <a:rPr lang="en-US" dirty="0">
                <a:latin typeface="JasmineUPC" panose="02020603050405020304" pitchFamily="18" charset="-34"/>
                <a:cs typeface="JasmineUPC" panose="02020603050405020304" pitchFamily="18" charset="-34"/>
              </a:rPr>
              <a:t>Time</a:t>
            </a:r>
          </a:p>
          <a:p>
            <a:pPr lvl="1"/>
            <a:r>
              <a:rPr lang="en-US" dirty="0">
                <a:latin typeface="JasmineUPC" panose="02020603050405020304" pitchFamily="18" charset="-34"/>
                <a:cs typeface="JasmineUPC" panose="02020603050405020304" pitchFamily="18" charset="-34"/>
              </a:rPr>
              <a:t>Budget</a:t>
            </a:r>
            <a:endParaRPr lang="th-TH" dirty="0">
              <a:latin typeface="JasmineUPC" panose="02020603050405020304" pitchFamily="18" charset="-34"/>
              <a:cs typeface="JasmineUPC" panose="02020603050405020304" pitchFamily="18" charset="-34"/>
            </a:endParaRPr>
          </a:p>
        </p:txBody>
      </p:sp>
      <p:pic>
        <p:nvPicPr>
          <p:cNvPr id="5" name="Picture 4">
            <a:extLst>
              <a:ext uri="{FF2B5EF4-FFF2-40B4-BE49-F238E27FC236}">
                <a16:creationId xmlns:a16="http://schemas.microsoft.com/office/drawing/2014/main" id="{98EA89B4-B683-48FE-9584-0B8FA1BF5A63}"/>
              </a:ext>
            </a:extLst>
          </p:cNvPr>
          <p:cNvPicPr>
            <a:picLocks noChangeAspect="1"/>
          </p:cNvPicPr>
          <p:nvPr/>
        </p:nvPicPr>
        <p:blipFill>
          <a:blip r:embed="rId2"/>
          <a:stretch>
            <a:fillRect/>
          </a:stretch>
        </p:blipFill>
        <p:spPr>
          <a:xfrm>
            <a:off x="5702827" y="3498012"/>
            <a:ext cx="5166788" cy="236219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2986559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offee">
      <a:dk1>
        <a:sysClr val="windowText" lastClr="000000"/>
      </a:dk1>
      <a:lt1>
        <a:sysClr val="window" lastClr="FFFFFF"/>
      </a:lt1>
      <a:dk2>
        <a:srgbClr val="4E3B30"/>
      </a:dk2>
      <a:lt2>
        <a:srgbClr val="F4EEDC"/>
      </a:lt2>
      <a:accent1>
        <a:srgbClr val="CC830E"/>
      </a:accent1>
      <a:accent2>
        <a:srgbClr val="B54C2D"/>
      </a:accent2>
      <a:accent3>
        <a:srgbClr val="99570C"/>
      </a:accent3>
      <a:accent4>
        <a:srgbClr val="C17529"/>
      </a:accent4>
      <a:accent5>
        <a:srgbClr val="A19574"/>
      </a:accent5>
      <a:accent6>
        <a:srgbClr val="A49518"/>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THREE.pptx" id="{E781C72B-3D65-4B8D-9071-33B66AF0EF30}" vid="{3A5A58F2-9BE1-435C-B12D-88FD9BF70179}"/>
    </a:ext>
  </a:extLst>
</a:theme>
</file>

<file path=docProps/app.xml><?xml version="1.0" encoding="utf-8"?>
<Properties xmlns="http://schemas.openxmlformats.org/officeDocument/2006/extended-properties" xmlns:vt="http://schemas.openxmlformats.org/officeDocument/2006/docPropsVTypes">
  <Template>{D4CE1AAC-96FA-4A5F-B47C-D9265FDBBF9F}tf12214701_win32</Template>
  <TotalTime>357</TotalTime>
  <Words>2847</Words>
  <Application>Microsoft Office PowerPoint</Application>
  <PresentationFormat>Widescreen</PresentationFormat>
  <Paragraphs>263</Paragraphs>
  <Slides>37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Goudy Old Style</vt:lpstr>
      <vt:lpstr>JasmineUPC</vt:lpstr>
      <vt:lpstr>Wingdings 2</vt:lpstr>
      <vt:lpstr>SlateVTI</vt:lpstr>
      <vt:lpstr>SEMINAR</vt:lpstr>
      <vt:lpstr>CHAPTER OVERVIEW</vt:lpstr>
      <vt:lpstr> DEFINITIONS </vt:lpstr>
      <vt:lpstr>HISTORY OF SEMINAR</vt:lpstr>
      <vt:lpstr>HISTORY OF SEMINAR</vt:lpstr>
      <vt:lpstr>The importance of the seminar.</vt:lpstr>
      <vt:lpstr>Benefits of the seminar</vt:lpstr>
      <vt:lpstr>Goals and objectives</vt:lpstr>
      <vt:lpstr> Components of the seminar.</vt:lpstr>
      <vt:lpstr>Components of a seminar (in terms of content)</vt:lpstr>
      <vt:lpstr>Components of a seminar (in terms of content)</vt:lpstr>
      <vt:lpstr>Components of the seminar (personnel aspect)</vt:lpstr>
      <vt:lpstr>Components of the seminar (personnel aspect)</vt:lpstr>
      <vt:lpstr>Components of the seminar (personnel aspect)</vt:lpstr>
      <vt:lpstr>Elements of a seminar (Seminar methodology)</vt:lpstr>
      <vt:lpstr>Elements of a seminar (Seminar methodology)</vt:lpstr>
      <vt:lpstr>Elements of a seminar (Seminar methodology)</vt:lpstr>
      <vt:lpstr>Seminar components (including venue)</vt:lpstr>
      <vt:lpstr>Seminar components (time constraints)</vt:lpstr>
      <vt:lpstr>Components of the seminar (budgetary aspects)</vt:lpstr>
      <vt:lpstr>Seminar process</vt:lpstr>
      <vt:lpstr>Seminar process</vt:lpstr>
      <vt:lpstr>Seminar process</vt:lpstr>
      <vt:lpstr>Seminar process</vt:lpstr>
      <vt:lpstr>Seminar process</vt:lpstr>
      <vt:lpstr>Seminar process</vt:lpstr>
      <vt:lpstr>Seminar process</vt:lpstr>
      <vt:lpstr>Seminar process</vt:lpstr>
      <vt:lpstr>Personnel involved in organizing the seminar.</vt:lpstr>
      <vt:lpstr> Duties and responsibilities  of personnel in organizing a seminar.</vt:lpstr>
      <vt:lpstr>Duties and responsibilities  of personnel in organizing a seminar.</vt:lpstr>
      <vt:lpstr>Duties and responsibilities  of personnel in organizing a seminar.</vt:lpstr>
      <vt:lpstr>Duties and responsibilities  of personnel in organizing a seminar.</vt:lpstr>
      <vt:lpstr>Duties and responsibilities  of personnel in organizing a seminar.</vt:lpstr>
      <vt:lpstr>Duties and responsibilities  of personnel in organizing a seminar.</vt:lpstr>
      <vt:lpstr>Duties and responsibilities  of personnel in organizing a seminar.</vt:lpstr>
      <vt:lpstr>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SEMINAR</dc:title>
  <dc:creator>Ittipoom Promma</dc:creator>
  <cp:lastModifiedBy>Ittipoom Promma</cp:lastModifiedBy>
  <cp:revision>23</cp:revision>
  <dcterms:created xsi:type="dcterms:W3CDTF">2021-07-21T07:04:44Z</dcterms:created>
  <dcterms:modified xsi:type="dcterms:W3CDTF">2026-03-06T08:58:49Z</dcterms:modified>
</cp:coreProperties>
</file>