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50" autoAdjust="0"/>
    <p:restoredTop sz="94660"/>
  </p:normalViewPr>
  <p:slideViewPr>
    <p:cSldViewPr>
      <p:cViewPr varScale="1">
        <p:scale>
          <a:sx n="107" d="100"/>
          <a:sy n="107" d="100"/>
        </p:scale>
        <p:origin x="170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21CF165-8708-4B3D-A510-150C9EE7B449}" type="datetimeFigureOut">
              <a:rPr lang="th-TH" smtClean="0"/>
              <a:t>01/03/69</a:t>
            </a:fld>
            <a:endParaRPr lang="th-TH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th-TH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DD69FE0-6C65-4F2A-A868-206621C53EAA}" type="slidenum">
              <a:rPr lang="th-TH" smtClean="0"/>
              <a:t>‹#›</a:t>
            </a:fld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CF165-8708-4B3D-A510-150C9EE7B449}" type="datetimeFigureOut">
              <a:rPr lang="th-TH" smtClean="0"/>
              <a:t>01/03/69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69FE0-6C65-4F2A-A868-206621C53EAA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CF165-8708-4B3D-A510-150C9EE7B449}" type="datetimeFigureOut">
              <a:rPr lang="th-TH" smtClean="0"/>
              <a:t>01/03/69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69FE0-6C65-4F2A-A868-206621C53EAA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21CF165-8708-4B3D-A510-150C9EE7B449}" type="datetimeFigureOut">
              <a:rPr lang="th-TH" smtClean="0"/>
              <a:t>01/03/69</a:t>
            </a:fld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DD69FE0-6C65-4F2A-A868-206621C53EAA}" type="slidenum">
              <a:rPr lang="th-TH" smtClean="0"/>
              <a:t>‹#›</a:t>
            </a:fld>
            <a:endParaRPr lang="th-TH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21CF165-8708-4B3D-A510-150C9EE7B449}" type="datetimeFigureOut">
              <a:rPr lang="th-TH" smtClean="0"/>
              <a:t>01/03/69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th-TH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DD69FE0-6C65-4F2A-A868-206621C53EAA}" type="slidenum">
              <a:rPr lang="th-TH" smtClean="0"/>
              <a:t>‹#›</a:t>
            </a:fld>
            <a:endParaRPr lang="th-TH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CF165-8708-4B3D-A510-150C9EE7B449}" type="datetimeFigureOut">
              <a:rPr lang="th-TH" smtClean="0"/>
              <a:t>01/03/69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69FE0-6C65-4F2A-A868-206621C53EAA}" type="slidenum">
              <a:rPr lang="th-TH" smtClean="0"/>
              <a:t>‹#›</a:t>
            </a:fld>
            <a:endParaRPr lang="th-TH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CF165-8708-4B3D-A510-150C9EE7B449}" type="datetimeFigureOut">
              <a:rPr lang="th-TH" smtClean="0"/>
              <a:t>01/03/69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69FE0-6C65-4F2A-A868-206621C53EAA}" type="slidenum">
              <a:rPr lang="th-TH" smtClean="0"/>
              <a:t>‹#›</a:t>
            </a:fld>
            <a:endParaRPr lang="th-TH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21CF165-8708-4B3D-A510-150C9EE7B449}" type="datetimeFigureOut">
              <a:rPr lang="th-TH" smtClean="0"/>
              <a:t>01/03/69</a:t>
            </a:fld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DD69FE0-6C65-4F2A-A868-206621C53EAA}" type="slidenum">
              <a:rPr lang="th-TH" smtClean="0"/>
              <a:t>‹#›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CF165-8708-4B3D-A510-150C9EE7B449}" type="datetimeFigureOut">
              <a:rPr lang="th-TH" smtClean="0"/>
              <a:t>01/03/69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69FE0-6C65-4F2A-A868-206621C53EAA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21CF165-8708-4B3D-A510-150C9EE7B449}" type="datetimeFigureOut">
              <a:rPr lang="th-TH" smtClean="0"/>
              <a:t>01/03/69</a:t>
            </a:fld>
            <a:endParaRPr lang="th-TH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DD69FE0-6C65-4F2A-A868-206621C53EAA}" type="slidenum">
              <a:rPr lang="th-TH" smtClean="0"/>
              <a:t>‹#›</a:t>
            </a:fld>
            <a:endParaRPr lang="th-TH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21CF165-8708-4B3D-A510-150C9EE7B449}" type="datetimeFigureOut">
              <a:rPr lang="th-TH" smtClean="0"/>
              <a:t>01/03/69</a:t>
            </a:fld>
            <a:endParaRPr lang="th-TH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DD69FE0-6C65-4F2A-A868-206621C53EAA}" type="slidenum">
              <a:rPr lang="th-TH" smtClean="0"/>
              <a:t>‹#›</a:t>
            </a:fld>
            <a:endParaRPr lang="th-TH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21CF165-8708-4B3D-A510-150C9EE7B449}" type="datetimeFigureOut">
              <a:rPr lang="th-TH" smtClean="0"/>
              <a:t>01/03/69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th-TH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DD69FE0-6C65-4F2A-A868-206621C53EAA}" type="slidenum">
              <a:rPr lang="th-TH" smtClean="0"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31524" y="764704"/>
            <a:ext cx="9001000" cy="2624336"/>
          </a:xfrm>
        </p:spPr>
        <p:txBody>
          <a:bodyPr>
            <a:noAutofit/>
          </a:bodyPr>
          <a:lstStyle/>
          <a:p>
            <a:pPr algn="ctr"/>
            <a:r>
              <a:rPr lang="th-TH" sz="7200" b="1" dirty="0">
                <a:effectLst/>
                <a:latin typeface="Angsana New"/>
                <a:ea typeface="SimSun"/>
                <a:cs typeface="TH SarabunPSK"/>
              </a:rPr>
              <a:t>ความรู้เบื้องต้นเกี่ยวกับการสัมมนา</a:t>
            </a:r>
            <a:br>
              <a:rPr lang="en-US" sz="7200" b="1" dirty="0">
                <a:effectLst/>
                <a:latin typeface="Angsana New"/>
                <a:ea typeface="SimSun"/>
              </a:rPr>
            </a:br>
            <a:endParaRPr lang="th-TH" sz="7200" b="1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th-TH" sz="7200" dirty="0"/>
              <a:t>ผศ.ดร.อรรณพ  ปานพวง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834122943"/>
      </p:ext>
    </p:extLst>
  </p:cSld>
  <p:clrMapOvr>
    <a:masterClrMapping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KFN\Downloads\ima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4451"/>
            <a:ext cx="9144000" cy="5303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องค์ประกอบโดยภาพรวมของการสัมมนา (ต่อ)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2. </a:t>
            </a:r>
            <a:r>
              <a:rPr lang="th-TH" dirty="0">
                <a:solidFill>
                  <a:schemeClr val="bg1"/>
                </a:solidFill>
              </a:rPr>
              <a:t>ด้านบุคลากร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   2.1</a:t>
            </a:r>
            <a:r>
              <a:rPr lang="th-TH" dirty="0">
                <a:solidFill>
                  <a:schemeClr val="bg1"/>
                </a:solidFill>
              </a:rPr>
              <a:t> บุคลากรฝ่ายจัดการสัมมนา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   2.2</a:t>
            </a:r>
            <a:r>
              <a:rPr lang="th-TH" dirty="0">
                <a:solidFill>
                  <a:schemeClr val="bg1"/>
                </a:solidFill>
              </a:rPr>
              <a:t> วิทยากร ถ่ายทอดความรู้ประสบการณ์ให้กับผู้เข้าร่วมสัมมนา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   2.3</a:t>
            </a:r>
            <a:r>
              <a:rPr lang="th-TH" dirty="0">
                <a:solidFill>
                  <a:schemeClr val="bg1"/>
                </a:solidFill>
              </a:rPr>
              <a:t> ผู้เข้าร่วมสัมมนา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3. </a:t>
            </a:r>
            <a:r>
              <a:rPr lang="th-TH" dirty="0">
                <a:solidFill>
                  <a:schemeClr val="bg1"/>
                </a:solidFill>
              </a:rPr>
              <a:t>ด้านสถานที่ เครื่องมือและอุปกรณ์ต่างๆ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   3.1</a:t>
            </a:r>
            <a:r>
              <a:rPr lang="th-TH" dirty="0">
                <a:solidFill>
                  <a:schemeClr val="bg1"/>
                </a:solidFill>
              </a:rPr>
              <a:t> ห้องประชุมใหญ่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   3.2</a:t>
            </a:r>
            <a:r>
              <a:rPr lang="th-TH" dirty="0">
                <a:solidFill>
                  <a:schemeClr val="bg1"/>
                </a:solidFill>
              </a:rPr>
              <a:t> ห้องประชุมย่อย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   3.3</a:t>
            </a:r>
            <a:r>
              <a:rPr lang="th-TH" dirty="0">
                <a:solidFill>
                  <a:schemeClr val="bg1"/>
                </a:solidFill>
              </a:rPr>
              <a:t> ห้องรับรอง (สำหรับใช้รับรองวิทยากร แขกพิเศษ ในการเตรียมตัว)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th-TH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287202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KFN\Downloads\ima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4451"/>
            <a:ext cx="9144000" cy="5303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องค์ประกอบโดยภาพรวมของการสัมมนา (ต่อ)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467544" y="1600200"/>
            <a:ext cx="8496944" cy="47811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3.4</a:t>
            </a:r>
            <a:r>
              <a:rPr lang="th-TH" sz="3200" dirty="0">
                <a:solidFill>
                  <a:schemeClr val="bg1"/>
                </a:solidFill>
              </a:rPr>
              <a:t> ห้องรับประทานอาหารว่าง</a:t>
            </a:r>
            <a:endParaRPr lang="en-US" sz="3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   3.5</a:t>
            </a:r>
            <a:r>
              <a:rPr lang="th-TH" sz="3200" dirty="0">
                <a:solidFill>
                  <a:schemeClr val="bg1"/>
                </a:solidFill>
              </a:rPr>
              <a:t> ห้องรับประทานอาหาร</a:t>
            </a:r>
            <a:endParaRPr lang="en-US" sz="3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   3.6</a:t>
            </a:r>
            <a:r>
              <a:rPr lang="th-TH" sz="3200" dirty="0">
                <a:solidFill>
                  <a:schemeClr val="bg1"/>
                </a:solidFill>
              </a:rPr>
              <a:t> อุปกรณ์ด้านโสตทัศนูปกรณ์ เช่น ไมล์ลอย เทป ฯลฯ</a:t>
            </a:r>
            <a:endParaRPr lang="en-US" sz="3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4. </a:t>
            </a:r>
            <a:r>
              <a:rPr lang="th-TH" sz="3200" dirty="0">
                <a:solidFill>
                  <a:schemeClr val="bg1"/>
                </a:solidFill>
              </a:rPr>
              <a:t>ด้านเวลา</a:t>
            </a:r>
            <a:endParaRPr lang="en-US" sz="3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   4.1</a:t>
            </a:r>
            <a:r>
              <a:rPr lang="th-TH" sz="3200" dirty="0">
                <a:solidFill>
                  <a:schemeClr val="bg1"/>
                </a:solidFill>
              </a:rPr>
              <a:t> ระยะเวลาในการเตรียมการ</a:t>
            </a:r>
            <a:endParaRPr lang="en-US" sz="3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   4.2</a:t>
            </a:r>
            <a:r>
              <a:rPr lang="th-TH" sz="3200" dirty="0">
                <a:solidFill>
                  <a:schemeClr val="bg1"/>
                </a:solidFill>
              </a:rPr>
              <a:t> การเชิญวิทยากร (เป็นเรื่องที่สำคัญมาก)</a:t>
            </a:r>
            <a:endParaRPr lang="en-US" sz="3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   4.3</a:t>
            </a:r>
            <a:r>
              <a:rPr lang="th-TH" sz="3200" dirty="0">
                <a:solidFill>
                  <a:schemeClr val="bg1"/>
                </a:solidFill>
              </a:rPr>
              <a:t> เวลาที่ใช้ในการสัมมนา</a:t>
            </a:r>
            <a:endParaRPr lang="en-US" sz="3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5. </a:t>
            </a:r>
            <a:r>
              <a:rPr lang="th-TH" sz="3200" dirty="0">
                <a:solidFill>
                  <a:schemeClr val="bg1"/>
                </a:solidFill>
              </a:rPr>
              <a:t>ด้านงบประมาณ</a:t>
            </a:r>
            <a:endParaRPr lang="en-US" sz="3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   5.1 </a:t>
            </a:r>
            <a:r>
              <a:rPr lang="th-TH" sz="3200" dirty="0">
                <a:solidFill>
                  <a:schemeClr val="bg1"/>
                </a:solidFill>
              </a:rPr>
              <a:t>ค่าใช้จ่ายต่างๆ</a:t>
            </a:r>
            <a:endParaRPr lang="en-US" sz="3200" dirty="0">
              <a:solidFill>
                <a:schemeClr val="bg1"/>
              </a:solidFill>
            </a:endParaRPr>
          </a:p>
          <a:p>
            <a:endParaRPr lang="th-TH" sz="3200" dirty="0"/>
          </a:p>
        </p:txBody>
      </p:sp>
    </p:spTree>
    <p:extLst>
      <p:ext uri="{BB962C8B-B14F-4D97-AF65-F5344CB8AC3E}">
        <p14:creationId xmlns:p14="http://schemas.microsoft.com/office/powerpoint/2010/main" val="1113997105"/>
      </p:ext>
    </p:extLst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KFN\Downloads\ima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4451"/>
            <a:ext cx="9144000" cy="5303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5400" dirty="0"/>
              <a:t>ขั้นตอนของการสัมมนา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323528" y="1600200"/>
            <a:ext cx="8640960" cy="50691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400" b="1" dirty="0">
                <a:solidFill>
                  <a:schemeClr val="bg1"/>
                </a:solidFill>
              </a:rPr>
              <a:t>1. ขั้นตอนการเตรียมการสัมมนา </a:t>
            </a:r>
            <a:endParaRPr lang="en-US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th-TH" sz="2400" dirty="0">
                <a:solidFill>
                  <a:schemeClr val="bg1"/>
                </a:solidFill>
              </a:rPr>
              <a:t>   -การสำรวจประเด็นปัญหา เช่นอุปสรรในการทำงาน ความต้องการของบุคลากรนโยบายของ </a:t>
            </a:r>
            <a:endParaRPr lang="en-US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th-TH" sz="2400" dirty="0">
                <a:solidFill>
                  <a:schemeClr val="bg1"/>
                </a:solidFill>
              </a:rPr>
              <a:t>หน่วยงาน เป็นต้น </a:t>
            </a:r>
            <a:endParaRPr lang="en-US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th-TH" sz="2400" dirty="0">
                <a:solidFill>
                  <a:schemeClr val="bg1"/>
                </a:solidFill>
              </a:rPr>
              <a:t>   -การตั้งคณะกรรมการกลางในการจัดสัมมนา เช่น คณะกรรมการดำเนินงานคณะอนุกรรมการ </a:t>
            </a:r>
            <a:endParaRPr lang="en-US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th-TH" sz="2400" dirty="0">
                <a:solidFill>
                  <a:schemeClr val="bg1"/>
                </a:solidFill>
              </a:rPr>
              <a:t>ฝ่ายต่าง ๆ เป็นต้น </a:t>
            </a:r>
            <a:endParaRPr lang="en-US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th-TH" sz="2400" dirty="0">
                <a:solidFill>
                  <a:schemeClr val="bg1"/>
                </a:solidFill>
              </a:rPr>
              <a:t>   -การเขียนโครงการสัมมนา โดยต้องมีหัวข้อต่าง ๆ ดังนี้คือ ชื่อโครงการ ผู้รับผิดชอบ หลักการและ</a:t>
            </a:r>
            <a:endParaRPr lang="en-US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th-TH" sz="2400" dirty="0">
                <a:solidFill>
                  <a:schemeClr val="bg1"/>
                </a:solidFill>
              </a:rPr>
              <a:t>เหตุผล วัตถุประสงค์ กลุ่มเป้าหมาย ระยะเวลา สถานที่ วิธีการสัมมนา งบประมาณผลที่คาดว่าจะได้รับ กำหนดการสัมมนา เป็นต้น </a:t>
            </a:r>
            <a:endParaRPr lang="en-US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th-TH" sz="2400" dirty="0">
                <a:solidFill>
                  <a:schemeClr val="bg1"/>
                </a:solidFill>
              </a:rPr>
              <a:t>   -การเตรียมการก่อนสัมมนา เช่น การประชาสัมพันธ์ การเชิญวิทยากรผู้เชี่ยวชาญ การเชิญ </a:t>
            </a:r>
            <a:endParaRPr lang="en-US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th-TH" sz="2400" dirty="0">
                <a:solidFill>
                  <a:schemeClr val="bg1"/>
                </a:solidFill>
              </a:rPr>
              <a:t>ผู้เข้าร่วมการสัมมนา สถานที่และอุปกรณ์ เตรียมงานลงทะเบียน เตรียมเอกสาร เตรียมพิธีเปิดและปิดการสัมมนา เป็นต้น </a:t>
            </a:r>
            <a:endParaRPr lang="en-US" sz="2400" dirty="0">
              <a:solidFill>
                <a:schemeClr val="bg1"/>
              </a:solidFill>
            </a:endParaRPr>
          </a:p>
          <a:p>
            <a:endParaRPr lang="th-TH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893125"/>
      </p:ext>
    </p:extLst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KFN\Downloads\ima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4451"/>
            <a:ext cx="9144000" cy="5303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ขั้นตอนของการสัมมนา (ต่อ)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251520" y="1572141"/>
            <a:ext cx="8658544" cy="50691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800" dirty="0">
                <a:solidFill>
                  <a:schemeClr val="bg1"/>
                </a:solidFill>
              </a:rPr>
              <a:t>2.ขั้นตอนระหว่างการสัมมนา </a:t>
            </a:r>
          </a:p>
          <a:p>
            <a:pPr marL="0" indent="0">
              <a:buNone/>
            </a:pPr>
            <a:r>
              <a:rPr lang="th-TH" sz="2800" dirty="0">
                <a:solidFill>
                  <a:schemeClr val="bg1"/>
                </a:solidFill>
              </a:rPr>
              <a:t>   -การลงทะเบียน ต้องมีเจ้าหน้าที่รับผิดชอบการลงทะเบียนจัดเตรียมและอำนวยความสะดวกใน </a:t>
            </a:r>
          </a:p>
          <a:p>
            <a:pPr marL="0" indent="0">
              <a:buNone/>
            </a:pPr>
            <a:r>
              <a:rPr lang="th-TH" sz="2800" dirty="0">
                <a:solidFill>
                  <a:schemeClr val="bg1"/>
                </a:solidFill>
              </a:rPr>
              <a:t>การ ลงทะเบียนของผู้เข้าร่วมสัมมนา เช่นการลงชื่อ การรับเอกการ เป็นต้น </a:t>
            </a:r>
          </a:p>
          <a:p>
            <a:pPr marL="0" indent="0">
              <a:buNone/>
            </a:pPr>
            <a:r>
              <a:rPr lang="th-TH" sz="2800" dirty="0">
                <a:solidFill>
                  <a:schemeClr val="bg1"/>
                </a:solidFill>
              </a:rPr>
              <a:t>   -การเปิดสัมมนา ควรมีเอกสารสำหรับการกล่าวรายงานวัตถุประสงค์การจัดสัมมนา การกล่าวเปิด </a:t>
            </a:r>
          </a:p>
          <a:p>
            <a:pPr marL="0" indent="0">
              <a:buNone/>
            </a:pPr>
            <a:r>
              <a:rPr lang="th-TH" sz="2800" dirty="0">
                <a:solidFill>
                  <a:schemeClr val="bg1"/>
                </a:solidFill>
              </a:rPr>
              <a:t>การสัมมนาเกี่ยวกับประโยชน์ที่จะได้รับจากการสัมมนา และผลที่คาดว่าจะเกิดขึ้นหลังจากการสัมมนาเสร็จสิ้น และกำหนดการแนบท้ายเอาไว้ด้วย </a:t>
            </a:r>
          </a:p>
          <a:p>
            <a:pPr marL="0" indent="0">
              <a:buNone/>
            </a:pPr>
            <a:r>
              <a:rPr lang="th-TH" sz="2800" dirty="0">
                <a:solidFill>
                  <a:schemeClr val="bg1"/>
                </a:solidFill>
              </a:rPr>
              <a:t>   -การจัดประชุมใหญ่ เป็นช่วงของการบรรยายพิเศษของวิทยากรหรือผู้เชี่ยวชาญในเรื่องที่เกี่ยวข้อง</a:t>
            </a:r>
          </a:p>
          <a:p>
            <a:pPr marL="0" indent="0">
              <a:buNone/>
            </a:pPr>
            <a:r>
              <a:rPr lang="th-TH" sz="2800" dirty="0">
                <a:solidFill>
                  <a:schemeClr val="bg1"/>
                </a:solidFill>
              </a:rPr>
              <a:t>กับการสัมมนา ตลอดจนแนวทางในการสัมมนา </a:t>
            </a:r>
          </a:p>
          <a:p>
            <a:endParaRPr lang="th-TH" sz="2800" dirty="0"/>
          </a:p>
        </p:txBody>
      </p:sp>
    </p:spTree>
    <p:extLst>
      <p:ext uri="{BB962C8B-B14F-4D97-AF65-F5344CB8AC3E}">
        <p14:creationId xmlns:p14="http://schemas.microsoft.com/office/powerpoint/2010/main" val="3773436488"/>
      </p:ext>
    </p:extLst>
  </p:cSld>
  <p:clrMapOvr>
    <a:masterClrMapping/>
  </p:clrMapOvr>
  <p:transition spd="slow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KFN\Downloads\ima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4451"/>
            <a:ext cx="9144000" cy="5303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ขั้นตอนของการสัมมนา (ต่อ)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179512" y="1600200"/>
            <a:ext cx="8856984" cy="4495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800" dirty="0">
                <a:solidFill>
                  <a:schemeClr val="bg1"/>
                </a:solidFill>
              </a:rPr>
              <a:t> -การจัดประชุมย่อย เป็นการแบ่งกลุ่มผู้เข้าร่วมสัมมนาเพื่อถกปัญหา เสนอข้อคิดเห็น และ เสนอแนะแนวทางในการแก้ปัญหา เพื่อนำไปร่วมสัมมนากับกลุ่มใหญ่ </a:t>
            </a:r>
            <a:endParaRPr lang="en-US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th-TH" sz="2800" dirty="0">
                <a:solidFill>
                  <a:schemeClr val="bg1"/>
                </a:solidFill>
              </a:rPr>
              <a:t>   -การจัดประชุมรวม เป็นการรายงานผลการประชุมย่อยที่ชี้ให้เห็นถึงความเป็นมาของการจัด สัมมนา ความจำเป็นของการดำเนินงาน ความสำเร็จและปัญหาที่เกิดจากการดำเนินการ และเสนอแนะวิธีการแก้ไขปัญหาดังกล่าว เป็นต้น </a:t>
            </a:r>
            <a:endParaRPr lang="en-US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th-TH" sz="2800" dirty="0">
                <a:solidFill>
                  <a:schemeClr val="bg1"/>
                </a:solidFill>
              </a:rPr>
              <a:t>   -การปิดการสัมมนา ควรมีเอกสารสำหรับการกล่าวรายงานผลการจัดการสัมมนาว่าบรรลุ วัตถุประสงค์การจัดสัมมนาหรือไม่เพียงใด เอกสารสำหรับการกล่าวปิดการสัมมนาเกี่ยวกับประโยชน์ที่ได้รับจากการสัมมนา และความคาดหวังว่าผู้เข้าร่วมสัมมนาจะได้นำความรู้ แนวคิด ประสบการณ์ที่ได้จากการสัมมนาไปปฏิบัติ เผยแพร่ และแก้ปัญหาหลังจากการสัมมนาเสร็จสิ้น </a:t>
            </a:r>
          </a:p>
        </p:txBody>
      </p:sp>
    </p:spTree>
    <p:extLst>
      <p:ext uri="{BB962C8B-B14F-4D97-AF65-F5344CB8AC3E}">
        <p14:creationId xmlns:p14="http://schemas.microsoft.com/office/powerpoint/2010/main" val="3823720839"/>
      </p:ext>
    </p:extLst>
  </p:cSld>
  <p:clrMapOvr>
    <a:masterClrMapping/>
  </p:clrMapOvr>
  <p:transition spd="slow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KFN\Downloads\ima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4451"/>
            <a:ext cx="9144000" cy="5303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ขั้นตอนของการสัมมนา (ต่อ)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784976" cy="5141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dirty="0">
                <a:solidFill>
                  <a:schemeClr val="bg1"/>
                </a:solidFill>
              </a:rPr>
              <a:t>3.ขั้นตอนหลังจากเสร็จสิ้นการสัมมนา </a:t>
            </a:r>
          </a:p>
          <a:p>
            <a:pPr marL="0" indent="0">
              <a:buNone/>
            </a:pPr>
            <a:r>
              <a:rPr lang="th-TH" dirty="0">
                <a:solidFill>
                  <a:schemeClr val="bg1"/>
                </a:solidFill>
              </a:rPr>
              <a:t>   -การวิเคราะห์ผลการสัมมนา เป็นการสรุปผลการสัมมนาเกี่ยวกับความสำเร็จความล้มเหลว ปัญหา อุปสรรค ของการสัมมนา </a:t>
            </a:r>
          </a:p>
          <a:p>
            <a:pPr marL="0" indent="0">
              <a:buNone/>
            </a:pPr>
            <a:r>
              <a:rPr lang="th-TH" dirty="0">
                <a:solidFill>
                  <a:schemeClr val="bg1"/>
                </a:solidFill>
              </a:rPr>
              <a:t>   -การรายงานผู้บังคับบัญชา เกี่ยวกับผลการสัมมนาว่าบรรลุวัตถุประสงค์มากน้อยเพียงใด </a:t>
            </a:r>
          </a:p>
          <a:p>
            <a:pPr marL="0" indent="0">
              <a:buNone/>
            </a:pPr>
            <a:r>
              <a:rPr lang="th-TH" dirty="0">
                <a:solidFill>
                  <a:schemeClr val="bg1"/>
                </a:solidFill>
              </a:rPr>
              <a:t>   -การรายงานหน่วยงาน เพื่อผลที่ได้จากการสัมมนาไปใช้ประโยชน์ในการบริหารงานขององค์กร </a:t>
            </a:r>
          </a:p>
          <a:p>
            <a:pPr marL="0" indent="0">
              <a:buNone/>
            </a:pPr>
            <a:r>
              <a:rPr lang="th-TH" dirty="0">
                <a:solidFill>
                  <a:schemeClr val="bg1"/>
                </a:solidFill>
              </a:rPr>
              <a:t>   -การดำเนินงานงบประมาณ เพื่อเบิกจ่ายค่าใช้จ่ายต่าง ๆ ให้ถูกต้อง เรียบร้อย </a:t>
            </a:r>
          </a:p>
          <a:p>
            <a:pPr marL="0" indent="0">
              <a:buNone/>
            </a:pPr>
            <a:r>
              <a:rPr lang="th-TH" dirty="0">
                <a:solidFill>
                  <a:schemeClr val="bg1"/>
                </a:solidFill>
              </a:rPr>
              <a:t>   -การติดตามผล เกี่ยวกับการนำความรู้ ความเข้าใจและแนวทางการแก้ปัญหาที่ได้รับจากการสัมมนาไปใช้ว่าสามารถใช้ประโยชน์ได้เพียงใด 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166835681"/>
      </p:ext>
    </p:extLst>
  </p:cSld>
  <p:clrMapOvr>
    <a:masterClrMapping/>
  </p:clrMapOvr>
  <p:transition spd="slow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KFN\Downloads\ima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4451"/>
            <a:ext cx="9144000" cy="5303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5400" dirty="0"/>
              <a:t>ลักษณะทั่วไปของการสัมมนา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640960" cy="4997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3200" dirty="0">
                <a:solidFill>
                  <a:schemeClr val="bg1"/>
                </a:solidFill>
              </a:rPr>
              <a:t>1.  ผู้เข้ารับการสัมมนามีลักษณะเป็นทั้งผู้ให้และผู้รับความรู้ / ประสบการณ์</a:t>
            </a:r>
          </a:p>
          <a:p>
            <a:pPr marL="0" indent="0">
              <a:buNone/>
            </a:pPr>
            <a:r>
              <a:rPr lang="th-TH" sz="3200" dirty="0">
                <a:solidFill>
                  <a:schemeClr val="bg1"/>
                </a:solidFill>
              </a:rPr>
              <a:t>	2.  มีลักษณะคล้ายกับการประชุมแบบ  </a:t>
            </a:r>
            <a:r>
              <a:rPr lang="en-US" sz="3200" dirty="0">
                <a:solidFill>
                  <a:schemeClr val="bg1"/>
                </a:solidFill>
              </a:rPr>
              <a:t>Syndicate  </a:t>
            </a:r>
            <a:r>
              <a:rPr lang="th-TH" sz="3200" dirty="0">
                <a:solidFill>
                  <a:schemeClr val="bg1"/>
                </a:solidFill>
              </a:rPr>
              <a:t>คือเป็นเรื่องการประชุมเพื่อปัญหาแต่ปัญหาของการสัมมนาเป็นเรื่องที่กว้างกว่า  อาจจะมีการแบ่งกลุ่มย่อยหรือไม่มีก็ได้</a:t>
            </a:r>
          </a:p>
          <a:p>
            <a:pPr marL="0" indent="0">
              <a:buNone/>
            </a:pPr>
            <a:r>
              <a:rPr lang="th-TH" sz="3200" dirty="0">
                <a:solidFill>
                  <a:schemeClr val="bg1"/>
                </a:solidFill>
              </a:rPr>
              <a:t>	3.  การสัมมนาไม่มีการลงมติหรือลงคะแนนเสียงชี้ขาด  แต่เป็นการประมวลความคิดเห็นเพื่อสรุปเป็นข้อเสนอแนะสำหรับการแก้ปัญหา </a:t>
            </a:r>
          </a:p>
          <a:p>
            <a:pPr marL="0" indent="0">
              <a:buNone/>
            </a:pPr>
            <a:r>
              <a:rPr lang="th-TH" sz="3200" dirty="0">
                <a:solidFill>
                  <a:schemeClr val="bg1"/>
                </a:solidFill>
              </a:rPr>
              <a:t>	4.  ผลการสัมมนาจะใช้เป็นแนวปฏิบัติและเสนอต่อหน่วยงาน  เพื่อให้รับนโยบายแล้วถือเป็นแนวปฏิบัติในบางเรื่องที่ปฏิบัติได้</a:t>
            </a:r>
          </a:p>
          <a:p>
            <a:endParaRPr lang="th-TH" sz="3200" dirty="0"/>
          </a:p>
        </p:txBody>
      </p:sp>
    </p:spTree>
    <p:extLst>
      <p:ext uri="{BB962C8B-B14F-4D97-AF65-F5344CB8AC3E}">
        <p14:creationId xmlns:p14="http://schemas.microsoft.com/office/powerpoint/2010/main" val="2458365293"/>
      </p:ext>
    </p:extLst>
  </p:cSld>
  <p:clrMapOvr>
    <a:masterClrMapping/>
  </p:clrMapOvr>
  <p:transition spd="slow"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KFN\Downloads\ima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4451"/>
            <a:ext cx="9144000" cy="5303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th-TH" sz="5300" b="1" dirty="0"/>
            </a:br>
            <a:r>
              <a:rPr lang="th-TH" sz="5300" b="1" dirty="0"/>
              <a:t>การเรียนการสอนแบบสัมมนา</a:t>
            </a:r>
            <a:br>
              <a:rPr lang="en-US" dirty="0"/>
            </a:b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395536" y="1600200"/>
            <a:ext cx="8370512" cy="4853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3600" dirty="0">
                <a:solidFill>
                  <a:schemeClr val="bg1"/>
                </a:solidFill>
              </a:rPr>
              <a:t>วิธีสอนแบบสัมมนา หมายถึง วิธีสอนที่มุ่งให้ผู้เรียนได้มีโอกาสสนทนาแลกเปลี่ยนความคิดเห็น หรือพิจารณาหัวข้อที่กลุ่มมีความสนใจร่วมกัน โดยมีจุดมุ่งหมายเพื่อหาคำตอบแนวทาง หรือเพื่อแก้ปัญหาใดปัญหาหนึ่งร่วมกัน วิธีสอนแบบสัมมนาจึงเป็นวิธีการสอนที่ผู้เรียนมีส่วนร่วมในการสัมมนา คือ ได้คิด ได้ทำ ได้แก้ปัญหา เป็นการพัฒนาผู้เรียนทั้งด้านความรู้ ด้านเจตคติ และด้านทักษะการเรียนรู้ เช่น ทักษะความคิด การพูด การรับฟัง การแสดงความคิดเห็น การทำงานร่วมกับกลุ่มในรูปแบบคณะกรรมการ</a:t>
            </a:r>
            <a:endParaRPr lang="en-US" sz="3600" dirty="0">
              <a:solidFill>
                <a:schemeClr val="bg1"/>
              </a:solidFill>
            </a:endParaRP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818574993"/>
      </p:ext>
    </p:extLst>
  </p:cSld>
  <p:clrMapOvr>
    <a:masterClrMapping/>
  </p:clrMapOvr>
  <p:transition spd="slow">
    <p:cov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KFN\Downloads\ima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4451"/>
            <a:ext cx="9144000" cy="5303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th-TH" sz="5300" b="1" dirty="0"/>
            </a:br>
            <a:r>
              <a:rPr lang="th-TH" sz="5300" b="1" dirty="0"/>
              <a:t>การจัดการสอนแบบสัมมนา </a:t>
            </a:r>
            <a:br>
              <a:rPr lang="en-US" dirty="0"/>
            </a:b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323528" y="1600200"/>
            <a:ext cx="8640960" cy="4997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1. </a:t>
            </a:r>
            <a:r>
              <a:rPr lang="th-TH" sz="3200" dirty="0">
                <a:solidFill>
                  <a:schemeClr val="bg1"/>
                </a:solidFill>
              </a:rPr>
              <a:t>การจัดการสอนเพื่อเพิ่มพูนความรู้โดยผู้เรียนและผู้สอนช่วยกันเลือกเรื่องนำมาเรียนรู้ร่วมกัน </a:t>
            </a:r>
            <a:endParaRPr lang="en-US" sz="3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2. </a:t>
            </a:r>
            <a:r>
              <a:rPr lang="th-TH" sz="3200" dirty="0">
                <a:solidFill>
                  <a:schemeClr val="bg1"/>
                </a:solidFill>
              </a:rPr>
              <a:t>เสนอผลงานวิจัยเพื่ออภิปรายผลงานของตน </a:t>
            </a:r>
            <a:endParaRPr lang="en-US" sz="3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3. </a:t>
            </a:r>
            <a:r>
              <a:rPr lang="th-TH" sz="3200" dirty="0">
                <a:solidFill>
                  <a:schemeClr val="bg1"/>
                </a:solidFill>
              </a:rPr>
              <a:t>การเชิญผู้เชี่ยวชาญบางสาขามาอภิปรายเกี่ยวกับเรื่องราวหรือปัญหาให้กระจ่างขึ้น  </a:t>
            </a:r>
            <a:endParaRPr lang="en-US" sz="3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4. </a:t>
            </a:r>
            <a:r>
              <a:rPr lang="th-TH" sz="3200" dirty="0">
                <a:solidFill>
                  <a:schemeClr val="bg1"/>
                </a:solidFill>
              </a:rPr>
              <a:t>การรวบรวมความรู้ในสาขาวิชาต่าง ๆ ที่ได้ศึกษามาหรือค้นคว้าเรื่องใดเรื่องหนึ่ง แล้วนำมาแลกเปลี่ยนอภิปรายความเห็นกัน </a:t>
            </a:r>
            <a:endParaRPr lang="en-US" sz="32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th-TH" sz="3200" dirty="0">
              <a:solidFill>
                <a:schemeClr val="bg1"/>
              </a:solidFill>
            </a:endParaRPr>
          </a:p>
        </p:txBody>
      </p:sp>
      <p:pic>
        <p:nvPicPr>
          <p:cNvPr id="8194" name="Picture 2" descr="C:\Users\KFN\Downloads\download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682" y1="27381" x2="4682" y2="27381"/>
                        <a14:foregroundMark x1="3344" y1="39286" x2="10033" y2="62500"/>
                        <a14:foregroundMark x1="15050" y1="59524" x2="21405" y2="68452"/>
                        <a14:foregroundMark x1="16388" y1="79167" x2="15719" y2="89881"/>
                        <a14:foregroundMark x1="22408" y1="74405" x2="24749" y2="82738"/>
                        <a14:foregroundMark x1="39799" y1="76190" x2="39799" y2="76190"/>
                        <a14:foregroundMark x1="39130" y1="61310" x2="39130" y2="61310"/>
                        <a14:foregroundMark x1="36455" y1="36905" x2="36455" y2="36905"/>
                        <a14:foregroundMark x1="36455" y1="18452" x2="36455" y2="18452"/>
                        <a14:foregroundMark x1="29431" y1="17857" x2="29431" y2="17857"/>
                        <a14:foregroundMark x1="29766" y1="35119" x2="29766" y2="35119"/>
                        <a14:foregroundMark x1="30435" y1="22619" x2="30100" y2="44643"/>
                        <a14:foregroundMark x1="19064" y1="42262" x2="19064" y2="42262"/>
                        <a14:foregroundMark x1="4013" y1="21429" x2="4013" y2="21429"/>
                        <a14:foregroundMark x1="55518" y1="19643" x2="59197" y2="36310"/>
                        <a14:foregroundMark x1="51505" y1="42262" x2="51505" y2="42262"/>
                        <a14:foregroundMark x1="76254" y1="48214" x2="76254" y2="48214"/>
                        <a14:foregroundMark x1="90970" y1="44643" x2="90970" y2="44643"/>
                        <a14:foregroundMark x1="91304" y1="19643" x2="91304" y2="19643"/>
                        <a14:foregroundMark x1="92977" y1="43452" x2="92977" y2="43452"/>
                        <a14:foregroundMark x1="92642" y1="54167" x2="91973" y2="59524"/>
                        <a14:foregroundMark x1="82274" y1="48810" x2="82274" y2="48810"/>
                        <a14:foregroundMark x1="82943" y1="57738" x2="82943" y2="57738"/>
                        <a14:foregroundMark x1="82943" y1="78571" x2="82943" y2="78571"/>
                        <a14:foregroundMark x1="82943" y1="91071" x2="82943" y2="91071"/>
                        <a14:foregroundMark x1="82609" y1="67262" x2="82609" y2="67262"/>
                        <a14:foregroundMark x1="77592" y1="85119" x2="77592" y2="85119"/>
                        <a14:foregroundMark x1="75920" y1="86310" x2="75920" y2="86310"/>
                        <a14:foregroundMark x1="82609" y1="69643" x2="82609" y2="86310"/>
                        <a14:foregroundMark x1="90635" y1="48810" x2="93311" y2="30357"/>
                        <a14:foregroundMark x1="78261" y1="45833" x2="75585" y2="44048"/>
                        <a14:foregroundMark x1="79264" y1="44643" x2="79264" y2="44643"/>
                        <a14:foregroundMark x1="71237" y1="35119" x2="73579" y2="45238"/>
                        <a14:foregroundMark x1="46488" y1="19048" x2="43478" y2="33333"/>
                        <a14:foregroundMark x1="39130" y1="88690" x2="39130" y2="88690"/>
                        <a14:foregroundMark x1="39130" y1="82143" x2="39130" y2="82143"/>
                        <a14:backgroundMark x1="22742" y1="55952" x2="22742" y2="55952"/>
                        <a14:backgroundMark x1="35117" y1="72024" x2="35117" y2="72024"/>
                        <a14:backgroundMark x1="40803" y1="23214" x2="40803" y2="23214"/>
                        <a14:backgroundMark x1="35117" y1="29167" x2="35117" y2="29167"/>
                        <a14:backgroundMark x1="40803" y1="38095" x2="40803" y2="38095"/>
                        <a14:backgroundMark x1="70903" y1="39286" x2="70903" y2="39286"/>
                        <a14:backgroundMark x1="87625" y1="54167" x2="87625" y2="54167"/>
                        <a14:backgroundMark x1="27090" y1="79762" x2="27090" y2="79762"/>
                        <a14:backgroundMark x1="31773" y1="72024" x2="31773" y2="72024"/>
                        <a14:backgroundMark x1="37458" y1="87500" x2="37458" y2="87500"/>
                        <a14:backgroundMark x1="37458" y1="74405" x2="37458" y2="74405"/>
                        <a14:backgroundMark x1="61873" y1="73810" x2="61873" y2="73810"/>
                        <a14:backgroundMark x1="61538" y1="82738" x2="61538" y2="82738"/>
                        <a14:backgroundMark x1="23746" y1="66071" x2="23746" y2="660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077788"/>
            <a:ext cx="3168352" cy="1780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7434875"/>
      </p:ext>
    </p:extLst>
  </p:cSld>
  <p:clrMapOvr>
    <a:masterClrMapping/>
  </p:clrMapOvr>
  <p:transition spd="slow">
    <p:cove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KFN\Downloads\ima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4451"/>
            <a:ext cx="9144000" cy="5303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th-TH" b="1" dirty="0"/>
            </a:br>
            <a:r>
              <a:rPr lang="th-TH" b="1" dirty="0"/>
              <a:t>ลักษณะกิจกรรมการเรียนการสอนแบบสัมมนา </a:t>
            </a:r>
            <a:br>
              <a:rPr lang="en-US" b="1" dirty="0"/>
            </a:br>
            <a:endParaRPr lang="th-TH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514528" cy="4997152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1. </a:t>
            </a:r>
            <a:r>
              <a:rPr lang="th-TH" dirty="0">
                <a:solidFill>
                  <a:schemeClr val="bg1"/>
                </a:solidFill>
              </a:rPr>
              <a:t>การสอนแบบสัมมนา ต้องเลือกเรื่องที่จะสัมมนา โดยผู้เรียนจะศึกษาวางแผนร่วมกัน จัดหัวข้อเรื่องให้พอดีกับเวลาที่มี 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2. </a:t>
            </a:r>
            <a:r>
              <a:rPr lang="th-TH" dirty="0">
                <a:solidFill>
                  <a:schemeClr val="bg1"/>
                </a:solidFill>
              </a:rPr>
              <a:t>หลังจากศึกษาค้นคว้าแล้วผู้เรียนแต่ละคน กลุ่ม เสนอรายงานการศึกษาค้นคว้าของตน 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3. </a:t>
            </a:r>
            <a:r>
              <a:rPr lang="th-TH" dirty="0">
                <a:solidFill>
                  <a:schemeClr val="bg1"/>
                </a:solidFill>
              </a:rPr>
              <a:t>ผู้เรียนคนอื่น ๆ ร่วมอภิปราย เมื่ออภิปรายสิ้นสุด ควรมีการสรุปสิ่งที่ได้เรียนรู้  ผู้เรียนจะต้องมีทักษะในการศึกษาด้วยตนเอง ค้นคว้าเป็น เขียนรายงานเป็น มีทักษะในการพูด กล้าแสดงออก ยอมรับความคิดเห็นของผู้อื่น 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4. </a:t>
            </a:r>
            <a:r>
              <a:rPr lang="th-TH" dirty="0">
                <a:solidFill>
                  <a:schemeClr val="bg1"/>
                </a:solidFill>
              </a:rPr>
              <a:t>มีผู้เชี่ยวชาญ หรือวิทยากรมาบรรยายให้ความรู้ก่อน แล้วผู้อภิปรายจึงเข้ากลุ่มย่อยอภิปราย ค้นคว้าหาข้อเท็จจริง  </a:t>
            </a:r>
            <a:endParaRPr lang="en-US" dirty="0">
              <a:solidFill>
                <a:schemeClr val="bg1"/>
              </a:solidFill>
            </a:endParaRP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113958821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KFN\Downloads\ima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4451"/>
            <a:ext cx="9144000" cy="5303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5400" dirty="0"/>
              <a:t>ความเป็นมาของการสัมมนา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215516" y="2348880"/>
            <a:ext cx="8712968" cy="3888432"/>
          </a:xfrm>
        </p:spPr>
        <p:txBody>
          <a:bodyPr>
            <a:normAutofit/>
          </a:bodyPr>
          <a:lstStyle/>
          <a:p>
            <a:r>
              <a:rPr lang="th-TH" sz="3600" dirty="0">
                <a:solidFill>
                  <a:schemeClr val="bg1"/>
                </a:solidFill>
              </a:rPr>
              <a:t>การสัมมนาเกิดจากสถาบันนักบวชในศาสนาคริสต์ ทำหน้าที่ผลิตครูสอนศาสนา  การสอนของสถาบันนักบวชจะมีรูปแบบการสอนที่ให้อิสระแก่ผู้เรียนด้านการคิดค้นคว้าด้วยตัวเอง </a:t>
            </a:r>
          </a:p>
          <a:p>
            <a:pPr marL="0" indent="0">
              <a:buNone/>
            </a:pPr>
            <a:r>
              <a:rPr lang="th-TH" sz="3600" dirty="0">
                <a:solidFill>
                  <a:schemeClr val="bg1"/>
                </a:solidFill>
              </a:rPr>
              <a:t> </a:t>
            </a:r>
          </a:p>
          <a:p>
            <a:r>
              <a:rPr lang="th-TH" sz="3600" dirty="0">
                <a:solidFill>
                  <a:schemeClr val="bg1"/>
                </a:solidFill>
              </a:rPr>
              <a:t>ปี ค.ศ. 1694 เกิด การสอนสัมมนาเริ่มต้นครั้งแรกที</a:t>
            </a:r>
            <a:r>
              <a:rPr lang="en-US" sz="3600" dirty="0">
                <a:solidFill>
                  <a:schemeClr val="bg1"/>
                </a:solidFill>
              </a:rPr>
              <a:t>University of Halle </a:t>
            </a:r>
            <a:r>
              <a:rPr lang="th-TH" sz="3600" dirty="0">
                <a:solidFill>
                  <a:schemeClr val="bg1"/>
                </a:solidFill>
              </a:rPr>
              <a:t>ประเทศเยอรมนี  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798628596"/>
      </p:ext>
    </p:extLst>
  </p:cSld>
  <p:clrMapOvr>
    <a:masterClrMapping/>
  </p:clrMapOvr>
  <p:transition spd="slow">
    <p:cove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5400" b="1" dirty="0"/>
              <a:t>แหล่งที่มา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107504" y="1600200"/>
            <a:ext cx="9036496" cy="49251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การเรียนการสอนแบบสัมมนา. </a:t>
            </a:r>
            <a:r>
              <a:rPr lang="en-US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https://www.gotoknow.org/posts/232385</a:t>
            </a:r>
          </a:p>
          <a:p>
            <a:pPr marL="0" indent="0">
              <a:buNone/>
            </a:pP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ขั้นตอนของการสัมมนา. </a:t>
            </a:r>
            <a:r>
              <a:rPr lang="en-US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http://www.kroobannok.com/board_view.php?b_id=72665&amp;bcat_id=16</a:t>
            </a:r>
          </a:p>
          <a:p>
            <a:pPr marL="0" indent="0">
              <a:buNone/>
            </a:pP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ความรู้ทั่วไปเกี่ยวกับการสัมมนา. </a:t>
            </a:r>
            <a:r>
              <a:rPr lang="en-US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https://kunyanutcom.files.wordpress.com/2015/03/e0b884e0b8 a3e0b8b1e0b989e0b887e0b897e0b8b5e0b988-1.pptx 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ในรูปแบบ </a:t>
            </a:r>
            <a:r>
              <a:rPr lang="en-US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html.</a:t>
            </a:r>
          </a:p>
          <a:p>
            <a:pPr marL="0" indent="0">
              <a:buNone/>
            </a:pPr>
            <a:r>
              <a:rPr lang="en-US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_. https://kunyanutcom.files.wordpress.com/2015/03/1_edit.pdf</a:t>
            </a:r>
          </a:p>
          <a:p>
            <a:pPr marL="0" indent="0">
              <a:buNone/>
            </a:pP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ความรู้</a:t>
            </a:r>
            <a:r>
              <a:rPr lang="th-TH" sz="24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เบื่อง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ต้นเกี่ยวกับการสัมมนา. </a:t>
            </a:r>
            <a:r>
              <a:rPr lang="en-US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https://www.slideshare.net/siwinee/ss-1871958</a:t>
            </a:r>
          </a:p>
          <a:p>
            <a:pPr marL="0" indent="0">
              <a:buNone/>
            </a:pPr>
            <a:r>
              <a:rPr lang="en-US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_. https://www.slideshare.net/panpookhiew/seminar1-2417612</a:t>
            </a:r>
          </a:p>
          <a:p>
            <a:pPr marL="0" indent="0">
              <a:buNone/>
            </a:pP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ลักษณะทั่วไปของการสัมมนา. </a:t>
            </a:r>
            <a:r>
              <a:rPr lang="en-US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http://www.thaieditorial.com</a:t>
            </a:r>
          </a:p>
          <a:p>
            <a:pPr marL="0" indent="0">
              <a:buNone/>
            </a:pP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องค์ประกอบของการสัมมนา. </a:t>
            </a:r>
            <a:r>
              <a:rPr lang="en-US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http://jamjureephramot.blogspot.com/2012/07/2.html</a:t>
            </a:r>
          </a:p>
          <a:p>
            <a:endParaRPr lang="th-TH" sz="20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5" name="Picture 2" descr="C:\Users\KFN\Downloads\semina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663">
                        <a14:foregroundMark x1="53820" y1="43600" x2="53820" y2="43600"/>
                        <a14:foregroundMark x1="54382" y1="25600" x2="54382" y2="25600"/>
                        <a14:backgroundMark x1="58989" y1="62200" x2="58989" y2="62200"/>
                        <a14:backgroundMark x1="58315" y1="66600" x2="58315" y2="66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617" y="5113685"/>
            <a:ext cx="3474132" cy="173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6170463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KFN\Downloads\ima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4451"/>
            <a:ext cx="9144000" cy="5303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ความเป็นมาของการสัมมนา (ต่อ)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827584" y="1772816"/>
            <a:ext cx="8153400" cy="4495800"/>
          </a:xfrm>
        </p:spPr>
        <p:txBody>
          <a:bodyPr/>
          <a:lstStyle/>
          <a:p>
            <a:r>
              <a:rPr lang="th-TH" sz="3600" dirty="0">
                <a:solidFill>
                  <a:schemeClr val="bg1"/>
                </a:solidFill>
              </a:rPr>
              <a:t>ปี ค.ศ. 1869 </a:t>
            </a:r>
            <a:r>
              <a:rPr lang="en-US" sz="3600" dirty="0">
                <a:solidFill>
                  <a:schemeClr val="bg1"/>
                </a:solidFill>
              </a:rPr>
              <a:t>Charles </a:t>
            </a:r>
            <a:r>
              <a:rPr lang="en-US" sz="3600" dirty="0" err="1">
                <a:solidFill>
                  <a:schemeClr val="bg1"/>
                </a:solidFill>
              </a:rPr>
              <a:t>Kendel</a:t>
            </a:r>
            <a:r>
              <a:rPr lang="en-US" sz="3600" dirty="0">
                <a:solidFill>
                  <a:schemeClr val="bg1"/>
                </a:solidFill>
              </a:rPr>
              <a:t> Adam </a:t>
            </a:r>
            <a:r>
              <a:rPr lang="th-TH" sz="3600" dirty="0">
                <a:solidFill>
                  <a:schemeClr val="bg1"/>
                </a:solidFill>
              </a:rPr>
              <a:t>ได้ทดลองใช้การสอนสัมมนากับนักศึกษาวิชาประวัติศาสตร์ ณ มหาวิทยาลัยมิชิแกน ประเทศสหรัฐอเมริกา  </a:t>
            </a:r>
          </a:p>
          <a:p>
            <a:pPr marL="0" indent="0">
              <a:buNone/>
            </a:pPr>
            <a:endParaRPr lang="th-TH" sz="3600" dirty="0">
              <a:solidFill>
                <a:schemeClr val="bg1"/>
              </a:solidFill>
            </a:endParaRPr>
          </a:p>
          <a:p>
            <a:r>
              <a:rPr lang="th-TH" sz="3600" dirty="0">
                <a:solidFill>
                  <a:schemeClr val="bg1"/>
                </a:solidFill>
              </a:rPr>
              <a:t>ต่อจากนั้นเป็นต้นมาการสอนสัมมนาก็ได้แพร่หลายมากขึ้นโดยเฉพาะมหาวิทยาลัย </a:t>
            </a:r>
            <a:r>
              <a:rPr lang="en-US" sz="3600" dirty="0">
                <a:solidFill>
                  <a:schemeClr val="bg1"/>
                </a:solidFill>
              </a:rPr>
              <a:t>John Hopkins </a:t>
            </a:r>
            <a:r>
              <a:rPr lang="th-TH" sz="3600" dirty="0">
                <a:solidFill>
                  <a:schemeClr val="bg1"/>
                </a:solidFill>
              </a:rPr>
              <a:t>ในปี ค.ศ. 1875</a:t>
            </a:r>
          </a:p>
          <a:p>
            <a:endParaRPr lang="th-TH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896" r="98917">
                        <a14:foregroundMark x1="13202" y1="30573" x2="12593" y2="61783"/>
                        <a14:foregroundMark x1="45836" y1="62102" x2="48138" y2="78025"/>
                        <a14:foregroundMark x1="64590" y1="62898" x2="64590" y2="83439"/>
                        <a14:foregroundMark x1="79418" y1="66083" x2="79418" y2="92516"/>
                        <a14:foregroundMark x1="93568" y1="63535" x2="93568" y2="92516"/>
                        <a14:foregroundMark x1="27353" y1="57006" x2="35410" y2="49522"/>
                        <a14:foregroundMark x1="36154" y1="51274" x2="36154" y2="82006"/>
                        <a14:foregroundMark x1="24171" y1="59873" x2="24171" y2="78344"/>
                        <a14:foregroundMark x1="24306" y1="78025" x2="24441" y2="982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3700282"/>
            <a:ext cx="7632848" cy="3245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4154289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KFN\Downloads\ima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4451"/>
            <a:ext cx="9144000" cy="5303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5400" dirty="0"/>
              <a:t>ความหมายของการสัมมนา</a:t>
            </a:r>
          </a:p>
        </p:txBody>
      </p:sp>
      <p:sp>
        <p:nvSpPr>
          <p:cNvPr id="5" name="ตัวแทนเนื้อหา 4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th-TH" sz="3200" dirty="0">
                <a:solidFill>
                  <a:schemeClr val="bg1"/>
                </a:solidFill>
              </a:rPr>
              <a:t>สัมมนา ตรงกับคำภาษาอังกฤษว่า </a:t>
            </a:r>
            <a:r>
              <a:rPr lang="en-US" sz="3200" dirty="0">
                <a:solidFill>
                  <a:schemeClr val="bg1"/>
                </a:solidFill>
              </a:rPr>
              <a:t>Seminar </a:t>
            </a:r>
            <a:r>
              <a:rPr lang="th-TH" sz="3200" dirty="0">
                <a:solidFill>
                  <a:schemeClr val="bg1"/>
                </a:solidFill>
              </a:rPr>
              <a:t>มีรากศัพท์มาจากคำว่า </a:t>
            </a:r>
            <a:r>
              <a:rPr lang="en-US" sz="3200" dirty="0">
                <a:solidFill>
                  <a:schemeClr val="bg1"/>
                </a:solidFill>
              </a:rPr>
              <a:t>Seminarian </a:t>
            </a:r>
            <a:r>
              <a:rPr lang="th-TH" sz="3200" dirty="0">
                <a:solidFill>
                  <a:schemeClr val="bg1"/>
                </a:solidFill>
              </a:rPr>
              <a:t>เป็นชื่อของวิธีสอน ที่มีรูปแบบการสอนที่ให้ยอมรับความจริง เป็นการสอนที่ให้อิสระแก่ผู้เรียน ทางด้านคิด – ค้นคว้าด้วยตัวเอง</a:t>
            </a:r>
          </a:p>
          <a:p>
            <a:r>
              <a:rPr lang="th-TH" sz="3200" dirty="0">
                <a:solidFill>
                  <a:schemeClr val="bg1"/>
                </a:solidFill>
              </a:rPr>
              <a:t>พจนานุกรม ฉบับราชบัณฑิตยสถาน พ.ศ. ๒๕๕๔  ให้ความหมายของ สัมมนา ว่า การประชุมแบบหนึ่ง ซึ่งมีวัตถุประสงค์เพื่อแลกเปลี่ยนความรู้ ความคิดเห็น และหาข้อสรุปหรือข้อเสนอแนะในเรื่องใดเรื่องหนึ่ง ผลสรุปที่ได้ถือว่าเป็นเพียงข้อเสนอแนะ ผู้เกี่ยวข้องจะนำไปปฏิบัติตามหรือไม่ก็ได้ เช่น สัมมนาการศึกษาประชาบาล</a:t>
            </a:r>
          </a:p>
        </p:txBody>
      </p:sp>
    </p:spTree>
    <p:extLst>
      <p:ext uri="{BB962C8B-B14F-4D97-AF65-F5344CB8AC3E}">
        <p14:creationId xmlns:p14="http://schemas.microsoft.com/office/powerpoint/2010/main" val="4098019600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KFN\Downloads\ima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4451"/>
            <a:ext cx="9144000" cy="5303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ความหมายของการสัมมนา (ต่อ)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h-TH" sz="3200" dirty="0">
                <a:solidFill>
                  <a:schemeClr val="bg1"/>
                </a:solidFill>
              </a:rPr>
              <a:t>ดังนั้นการสัมมนา คือ สถานการณ์การประชุมกลุ่มบุคคลที่มีความรู้ ความสามารถ และความสนใจประสบการณ์ในงานวิชาชีพเดียวกัน หรือ วัตถุประสงค์เดียวกัน เพื่อการศึกษาค้นคว้าเรื่องใดเรื่องหนึ่งร่วมกัน สำรวจ เรียนรู้ แลกเปลี่ยนความคิดเห็นซึ่งกันและกัน วิเคราะห์ปัญหาและหาแนวทางแก้ปัญหาที่พบอยู่อย่าง เป็นระบบ โดยคำนึงถึงบทบาทการของการมีส่วนร่วมจากทุกส่วน ตามหลักการประชาธิปไตยภายใต้เวลาที่เหมาะสม</a:t>
            </a:r>
          </a:p>
        </p:txBody>
      </p:sp>
      <p:pic>
        <p:nvPicPr>
          <p:cNvPr id="5122" name="Picture 2" descr="C:\Users\KFN\Downloads\seminar-events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43" b="100000" l="0" r="100000">
                        <a14:foregroundMark x1="12572" y1="24408" x2="12572" y2="24408"/>
                        <a14:foregroundMark x1="32291" y1="22939" x2="32291" y2="22939"/>
                        <a14:foregroundMark x1="20038" y1="32490" x2="20038" y2="32490"/>
                        <a14:foregroundMark x1="41927" y1="24898" x2="41927" y2="24898"/>
                        <a14:foregroundMark x1="38545" y1="45796" x2="38545" y2="45796"/>
                        <a14:foregroundMark x1="54180" y1="21061" x2="54180" y2="21061"/>
                        <a14:foregroundMark x1="63816" y1="27673" x2="63816" y2="27673"/>
                        <a14:foregroundMark x1="80536" y1="22939" x2="80536" y2="22939"/>
                        <a14:foregroundMark x1="89789" y1="29633" x2="89789" y2="296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206225"/>
            <a:ext cx="3731419" cy="291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0454771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KFN\Downloads\ima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4451"/>
            <a:ext cx="9144000" cy="5303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5400" dirty="0"/>
              <a:t>จุดมุ่งหมายของการสัมมนา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323528" y="1600200"/>
            <a:ext cx="8568952" cy="4925144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th-TH" sz="3500" dirty="0">
                <a:solidFill>
                  <a:schemeClr val="bg1"/>
                </a:solidFill>
              </a:rPr>
              <a:t>1. เพื่อเพิ่มพูนและเติมเต็มความรู้ความสามารถ ทักษะประสบการณ์ด้านวิชาการหรือด้านวิชาชีพให้แก่ผู้เข้าร่วมสัมมนาโดยตรง</a:t>
            </a:r>
            <a:endParaRPr lang="en-US" sz="3500" dirty="0">
              <a:solidFill>
                <a:schemeClr val="bg1"/>
              </a:solidFill>
            </a:endParaRPr>
          </a:p>
          <a:p>
            <a:pPr marL="0" lvl="0" indent="0">
              <a:buNone/>
            </a:pPr>
            <a:r>
              <a:rPr lang="th-TH" sz="3500" dirty="0">
                <a:solidFill>
                  <a:schemeClr val="bg1"/>
                </a:solidFill>
              </a:rPr>
              <a:t>2. เพื่อแลกเปลี่ยนความคิดเห็นระหว่างกันและกันของผู้เข่าร่วมสัมมนา กับวิทยากร ผู้เชี่ยวชาญในเรื่องหรือสาขาวิชาเฉพาะทางนั้นๆ</a:t>
            </a:r>
            <a:endParaRPr lang="en-US" sz="3500" dirty="0">
              <a:solidFill>
                <a:schemeClr val="bg1"/>
              </a:solidFill>
            </a:endParaRPr>
          </a:p>
          <a:p>
            <a:pPr marL="0" lvl="0" indent="0">
              <a:buNone/>
            </a:pPr>
            <a:r>
              <a:rPr lang="th-TH" sz="3500" dirty="0">
                <a:solidFill>
                  <a:schemeClr val="bg1"/>
                </a:solidFill>
              </a:rPr>
              <a:t>3. เพื่อค้นหาคำตอบ วิธีการแก้ปัญหาหรือแนวทางการแก้ปัญหาในทางปฏิบัติร่วมกัน </a:t>
            </a:r>
            <a:endParaRPr lang="en-US" sz="3500" dirty="0">
              <a:solidFill>
                <a:schemeClr val="bg1"/>
              </a:solidFill>
            </a:endParaRPr>
          </a:p>
          <a:p>
            <a:pPr marL="0" lvl="0" indent="0">
              <a:buNone/>
            </a:pPr>
            <a:r>
              <a:rPr lang="th-TH" sz="3500" dirty="0">
                <a:solidFill>
                  <a:schemeClr val="bg1"/>
                </a:solidFill>
              </a:rPr>
              <a:t>4. เพื่อให้ได้แนวทางสรุป ประกอบการตัดสินใจ หรือหาแนวทางแก้ปัญหา หรือกำหนดนโยบายของหน่วยงาน </a:t>
            </a:r>
            <a:endParaRPr lang="en-US" sz="3500" dirty="0">
              <a:solidFill>
                <a:schemeClr val="bg1"/>
              </a:solidFill>
            </a:endParaRPr>
          </a:p>
          <a:p>
            <a:pPr marL="0" lvl="0" indent="0">
              <a:buNone/>
            </a:pPr>
            <a:r>
              <a:rPr lang="th-TH" sz="3500" dirty="0">
                <a:solidFill>
                  <a:schemeClr val="bg1"/>
                </a:solidFill>
              </a:rPr>
              <a:t>5. เพื่อสร้างความตระหนัก หรือกระตุ้นให้ผู้เข้าร่วมสัมมานา  หลักการวิธีการเรียนรู้ หรือ แนวทางปฏิบัติไปใช้ให้เกิดประโยชน์ต่อหน้าที่และภาระงานที่ปฏิบัติหรือรับผิดชอบต่อไป</a:t>
            </a:r>
            <a:endParaRPr lang="en-US" sz="3500" dirty="0">
              <a:solidFill>
                <a:schemeClr val="bg1"/>
              </a:solidFill>
            </a:endParaRP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628264369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KFN\Downloads\ima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4451"/>
            <a:ext cx="9144000" cy="5303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5400" dirty="0"/>
              <a:t>ประโยชน์ของการสัมมนา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784976" cy="4997152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th-TH" sz="3200" dirty="0">
                <a:solidFill>
                  <a:schemeClr val="bg1"/>
                </a:solidFill>
              </a:rPr>
              <a:t>1. ผู้จัดหรือผู้เรียนสามารถดำเนินการจัดสัมมนาได้อย่างมีประสิทธิภาพ</a:t>
            </a:r>
            <a:endParaRPr lang="en-US" sz="3200" dirty="0">
              <a:solidFill>
                <a:schemeClr val="bg1"/>
              </a:solidFill>
            </a:endParaRPr>
          </a:p>
          <a:p>
            <a:pPr marL="0" lvl="0" indent="0">
              <a:buNone/>
            </a:pPr>
            <a:r>
              <a:rPr lang="th-TH" sz="3200" dirty="0">
                <a:solidFill>
                  <a:schemeClr val="bg1"/>
                </a:solidFill>
              </a:rPr>
              <a:t>2. ผู้เข้าร่วมสัมมนา ได้รับความรู้ แนวคิดจากการเข้าร่วมสัมมนา </a:t>
            </a:r>
            <a:endParaRPr lang="en-US" sz="3200" dirty="0">
              <a:solidFill>
                <a:schemeClr val="bg1"/>
              </a:solidFill>
            </a:endParaRPr>
          </a:p>
          <a:p>
            <a:pPr marL="0" lvl="0" indent="0">
              <a:buNone/>
            </a:pPr>
            <a:r>
              <a:rPr lang="th-TH" sz="3200" dirty="0">
                <a:solidFill>
                  <a:schemeClr val="bg1"/>
                </a:solidFill>
              </a:rPr>
              <a:t>3. ช่วยทำให้ระบบและวิธีการทำงานมีประสิทธิภาพสูงขึ้น </a:t>
            </a:r>
            <a:endParaRPr lang="en-US" sz="3200" dirty="0">
              <a:solidFill>
                <a:schemeClr val="bg1"/>
              </a:solidFill>
            </a:endParaRPr>
          </a:p>
          <a:p>
            <a:pPr marL="0" lvl="0" indent="0">
              <a:buNone/>
            </a:pPr>
            <a:r>
              <a:rPr lang="th-TH" sz="3200" dirty="0">
                <a:solidFill>
                  <a:schemeClr val="bg1"/>
                </a:solidFill>
              </a:rPr>
              <a:t>4. การสัมมนาจะช่วยแบ่งเบาภาระการปฏิบัติงานของผู้บังคับบัญชา </a:t>
            </a:r>
            <a:endParaRPr lang="en-US" sz="3200" dirty="0">
              <a:solidFill>
                <a:schemeClr val="bg1"/>
              </a:solidFill>
            </a:endParaRPr>
          </a:p>
          <a:p>
            <a:pPr marL="0" lvl="0" indent="0">
              <a:buNone/>
            </a:pPr>
            <a:r>
              <a:rPr lang="th-TH" sz="3200" dirty="0">
                <a:solidFill>
                  <a:schemeClr val="bg1"/>
                </a:solidFill>
              </a:rPr>
              <a:t>5. เป็นการพัฒนาผู้ปฏิบัติงาน </a:t>
            </a:r>
            <a:endParaRPr lang="en-US" sz="3200" dirty="0">
              <a:solidFill>
                <a:schemeClr val="bg1"/>
              </a:solidFill>
            </a:endParaRPr>
          </a:p>
          <a:p>
            <a:pPr marL="0" lvl="0" indent="0">
              <a:buNone/>
            </a:pPr>
            <a:r>
              <a:rPr lang="th-TH" sz="3200" dirty="0">
                <a:solidFill>
                  <a:schemeClr val="bg1"/>
                </a:solidFill>
              </a:rPr>
              <a:t>6. เป็นการส่งเสริมความก้าวหน้าของผู้ปฏิบัติงาน </a:t>
            </a:r>
            <a:endParaRPr lang="en-US" sz="3200" dirty="0">
              <a:solidFill>
                <a:schemeClr val="bg1"/>
              </a:solidFill>
            </a:endParaRPr>
          </a:p>
          <a:p>
            <a:pPr marL="0" lvl="0" indent="0">
              <a:buNone/>
            </a:pPr>
            <a:r>
              <a:rPr lang="th-TH" sz="3200" dirty="0">
                <a:solidFill>
                  <a:schemeClr val="bg1"/>
                </a:solidFill>
              </a:rPr>
              <a:t>7. เกิดความคิดริเริ่มสร้างสรรค์ </a:t>
            </a:r>
            <a:endParaRPr lang="en-US" sz="3200" dirty="0">
              <a:solidFill>
                <a:schemeClr val="bg1"/>
              </a:solidFill>
            </a:endParaRPr>
          </a:p>
          <a:p>
            <a:pPr marL="0" lvl="0" indent="0">
              <a:buNone/>
            </a:pPr>
            <a:r>
              <a:rPr lang="th-TH" sz="3200" dirty="0">
                <a:solidFill>
                  <a:schemeClr val="bg1"/>
                </a:solidFill>
              </a:rPr>
              <a:t>8. สามารถสร้างความเข้าใจอันดีต่อเพื่อนร่วมงาน </a:t>
            </a:r>
            <a:endParaRPr lang="en-US" sz="3200" dirty="0">
              <a:solidFill>
                <a:schemeClr val="bg1"/>
              </a:solidFill>
            </a:endParaRPr>
          </a:p>
          <a:p>
            <a:pPr marL="0" lvl="0" indent="0">
              <a:buNone/>
            </a:pPr>
            <a:r>
              <a:rPr lang="th-TH" sz="3200" dirty="0">
                <a:solidFill>
                  <a:schemeClr val="bg1"/>
                </a:solidFill>
              </a:rPr>
              <a:t>9. สามารถร่วมกันแก้ปัญหาในการทำงานได้ และฝึกการเป็นผู้นำ</a:t>
            </a:r>
            <a:endParaRPr lang="en-US" sz="32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th-TH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578231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KFN\Downloads\ima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4451"/>
            <a:ext cx="9144000" cy="5303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800" dirty="0"/>
              <a:t>องค์ประกอบโดยภาพรวมของการสัมมนา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784976" cy="5069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3200" dirty="0">
                <a:solidFill>
                  <a:schemeClr val="bg1"/>
                </a:solidFill>
              </a:rPr>
              <a:t>องค์ประกอบของการสัมมนา</a:t>
            </a:r>
            <a:endParaRPr lang="en-US" sz="3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1. </a:t>
            </a:r>
            <a:r>
              <a:rPr lang="th-TH" sz="3200" dirty="0">
                <a:solidFill>
                  <a:schemeClr val="bg1"/>
                </a:solidFill>
              </a:rPr>
              <a:t>ด้านเนื้อหา</a:t>
            </a:r>
            <a:endParaRPr lang="en-US" sz="3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   1.1</a:t>
            </a:r>
            <a:r>
              <a:rPr lang="th-TH" sz="3200" dirty="0">
                <a:solidFill>
                  <a:schemeClr val="bg1"/>
                </a:solidFill>
              </a:rPr>
              <a:t> จุดมุ่งหมายของการสัมมนา เช่น</a:t>
            </a:r>
            <a:endParaRPr lang="en-US" sz="3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        - </a:t>
            </a:r>
            <a:r>
              <a:rPr lang="th-TH" sz="3200" dirty="0">
                <a:solidFill>
                  <a:schemeClr val="bg1"/>
                </a:solidFill>
              </a:rPr>
              <a:t>เพื่อร่วมกันพิจารณา</a:t>
            </a:r>
            <a:endParaRPr lang="en-US" sz="3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      	   1.2</a:t>
            </a:r>
            <a:r>
              <a:rPr lang="th-TH" sz="3200" dirty="0">
                <a:solidFill>
                  <a:schemeClr val="bg1"/>
                </a:solidFill>
              </a:rPr>
              <a:t> เรื่องที่จะนำมาจัดสัมมนา</a:t>
            </a:r>
            <a:endParaRPr lang="en-US" sz="3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            	        - </a:t>
            </a:r>
            <a:r>
              <a:rPr lang="th-TH" sz="3200" dirty="0">
                <a:solidFill>
                  <a:schemeClr val="bg1"/>
                </a:solidFill>
              </a:rPr>
              <a:t>ควรเป็นเรื่องที่ต้องการศึกษาและแนวทางการ แก้ไข ที่เกี่ยวข้องกับงานหรือเรื่องที่กำลังศึกษา</a:t>
            </a:r>
            <a:endParaRPr lang="en-US" sz="3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      	   1.3</a:t>
            </a:r>
            <a:r>
              <a:rPr lang="th-TH" sz="3200" dirty="0">
                <a:solidFill>
                  <a:schemeClr val="bg1"/>
                </a:solidFill>
              </a:rPr>
              <a:t> หัวข้อเรื่อง เพื่อเป็นกรอบแนวความคิดของเรื่องที่สัมมนา</a:t>
            </a:r>
            <a:endParaRPr lang="en-US" sz="3200" dirty="0">
              <a:solidFill>
                <a:schemeClr val="bg1"/>
              </a:solidFill>
            </a:endParaRP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611989628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KFN\Downloads\ima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4451"/>
            <a:ext cx="9144000" cy="5303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องค์ประกอบโดยภาพรวมของการสัมมนา (ต่อ)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dirty="0">
                <a:solidFill>
                  <a:schemeClr val="bg1"/>
                </a:solidFill>
              </a:rPr>
              <a:t> </a:t>
            </a:r>
            <a:r>
              <a:rPr lang="th-TH" sz="3600" dirty="0">
                <a:solidFill>
                  <a:schemeClr val="bg1"/>
                </a:solidFill>
              </a:rPr>
              <a:t>1.4 กำหนดการสัมมนา (ควรระบุ) เช่น</a:t>
            </a:r>
          </a:p>
          <a:p>
            <a:pPr marL="0" indent="0">
              <a:buNone/>
            </a:pPr>
            <a:r>
              <a:rPr lang="th-TH" sz="3600" dirty="0">
                <a:solidFill>
                  <a:schemeClr val="bg1"/>
                </a:solidFill>
              </a:rPr>
              <a:t>        - ชื่อหน่วยงานหรือบุคคลที่เกี่ยวข้อง</a:t>
            </a:r>
          </a:p>
          <a:p>
            <a:pPr marL="0" indent="0">
              <a:buNone/>
            </a:pPr>
            <a:r>
              <a:rPr lang="th-TH" sz="3600" dirty="0">
                <a:solidFill>
                  <a:schemeClr val="bg1"/>
                </a:solidFill>
              </a:rPr>
              <a:t>        - ชื่อเรื่องสัมมนา</a:t>
            </a:r>
          </a:p>
          <a:p>
            <a:pPr marL="0" indent="0">
              <a:buNone/>
            </a:pPr>
            <a:r>
              <a:rPr lang="th-TH" sz="3600" dirty="0">
                <a:solidFill>
                  <a:schemeClr val="bg1"/>
                </a:solidFill>
              </a:rPr>
              <a:t>        - วัน เดือน ปี</a:t>
            </a:r>
          </a:p>
          <a:p>
            <a:pPr marL="0" indent="0">
              <a:buNone/>
            </a:pPr>
            <a:r>
              <a:rPr lang="th-TH" sz="3600" dirty="0">
                <a:solidFill>
                  <a:schemeClr val="bg1"/>
                </a:solidFill>
              </a:rPr>
              <a:t>        - เวลา</a:t>
            </a:r>
          </a:p>
          <a:p>
            <a:pPr marL="0" indent="0">
              <a:buNone/>
            </a:pPr>
            <a:r>
              <a:rPr lang="th-TH" sz="3600" dirty="0">
                <a:solidFill>
                  <a:schemeClr val="bg1"/>
                </a:solidFill>
              </a:rPr>
              <a:t>        - สถานที่</a:t>
            </a:r>
          </a:p>
          <a:p>
            <a:pPr marL="0" indent="0">
              <a:buNone/>
            </a:pPr>
            <a:r>
              <a:rPr lang="th-TH" sz="3600" dirty="0">
                <a:solidFill>
                  <a:schemeClr val="bg1"/>
                </a:solidFill>
              </a:rPr>
              <a:t>   1.5 ผลที่ได้จากการสัมมนา</a:t>
            </a:r>
          </a:p>
        </p:txBody>
      </p:sp>
    </p:spTree>
    <p:extLst>
      <p:ext uri="{BB962C8B-B14F-4D97-AF65-F5344CB8AC3E}">
        <p14:creationId xmlns:p14="http://schemas.microsoft.com/office/powerpoint/2010/main" val="1753897202"/>
      </p:ext>
    </p:extLst>
  </p:cSld>
  <p:clrMapOvr>
    <a:masterClrMapping/>
  </p:clrMapOvr>
  <p:transition spd="slow">
    <p:cover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131</TotalTime>
  <Words>1822</Words>
  <Application>Microsoft Office PowerPoint</Application>
  <PresentationFormat>On-screen Show (4:3)</PresentationFormat>
  <Paragraphs>121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SimSun</vt:lpstr>
      <vt:lpstr>Angsana New</vt:lpstr>
      <vt:lpstr>Century Schoolbook</vt:lpstr>
      <vt:lpstr>KodchiangUPC</vt:lpstr>
      <vt:lpstr>TH SarabunPSK</vt:lpstr>
      <vt:lpstr>Wingdings</vt:lpstr>
      <vt:lpstr>Wingdings 2</vt:lpstr>
      <vt:lpstr>Oriel</vt:lpstr>
      <vt:lpstr>ความรู้เบื้องต้นเกี่ยวกับการสัมมนา </vt:lpstr>
      <vt:lpstr>ความเป็นมาของการสัมมนา</vt:lpstr>
      <vt:lpstr>ความเป็นมาของการสัมมนา (ต่อ)</vt:lpstr>
      <vt:lpstr>ความหมายของการสัมมนา</vt:lpstr>
      <vt:lpstr>ความหมายของการสัมมนา (ต่อ)</vt:lpstr>
      <vt:lpstr>จุดมุ่งหมายของการสัมมนา</vt:lpstr>
      <vt:lpstr>ประโยชน์ของการสัมมนา</vt:lpstr>
      <vt:lpstr>องค์ประกอบโดยภาพรวมของการสัมมนา</vt:lpstr>
      <vt:lpstr>องค์ประกอบโดยภาพรวมของการสัมมนา (ต่อ)</vt:lpstr>
      <vt:lpstr>องค์ประกอบโดยภาพรวมของการสัมมนา (ต่อ)</vt:lpstr>
      <vt:lpstr>องค์ประกอบโดยภาพรวมของการสัมมนา (ต่อ)</vt:lpstr>
      <vt:lpstr>ขั้นตอนของการสัมมนา</vt:lpstr>
      <vt:lpstr>ขั้นตอนของการสัมมนา (ต่อ)</vt:lpstr>
      <vt:lpstr>ขั้นตอนของการสัมมนา (ต่อ)</vt:lpstr>
      <vt:lpstr>ขั้นตอนของการสัมมนา (ต่อ)</vt:lpstr>
      <vt:lpstr>ลักษณะทั่วไปของการสัมมนา</vt:lpstr>
      <vt:lpstr> การเรียนการสอนแบบสัมมนา </vt:lpstr>
      <vt:lpstr> การจัดการสอนแบบสัมมนา  </vt:lpstr>
      <vt:lpstr> ลักษณะกิจกรรมการเรียนการสอนแบบสัมมนา  </vt:lpstr>
      <vt:lpstr>แหล่งที่มา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ความรู้เบื้องต้นเกี่ยวกับการสัมมนา</dc:title>
  <dc:creator>KFN</dc:creator>
  <cp:lastModifiedBy>PC05</cp:lastModifiedBy>
  <cp:revision>13</cp:revision>
  <dcterms:created xsi:type="dcterms:W3CDTF">2018-02-05T12:40:12Z</dcterms:created>
  <dcterms:modified xsi:type="dcterms:W3CDTF">2026-03-01T08:27:47Z</dcterms:modified>
</cp:coreProperties>
</file>