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5" r:id="rId8"/>
    <p:sldId id="264" r:id="rId9"/>
    <p:sldId id="263" r:id="rId10"/>
    <p:sldId id="262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6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50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080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454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043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403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86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9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51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2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3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6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044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2697" y="815008"/>
            <a:ext cx="8825658" cy="1073427"/>
          </a:xfrm>
        </p:spPr>
        <p:txBody>
          <a:bodyPr/>
          <a:lstStyle/>
          <a:p>
            <a:pPr algn="ctr"/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การใช้อุปกรณ์ในห้องปฏิบัติการ (</a:t>
            </a:r>
            <a:r>
              <a:rPr lang="en-US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</a:t>
            </a:r>
            <a:r>
              <a:rPr lang="th-TH" sz="6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6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830" y="2604052"/>
            <a:ext cx="10207689" cy="3796748"/>
          </a:xfrm>
        </p:spPr>
        <p:txBody>
          <a:bodyPr>
            <a:noAutofit/>
          </a:bodyPr>
          <a:lstStyle/>
          <a:p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การทำงานในสตูดิโอถ่ายทำรายการโทรทัศน์จำเป็นต้องเข้าใจการใช้อุปกรณ์หลักๆ ทั้งระบบภาพ เสียง และแสง รวมถึงระบบควบคุมต่างๆ เพื่อให้การผลิตเป็นไปอย่างมืออาชีพและมีประสิทธิภาพ นี่คือรายละเอียดอุปกรณ์ที่ต้องศึกษาและวิธีการใช้งานเบื้องต้น:</a:t>
            </a:r>
            <a:endParaRPr lang="en-US" sz="4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887" y="631623"/>
            <a:ext cx="9722774" cy="998394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5. อุปกรณ์เสริมอื่นๆ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120" y="1928192"/>
            <a:ext cx="8946541" cy="4459356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Screen*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Set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*Monitor Wall*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ระบบจอแสดงผล </a:t>
            </a:r>
            <a:r>
              <a:rPr lang="en-US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Multicam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*RF System*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สำหรับกล้องไร้สาย (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Wireless Camera)</a:t>
            </a:r>
            <a:endParaRPr lang="en-US" sz="40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960979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6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*ขั้นตอนการฝึกใช้งาน*</a:t>
            </a:r>
            <a:endParaRPr lang="en-US" sz="60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*ศึกษาคู่มืออุปกรณ์*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Manual)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ของแต่ละระบบ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*ฝึกใช้งานกับทีมงาน*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การสลับภาพฉุกเฉิน หรือแก้ปัญหาเสียงรบกวน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*เรียนรู้ศัพท์เทคนิค*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เช่น "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Cue Talent", "Fade to Black" 4.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ฝึกซ้อมก่อนถ่ายจริง*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Rehearsal)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เพื่อป้องกันข้อผิดพลาด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2701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*คำแนะนำเพิ่มเติม*</a:t>
            </a:r>
            <a:endParaRPr lang="en-US" sz="5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- หากเป็นสตูดิโอขนาดเล็ก อาจใช้อุปกรณ์แบบ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All-in-One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Design ATEM Mini*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สำหรับสวิตช์ภาพและเสียง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ติดตามเทคโนโลยีใหม่ๆ เช่น 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Virtual Production*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4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Wall 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แทน </a:t>
            </a:r>
            <a:r>
              <a:rPr lang="en-US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Green Screen) 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6213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30" y="-1694134"/>
            <a:ext cx="9404723" cy="140053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48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</a:t>
            </a:r>
            <a:r>
              <a:rPr lang="th-TH" sz="48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ทำงานในสตูดิโอต้องอาศัยการทำงานเป็นทีมและการประสานงานอย่างรวดเร็ว ดังนั้นนอกจากความรู้เรื่องอุปกรณ์แล้ว การสื่อสารและความรอบคอบก็สำคัญไม่แพ้กัน!</a:t>
            </a:r>
            <a:endParaRPr lang="en-US" sz="48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53388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205" y="373049"/>
            <a:ext cx="9875520" cy="879281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อุปกรณ์ระบบภาพ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Video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21" y="1948070"/>
            <a:ext cx="10893287" cy="490993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กล้องสตูดิโอ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Camera)</a:t>
            </a:r>
            <a:endParaRPr lang="en-US" sz="36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กล้อง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Sony HDC, Panasonic AK-UC)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White Balance*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*Exposure*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*Shutter Speed*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CCU (Camera Control Unit)*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สำหรับปรับสีและค่ากล้องจากห้องควบคุม - การเคลื่อนกล้องด้วย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Pedestal*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Tripod Head*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Fluid Head)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การเชื่อมสัญญาณผ่าน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Triax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Cable*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Fiber Optic</a:t>
            </a:r>
            <a:r>
              <a:rPr lang="en-US" sz="3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83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47704"/>
            <a:ext cx="9404723" cy="104316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9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60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9954" y="-1441175"/>
            <a:ext cx="9872871" cy="1123122"/>
          </a:xfrm>
        </p:spPr>
        <p:txBody>
          <a:bodyPr>
            <a:normAutofit/>
          </a:bodyPr>
          <a:lstStyle/>
          <a:p>
            <a:pPr marL="45720" indent="0" algn="r">
              <a:buNone/>
            </a:pPr>
            <a:endParaRPr lang="en-US" sz="4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4765" y="238539"/>
            <a:ext cx="956144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ข. ระบบสวิตช์ภาพ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Vision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Mixer/Switcher)*</a:t>
            </a:r>
            <a:r>
              <a:rPr lang="en-US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Blackmagic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ATEM, Ross Carbonite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การสลับภาพระหว่างกล้อง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Cut, Mix, Wipe Effects)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การใส่กราฟิก/ข้อความผ่าน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CG (Character Generator)*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Keying*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สำหรับภาพพื้นหลังสีเขียว)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ค. ระบบบันทึกภาพ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Recording &amp; Playback)*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Server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EVS), Replay System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028700" lvl="1" indent="-571500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การบันทึกภาพสดและเรียกใช้คลิป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Instant Replay)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1028700" lvl="1" indent="-571500"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การส่งสัญญาณไปยังระบบออกอากาศ (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Broadcast Chain)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35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238540"/>
            <a:ext cx="9404723" cy="1033670"/>
          </a:xfrm>
        </p:spPr>
        <p:txBody>
          <a:bodyPr>
            <a:noAutofit/>
          </a:bodyPr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อุปกรณ์ระบบเสียง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550504"/>
            <a:ext cx="10644740" cy="51596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36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ไมโครโฟน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Microphones)*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Lavalier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ติดตัวผู้พูด)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Shotgun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สำหรับเก็บเสียงระยะไกล)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Boom Mic*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ใช้กับค้างไมค์)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Gain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และระดับเสียงใน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Mixer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การลดเสียงรบกวน (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Noise Gate, EQ)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73777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374" y="-1276690"/>
            <a:ext cx="9700591" cy="938760"/>
          </a:xfrm>
        </p:spPr>
        <p:txBody>
          <a:bodyPr/>
          <a:lstStyle/>
          <a:p>
            <a:endParaRPr lang="en-US" sz="5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374" y="1928191"/>
            <a:ext cx="9541565" cy="4611757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*ข. มิกเซอร์เสียง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Audio Mixer)*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Yamaha QL1,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Behringer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X32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การปรับระดับเสียง (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Level Balancing) 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AUX Send*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สำหรับหูฟังผู้ดำเนินรายการ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การเชื่อมต่อกับระบบสตูดิโอผ่าน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Dante Protocol*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38381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206" y="472597"/>
            <a:ext cx="9404723" cy="1400530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อุปกรณ์ระบบแสง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 Equipment)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388" y="1873127"/>
            <a:ext cx="8946541" cy="4984873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ไฟสตูดิโอ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Studio Lights)*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LED Panel*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4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Aputure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300D)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*Fresnel Light*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สำหรับแสงแบบควบคุมได้) 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*สิ่งที่ต้องเรียนรู้*</a:t>
            </a:r>
            <a:r>
              <a:rPr lang="th-TH" sz="3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4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Tx/>
              <a:buChar char="-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การจัดแสง 3 จุด (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Key Light, Fill Light, Back Light*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 </a:t>
            </a:r>
            <a:endParaRPr lang="en-US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>
              <a:buFontTx/>
              <a:buChar char="-"/>
            </a:pPr>
            <a:r>
              <a:rPr lang="en-US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Diffuser*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Barn Door*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เพื่อควบคุมแสง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806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9" y="-1654377"/>
            <a:ext cx="9690585" cy="1400530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853248"/>
            <a:ext cx="9233384" cy="46867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ข. ระบบควบคุมแสง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Lighting Console)*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36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GrandMA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Hog 4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การตั้งค่า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Preset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Cue </a:t>
            </a:r>
            <a:endParaRPr lang="en-US" sz="34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การโปรแกรมแสงอัตโนมัติ</a:t>
            </a:r>
            <a:endParaRPr lang="en-US" sz="3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3482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564" y="59635"/>
            <a:ext cx="10078279" cy="1038152"/>
          </a:xfrm>
        </p:spPr>
        <p:txBody>
          <a:bodyPr/>
          <a:lstStyle/>
          <a:p>
            <a:pPr algn="ctr"/>
            <a:r>
              <a:rPr lang="th-TH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อุปกรณ์ควบคุมการผลิต (</a:t>
            </a:r>
            <a:r>
              <a:rPr lang="en-US" sz="54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 Control)</a:t>
            </a:r>
            <a:endParaRPr lang="en-US" sz="5400" b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272209"/>
            <a:ext cx="10207419" cy="5585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*ก. ห้องควบคุมสตูดิโอ (</a:t>
            </a:r>
            <a:r>
              <a:rPr lang="en-US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Production Control Room: PCR)*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 marL="0" indent="0">
              <a:buNone/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อุปกรณ์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หลัก*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TD (Technical Director)*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Vision Mixer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*Audio Engineer*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Mixer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indent="0">
              <a:buNone/>
            </a:pP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*Lighting Director*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ควบคุมไฟ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>
              <a:buFontTx/>
              <a:buChar char="-"/>
            </a:pPr>
            <a:r>
              <a:rPr lang="th-TH" sz="36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36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สิ่งที่ต้องเรียนรู้*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3600" dirty="0" smtClean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Intercom System*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Clear-Com) </a:t>
            </a:r>
            <a:endParaRPr lang="en-US" sz="36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 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Sync 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เวลาผ่าน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Timecode Generator*</a:t>
            </a: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534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598" y="-1654378"/>
            <a:ext cx="9730341" cy="1117665"/>
          </a:xfrm>
        </p:spPr>
        <p:txBody>
          <a:bodyPr/>
          <a:lstStyle/>
          <a:p>
            <a:pPr algn="ctr"/>
            <a:endParaRPr lang="en-US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07704"/>
            <a:ext cx="8946541" cy="455212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h-TH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*ข. </a:t>
            </a:r>
            <a:r>
              <a:rPr lang="en-US" sz="4000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Teleprompter*</a:t>
            </a:r>
            <a:r>
              <a:rPr lang="en-US" sz="40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- </a:t>
            </a:r>
            <a:r>
              <a:rPr lang="en-US" sz="4000" b="1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</a:p>
          <a:p>
            <a:pPr>
              <a:buFontTx/>
              <a:buChar char="-"/>
            </a:pP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</a:t>
            </a:r>
            <a:r>
              <a: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ที่ต้องเรียนรู้*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endParaRPr lang="en-US" sz="40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การปรับความเร็วข้อความให้สัมพันธ์กับผู้พูด </a:t>
            </a:r>
            <a:endParaRPr lang="en-US" sz="3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>
              <a:buFontTx/>
              <a:buChar char="-"/>
            </a:pPr>
            <a:r>
              <a:rPr lang="th-TH" sz="3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- </a:t>
            </a:r>
            <a:r>
              <a:rPr lang="th-TH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การเชื่อมต่อกับสคริปต์ (เช่นผ่านโปรแกรม </a:t>
            </a:r>
            <a:r>
              <a:rPr lang="en-US" sz="38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PromptSmart</a:t>
            </a:r>
            <a:r>
              <a:rPr lang="en-US" sz="3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en-US" sz="3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44247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177</TotalTime>
  <Words>361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TH SarabunPSK</vt:lpstr>
      <vt:lpstr>Wingdings 3</vt:lpstr>
      <vt:lpstr>Ion</vt:lpstr>
      <vt:lpstr>การใช้อุปกรณ์ในห้องปฏิบัติการ (Studio)</vt:lpstr>
      <vt:lpstr>1. อุปกรณ์ระบบภาพ (Video Equipment)</vt:lpstr>
      <vt:lpstr> </vt:lpstr>
      <vt:lpstr>2. อุปกรณ์ระบบเสียง (Audio Equipment)</vt:lpstr>
      <vt:lpstr>PowerPoint Presentation</vt:lpstr>
      <vt:lpstr>3. อุปกรณ์ระบบแสง (Lighting Equipment)</vt:lpstr>
      <vt:lpstr>PowerPoint Presentation</vt:lpstr>
      <vt:lpstr>4. อุปกรณ์ควบคุมการผลิต (Production Control)</vt:lpstr>
      <vt:lpstr>PowerPoint Presentation</vt:lpstr>
      <vt:lpstr>5. อุปกรณ์เสริมอื่นๆ</vt:lpstr>
      <vt:lpstr>*ขั้นตอนการฝึกใช้งาน*</vt:lpstr>
      <vt:lpstr>*คำแนะนำเพิ่มเติม*</vt:lpstr>
      <vt:lpstr>PowerPoint Presentation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51</cp:revision>
  <dcterms:created xsi:type="dcterms:W3CDTF">2025-05-15T21:21:56Z</dcterms:created>
  <dcterms:modified xsi:type="dcterms:W3CDTF">2025-05-16T05:25:34Z</dcterms:modified>
</cp:coreProperties>
</file>