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9"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a:xfrm>
            <a:off x="2692397" y="5037663"/>
            <a:ext cx="5214635" cy="279400"/>
          </a:xfrm>
        </p:spPr>
        <p:txBody>
          <a:bodyPr/>
          <a:lstStyle/>
          <a:p>
            <a:endParaRPr lang="th-TH"/>
          </a:p>
        </p:txBody>
      </p:sp>
      <p:sp>
        <p:nvSpPr>
          <p:cNvPr id="6" name="Slide Number Placeholder 5"/>
          <p:cNvSpPr>
            <a:spLocks noGrp="1"/>
          </p:cNvSpPr>
          <p:nvPr>
            <p:ph type="sldNum" sz="quarter" idx="12"/>
          </p:nvPr>
        </p:nvSpPr>
        <p:spPr>
          <a:xfrm>
            <a:off x="8956900" y="5037663"/>
            <a:ext cx="551167" cy="279400"/>
          </a:xfrm>
        </p:spPr>
        <p:txBody>
          <a:bodyPr/>
          <a:lstStyle/>
          <a:p>
            <a:fld id="{F429230B-DFC2-46BF-83B2-1893CA385495}" type="slidenum">
              <a:rPr lang="th-TH" smtClean="0"/>
              <a:t>‹#›</a:t>
            </a:fld>
            <a:endParaRPr lang="th-TH"/>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59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6476F5E7-A220-4F67-A92B-C5219BD6DD2D}" type="datetimeFigureOut">
              <a:rPr lang="th-TH" smtClean="0"/>
              <a:t>16/08/67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253336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78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h-TH"/>
              <a:t>คลิกเพื่อแก้ไขสไตล์ชื่อเรื่องต้นแบบ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303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4252257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h-TH"/>
              <a:t>คลิกเพื่อแก้ไขสไตล์ชื่อเรื่องต้นแบบ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171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h-TH"/>
              <a:t>คลิกเพื่อแก้ไขสไตล์ชื่อเรื่องต้นแบบ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227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92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50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3454544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6476F5E7-A220-4F67-A92B-C5219BD6DD2D}" type="datetimeFigureOut">
              <a:rPr lang="th-TH" smtClean="0"/>
              <a:t>16/08/67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F429230B-DFC2-46BF-83B2-1893CA385495}" type="slidenum">
              <a:rPr lang="th-TH" smtClean="0"/>
              <a:t>‹#›</a:t>
            </a:fld>
            <a:endParaRPr lang="th-TH"/>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2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6476F5E7-A220-4F67-A92B-C5219BD6DD2D}" type="datetimeFigureOut">
              <a:rPr lang="th-TH" smtClean="0"/>
              <a:t>16/08/67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172618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6476F5E7-A220-4F67-A92B-C5219BD6DD2D}" type="datetimeFigureOut">
              <a:rPr lang="th-TH" smtClean="0"/>
              <a:t>16/08/67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F429230B-DFC2-46BF-83B2-1893CA385495}" type="slidenum">
              <a:rPr lang="th-TH" smtClean="0"/>
              <a:t>‹#›</a:t>
            </a:fld>
            <a:endParaRPr lang="th-TH"/>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39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6476F5E7-A220-4F67-A92B-C5219BD6DD2D}" type="datetimeFigureOut">
              <a:rPr lang="th-TH" smtClean="0"/>
              <a:t>16/08/67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F429230B-DFC2-46BF-83B2-1893CA385495}" type="slidenum">
              <a:rPr lang="th-TH" smtClean="0"/>
              <a:t>‹#›</a:t>
            </a:fld>
            <a:endParaRPr lang="th-TH"/>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3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6F5E7-A220-4F67-A92B-C5219BD6DD2D}" type="datetimeFigureOut">
              <a:rPr lang="th-TH" smtClean="0"/>
              <a:t>16/08/67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297634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6476F5E7-A220-4F67-A92B-C5219BD6DD2D}" type="datetimeFigureOut">
              <a:rPr lang="th-TH" smtClean="0"/>
              <a:t>16/08/67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429230B-DFC2-46BF-83B2-1893CA385495}" type="slidenum">
              <a:rPr lang="th-TH" smtClean="0"/>
              <a:t>‹#›</a:t>
            </a:fld>
            <a:endParaRPr lang="th-TH"/>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18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h-TH"/>
              <a:t>คลิกเพื่อแก้ไขสไตล์ชื่อเรื่องต้นแบบ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6476F5E7-A220-4F67-A92B-C5219BD6DD2D}" type="datetimeFigureOut">
              <a:rPr lang="th-TH" smtClean="0"/>
              <a:t>16/08/67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F429230B-DFC2-46BF-83B2-1893CA385495}" type="slidenum">
              <a:rPr lang="th-TH" smtClean="0"/>
              <a:t>‹#›</a:t>
            </a:fld>
            <a:endParaRPr lang="th-TH"/>
          </a:p>
        </p:txBody>
      </p:sp>
    </p:spTree>
    <p:extLst>
      <p:ext uri="{BB962C8B-B14F-4D97-AF65-F5344CB8AC3E}">
        <p14:creationId xmlns:p14="http://schemas.microsoft.com/office/powerpoint/2010/main" val="5824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76F5E7-A220-4F67-A92B-C5219BD6DD2D}" type="datetimeFigureOut">
              <a:rPr lang="th-TH" smtClean="0"/>
              <a:t>16/08/67</a:t>
            </a:fld>
            <a:endParaRPr lang="th-TH"/>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h-TH"/>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29230B-DFC2-46BF-83B2-1893CA385495}" type="slidenum">
              <a:rPr lang="th-TH" smtClean="0"/>
              <a:t>‹#›</a:t>
            </a:fld>
            <a:endParaRPr lang="th-TH"/>
          </a:p>
        </p:txBody>
      </p:sp>
    </p:spTree>
    <p:extLst>
      <p:ext uri="{BB962C8B-B14F-4D97-AF65-F5344CB8AC3E}">
        <p14:creationId xmlns:p14="http://schemas.microsoft.com/office/powerpoint/2010/main" val="427565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0CD18E0-6FF8-7DF1-A448-6BB857A1D12E}"/>
              </a:ext>
            </a:extLst>
          </p:cNvPr>
          <p:cNvSpPr>
            <a:spLocks noGrp="1"/>
          </p:cNvSpPr>
          <p:nvPr>
            <p:ph type="ctrTitle"/>
          </p:nvPr>
        </p:nvSpPr>
        <p:spPr/>
        <p:txBody>
          <a:bodyPr/>
          <a:lstStyle/>
          <a:p>
            <a:r>
              <a:rPr lang="en-US" dirty="0">
                <a:latin typeface="Angsana New" panose="02020603050405020304" pitchFamily="18" charset="-34"/>
                <a:cs typeface="Angsana New" panose="02020603050405020304" pitchFamily="18" charset="-34"/>
              </a:rPr>
              <a:t>Lesson 5</a:t>
            </a:r>
            <a:br>
              <a:rPr lang="en-US" dirty="0">
                <a:latin typeface="Angsana New" panose="02020603050405020304" pitchFamily="18" charset="-34"/>
                <a:cs typeface="Angsana New" panose="02020603050405020304" pitchFamily="18" charset="-34"/>
              </a:rPr>
            </a:br>
            <a:r>
              <a:rPr lang="en-US" dirty="0">
                <a:latin typeface="Angsana New" panose="02020603050405020304" pitchFamily="18" charset="-34"/>
                <a:cs typeface="Angsana New" panose="02020603050405020304" pitchFamily="18" charset="-34"/>
              </a:rPr>
              <a:t>Negotiation environment</a:t>
            </a:r>
            <a:endParaRPr lang="th-TH"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6721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BE58DFA-F3E7-D627-4BE0-1CAFA6111E6E}"/>
              </a:ext>
            </a:extLst>
          </p:cNvPr>
          <p:cNvSpPr>
            <a:spLocks noGrp="1"/>
          </p:cNvSpPr>
          <p:nvPr>
            <p:ph type="title"/>
          </p:nvPr>
        </p:nvSpPr>
        <p:spPr>
          <a:xfrm>
            <a:off x="0" y="0"/>
            <a:ext cx="6971071" cy="1303867"/>
          </a:xfrm>
        </p:spPr>
        <p:txBody>
          <a:bodyPr>
            <a:normAutofit/>
          </a:bodyPr>
          <a:lstStyle/>
          <a:p>
            <a:r>
              <a:rPr lang="en-US" sz="6000" b="1" dirty="0">
                <a:latin typeface="Angsana New" panose="02020603050405020304" pitchFamily="18" charset="-34"/>
                <a:cs typeface="Angsana New" panose="02020603050405020304" pitchFamily="18" charset="-34"/>
              </a:rPr>
              <a:t>Respect the Ratification Chain</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1C15532-B8A1-7DE3-E30B-35EE0BEE539B}"/>
              </a:ext>
            </a:extLst>
          </p:cNvPr>
          <p:cNvSpPr>
            <a:spLocks noGrp="1"/>
          </p:cNvSpPr>
          <p:nvPr>
            <p:ph idx="1"/>
          </p:nvPr>
        </p:nvSpPr>
        <p:spPr>
          <a:xfrm>
            <a:off x="511278" y="1219200"/>
            <a:ext cx="11228438" cy="4656668"/>
          </a:xfrm>
        </p:spPr>
        <p:txBody>
          <a:bodyPr>
            <a:noAutofit/>
          </a:bodyPr>
          <a:lstStyle/>
          <a:p>
            <a:r>
              <a:rPr lang="en-US" sz="4000" dirty="0">
                <a:latin typeface="Angsana New" panose="02020603050405020304" pitchFamily="18" charset="-34"/>
                <a:cs typeface="Angsana New" panose="02020603050405020304" pitchFamily="18" charset="-34"/>
              </a:rPr>
              <a:t>Supervisors may not be at the negotiating table or directly participating in the negotiation, however, they can still have significant impact on a negotiation. Supervisors need to be kept informed because they will eventually need to approve or ratify any decision, even though they may have given the negotiators at the table “empowerment” to make decisions. The need to check with a supervisor can be used to a negotiator’s advantage. Know whom your negotiating counterpart’s supervisor or ratifier is. Appreciate that sometimes ratifiers may talk to each other and not through the negotiators. </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50632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EE0C7B8-3C8F-B949-19C3-8ED17F73CAF1}"/>
              </a:ext>
            </a:extLst>
          </p:cNvPr>
          <p:cNvSpPr>
            <a:spLocks noGrp="1"/>
          </p:cNvSpPr>
          <p:nvPr>
            <p:ph type="title"/>
          </p:nvPr>
        </p:nvSpPr>
        <p:spPr>
          <a:xfrm>
            <a:off x="0" y="0"/>
            <a:ext cx="4525295" cy="1303867"/>
          </a:xfrm>
        </p:spPr>
        <p:txBody>
          <a:bodyPr>
            <a:normAutofit/>
          </a:bodyPr>
          <a:lstStyle/>
          <a:p>
            <a:r>
              <a:rPr lang="en-US" sz="6000" b="1" dirty="0">
                <a:latin typeface="Angsana New" panose="02020603050405020304" pitchFamily="18" charset="-34"/>
                <a:cs typeface="Angsana New" panose="02020603050405020304" pitchFamily="18" charset="-34"/>
              </a:rPr>
              <a:t>Know the Timeline</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C3EDD731-5BF6-DDE8-BFAD-E5FD78BD5F68}"/>
              </a:ext>
            </a:extLst>
          </p:cNvPr>
          <p:cNvSpPr>
            <a:spLocks noGrp="1"/>
          </p:cNvSpPr>
          <p:nvPr>
            <p:ph idx="1"/>
          </p:nvPr>
        </p:nvSpPr>
        <p:spPr>
          <a:xfrm>
            <a:off x="646471" y="1072261"/>
            <a:ext cx="10955593" cy="3318936"/>
          </a:xfrm>
        </p:spPr>
        <p:txBody>
          <a:bodyPr>
            <a:noAutofit/>
          </a:bodyPr>
          <a:lstStyle/>
          <a:p>
            <a:r>
              <a:rPr lang="en-US" sz="3600" dirty="0">
                <a:latin typeface="Angsana New" panose="02020603050405020304" pitchFamily="18" charset="-34"/>
                <a:cs typeface="Angsana New" panose="02020603050405020304" pitchFamily="18" charset="-34"/>
              </a:rPr>
              <a:t>The sequence of a negotiation can be broken up into to three phases in a timeline: the preparation phase, active meeting phase, and closure phase. In the preparation phase, all the elements of the Individual Context are addressed, such as prioritizing objectives, assessing negotiation styles and predicting behaviors. A successful and effective negotiation is often ensured in the first phase by thorough preparation. The active meeting phase consists of the actual face to face meetings and discussions. The agreement is finalized and ratified in the closure phase. Anticipate and plan for the tasks that need to be accomplished in each phase. Know what deadlines must be met and don’t let an impending deadline force a decision that may not be in your best interest</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65907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7022217-9520-62FA-556E-67784E6E7FE1}"/>
              </a:ext>
            </a:extLst>
          </p:cNvPr>
          <p:cNvSpPr>
            <a:spLocks noGrp="1"/>
          </p:cNvSpPr>
          <p:nvPr>
            <p:ph type="title"/>
          </p:nvPr>
        </p:nvSpPr>
        <p:spPr>
          <a:xfrm>
            <a:off x="0" y="29103"/>
            <a:ext cx="4505630" cy="1303867"/>
          </a:xfrm>
        </p:spPr>
        <p:txBody>
          <a:bodyPr>
            <a:normAutofit/>
          </a:bodyPr>
          <a:lstStyle/>
          <a:p>
            <a:r>
              <a:rPr lang="en-US" sz="6000" b="1" dirty="0">
                <a:latin typeface="Angsana New" panose="02020603050405020304" pitchFamily="18" charset="-34"/>
                <a:cs typeface="Angsana New" panose="02020603050405020304" pitchFamily="18" charset="-34"/>
              </a:rPr>
              <a:t>Know your BATNA</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FF04048-4CC1-31F2-BB01-7725E45BB867}"/>
              </a:ext>
            </a:extLst>
          </p:cNvPr>
          <p:cNvSpPr>
            <a:spLocks noGrp="1"/>
          </p:cNvSpPr>
          <p:nvPr>
            <p:ph idx="1"/>
          </p:nvPr>
        </p:nvSpPr>
        <p:spPr>
          <a:xfrm>
            <a:off x="540775" y="1253331"/>
            <a:ext cx="11366090" cy="4351338"/>
          </a:xfrm>
        </p:spPr>
        <p:txBody>
          <a:bodyPr>
            <a:noAutofit/>
          </a:bodyPr>
          <a:lstStyle/>
          <a:p>
            <a:r>
              <a:rPr lang="en-US" sz="4000" dirty="0">
                <a:latin typeface="Angsana New" panose="02020603050405020304" pitchFamily="18" charset="-34"/>
                <a:cs typeface="Angsana New" panose="02020603050405020304" pitchFamily="18" charset="-34"/>
              </a:rPr>
              <a:t>The Best Alternative To a Negotiated Agreement (BATNA) is the best outcome that will result if the negotiation fails. The purpose of the negotiation is to reach a mutual decision that is better than your BATNA. A BATNA should be assessed in the preparation phase such that you will have an acceptable alternative to enable you to walk away from the negotiating table. This will provide protection from accepting a negotiation offer that is not in your best interest. You should also likewise predict your counterpart’s BATNA in the preparation phase</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3697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2A3C294-FC22-E530-6F2D-C71FB4539D02}"/>
              </a:ext>
            </a:extLst>
          </p:cNvPr>
          <p:cNvSpPr>
            <a:spLocks noGrp="1"/>
          </p:cNvSpPr>
          <p:nvPr>
            <p:ph type="title"/>
          </p:nvPr>
        </p:nvSpPr>
        <p:spPr>
          <a:xfrm>
            <a:off x="0" y="77564"/>
            <a:ext cx="9601196" cy="1303867"/>
          </a:xfrm>
        </p:spPr>
        <p:txBody>
          <a:bodyPr>
            <a:normAutofit/>
          </a:bodyPr>
          <a:lstStyle/>
          <a:p>
            <a:r>
              <a:rPr lang="en-US" sz="6000" b="1" dirty="0">
                <a:latin typeface="Angsana New" panose="02020603050405020304" pitchFamily="18" charset="-34"/>
                <a:cs typeface="Angsana New" panose="02020603050405020304" pitchFamily="18" charset="-34"/>
              </a:rPr>
              <a:t>Negotiate Objective Issues, not Positions:</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0DB33D23-8AF9-DA12-7216-EA9353688C14}"/>
              </a:ext>
            </a:extLst>
          </p:cNvPr>
          <p:cNvSpPr>
            <a:spLocks noGrp="1"/>
          </p:cNvSpPr>
          <p:nvPr>
            <p:ph idx="1"/>
          </p:nvPr>
        </p:nvSpPr>
        <p:spPr>
          <a:xfrm>
            <a:off x="648929" y="1249242"/>
            <a:ext cx="11041625" cy="3318936"/>
          </a:xfrm>
        </p:spPr>
        <p:txBody>
          <a:bodyPr>
            <a:noAutofit/>
          </a:bodyPr>
          <a:lstStyle/>
          <a:p>
            <a:r>
              <a:rPr lang="en-US" sz="4400" dirty="0">
                <a:latin typeface="Angsana New" panose="02020603050405020304" pitchFamily="18" charset="-34"/>
                <a:cs typeface="Angsana New" panose="02020603050405020304" pitchFamily="18" charset="-34"/>
              </a:rPr>
              <a:t>Establish objective issues to negotiate. Take care to define and understand the interests that define these issues. Don’t get caught in positional arguments, where each party takes a position on an issue. An efficient negotiation will focus on interests, needs, desires and concerns of all the parties involved</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3427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ECF7CC7-82CE-45A4-42CB-74747A325C9E}"/>
              </a:ext>
            </a:extLst>
          </p:cNvPr>
          <p:cNvSpPr>
            <a:spLocks noGrp="1"/>
          </p:cNvSpPr>
          <p:nvPr>
            <p:ph type="title"/>
          </p:nvPr>
        </p:nvSpPr>
        <p:spPr>
          <a:xfrm>
            <a:off x="98323" y="87397"/>
            <a:ext cx="6550740" cy="1303867"/>
          </a:xfrm>
        </p:spPr>
        <p:txBody>
          <a:bodyPr>
            <a:normAutofit/>
          </a:bodyPr>
          <a:lstStyle/>
          <a:p>
            <a:r>
              <a:rPr lang="en-US" sz="6000" b="1" dirty="0">
                <a:latin typeface="Angsana New" panose="02020603050405020304" pitchFamily="18" charset="-34"/>
                <a:cs typeface="Angsana New" panose="02020603050405020304" pitchFamily="18" charset="-34"/>
              </a:rPr>
              <a:t>Build Trust and Advocacy</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F358D56E-21D9-5C1F-B6C6-913DE4235C5D}"/>
              </a:ext>
            </a:extLst>
          </p:cNvPr>
          <p:cNvSpPr>
            <a:spLocks noGrp="1"/>
          </p:cNvSpPr>
          <p:nvPr>
            <p:ph idx="1"/>
          </p:nvPr>
        </p:nvSpPr>
        <p:spPr>
          <a:xfrm>
            <a:off x="540774" y="1534377"/>
            <a:ext cx="11110452" cy="3318936"/>
          </a:xfrm>
        </p:spPr>
        <p:txBody>
          <a:bodyPr>
            <a:noAutofit/>
          </a:bodyPr>
          <a:lstStyle/>
          <a:p>
            <a:r>
              <a:rPr lang="en-US" sz="4400" dirty="0">
                <a:latin typeface="Angsana New" panose="02020603050405020304" pitchFamily="18" charset="-34"/>
                <a:cs typeface="Angsana New" panose="02020603050405020304" pitchFamily="18" charset="-34"/>
              </a:rPr>
              <a:t>The greatest tool of a negotiator is trust. Take the time and the actions to build and maintain a relationship based on trust and credibility. This can be accomplished in many small actions, e.g. show up as promised, deliver documents as promised, etc. Do not make a promise you can not satisfy. Promise to take their proposals discussed at the negotiating table to your ratifier for consideration. Ask your counterpart to likewise be an advocate for your information to his/her ratifier</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43020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75BEA3C-0F54-4A89-77B2-1D210EED546A}"/>
              </a:ext>
            </a:extLst>
          </p:cNvPr>
          <p:cNvSpPr>
            <a:spLocks noGrp="1"/>
          </p:cNvSpPr>
          <p:nvPr>
            <p:ph type="title"/>
          </p:nvPr>
        </p:nvSpPr>
        <p:spPr>
          <a:xfrm>
            <a:off x="0" y="77565"/>
            <a:ext cx="5479024" cy="1303867"/>
          </a:xfrm>
        </p:spPr>
        <p:txBody>
          <a:bodyPr>
            <a:normAutofit/>
          </a:bodyPr>
          <a:lstStyle/>
          <a:p>
            <a:r>
              <a:rPr lang="en-US" sz="6000" b="1" dirty="0">
                <a:latin typeface="Angsana New" panose="02020603050405020304" pitchFamily="18" charset="-34"/>
                <a:cs typeface="Angsana New" panose="02020603050405020304" pitchFamily="18" charset="-34"/>
              </a:rPr>
              <a:t>Make Win–Win a Goal:</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28A72D7-56F8-F067-6A56-63C897CC4671}"/>
              </a:ext>
            </a:extLst>
          </p:cNvPr>
          <p:cNvSpPr>
            <a:spLocks noGrp="1"/>
          </p:cNvSpPr>
          <p:nvPr>
            <p:ph idx="1"/>
          </p:nvPr>
        </p:nvSpPr>
        <p:spPr>
          <a:xfrm>
            <a:off x="845574" y="1189702"/>
            <a:ext cx="10714704" cy="5034117"/>
          </a:xfrm>
        </p:spPr>
        <p:txBody>
          <a:bodyPr>
            <a:noAutofit/>
          </a:bodyPr>
          <a:lstStyle/>
          <a:p>
            <a:r>
              <a:rPr lang="en-US" sz="3600" dirty="0">
                <a:latin typeface="Angsana New" panose="02020603050405020304" pitchFamily="18" charset="-34"/>
                <a:cs typeface="Angsana New" panose="02020603050405020304" pitchFamily="18" charset="-34"/>
              </a:rPr>
              <a:t>A “win-win” solution is one that provides a benefit to all the parties. Elements of a win-win solution include the following</a:t>
            </a:r>
          </a:p>
          <a:p>
            <a:pPr marL="0" indent="0">
              <a:buNone/>
            </a:pPr>
            <a:r>
              <a:rPr lang="en-US" sz="3600" dirty="0">
                <a:latin typeface="Angsana New" panose="02020603050405020304" pitchFamily="18" charset="-34"/>
                <a:cs typeface="Angsana New" panose="02020603050405020304" pitchFamily="18" charset="-34"/>
              </a:rPr>
              <a:t>1. There are multiple issues to be settled such that tradeoffs and bargaining can be done. Each party should recognize what needs and objectives the other party wants and should be concerned that they can achieve them.</a:t>
            </a:r>
          </a:p>
          <a:p>
            <a:pPr marL="0" indent="0">
              <a:buNone/>
            </a:pPr>
            <a:r>
              <a:rPr lang="en-US" sz="3600" dirty="0">
                <a:latin typeface="Angsana New" panose="02020603050405020304" pitchFamily="18" charset="-34"/>
                <a:cs typeface="Angsana New" panose="02020603050405020304" pitchFamily="18" charset="-34"/>
              </a:rPr>
              <a:t>2. The negotiators must be creative, rational (not irrational due to uncontrolled anger) and flexible to create alternative solutions that produce benefit for all parties. Look for shared interests and mutual gains.</a:t>
            </a:r>
          </a:p>
        </p:txBody>
      </p:sp>
    </p:spTree>
    <p:extLst>
      <p:ext uri="{BB962C8B-B14F-4D97-AF65-F5344CB8AC3E}">
        <p14:creationId xmlns:p14="http://schemas.microsoft.com/office/powerpoint/2010/main" val="143610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75BEA3C-0F54-4A89-77B2-1D210EED546A}"/>
              </a:ext>
            </a:extLst>
          </p:cNvPr>
          <p:cNvSpPr>
            <a:spLocks noGrp="1"/>
          </p:cNvSpPr>
          <p:nvPr>
            <p:ph type="title"/>
          </p:nvPr>
        </p:nvSpPr>
        <p:spPr>
          <a:xfrm>
            <a:off x="0" y="77565"/>
            <a:ext cx="5479024" cy="1303867"/>
          </a:xfrm>
        </p:spPr>
        <p:txBody>
          <a:bodyPr>
            <a:normAutofit/>
          </a:bodyPr>
          <a:lstStyle/>
          <a:p>
            <a:r>
              <a:rPr lang="en-US" sz="6000" b="1" dirty="0">
                <a:latin typeface="Angsana New" panose="02020603050405020304" pitchFamily="18" charset="-34"/>
                <a:cs typeface="Angsana New" panose="02020603050405020304" pitchFamily="18" charset="-34"/>
              </a:rPr>
              <a:t>Make Win–Win a Goal:</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28A72D7-56F8-F067-6A56-63C897CC4671}"/>
              </a:ext>
            </a:extLst>
          </p:cNvPr>
          <p:cNvSpPr>
            <a:spLocks noGrp="1"/>
          </p:cNvSpPr>
          <p:nvPr>
            <p:ph idx="1"/>
          </p:nvPr>
        </p:nvSpPr>
        <p:spPr>
          <a:xfrm>
            <a:off x="1103671" y="1140541"/>
            <a:ext cx="11088329" cy="5034117"/>
          </a:xfrm>
        </p:spPr>
        <p:txBody>
          <a:bodyPr>
            <a:noAutofit/>
          </a:bodyPr>
          <a:lstStyle/>
          <a:p>
            <a:r>
              <a:rPr lang="en-US" sz="3600" dirty="0">
                <a:latin typeface="Angsana New" panose="02020603050405020304" pitchFamily="18" charset="-34"/>
                <a:cs typeface="Angsana New" panose="02020603050405020304" pitchFamily="18" charset="-34"/>
              </a:rPr>
              <a:t>A “win-win” solution is one that provides a benefit to all the parties. Elements of a win-win solution include the following ( cont.)</a:t>
            </a:r>
          </a:p>
          <a:p>
            <a:pPr marL="0" indent="0">
              <a:buNone/>
            </a:pPr>
            <a:r>
              <a:rPr lang="en-US" sz="3600" dirty="0">
                <a:latin typeface="Angsana New" panose="02020603050405020304" pitchFamily="18" charset="-34"/>
                <a:cs typeface="Angsana New" panose="02020603050405020304" pitchFamily="18" charset="-34"/>
              </a:rPr>
              <a:t> 3. The parties must exchange information rather than withhold information such that mutual gains can be achieved.</a:t>
            </a:r>
          </a:p>
          <a:p>
            <a:pPr marL="0" indent="0">
              <a:buNone/>
            </a:pPr>
            <a:r>
              <a:rPr lang="en-US" sz="3600" dirty="0">
                <a:latin typeface="Angsana New" panose="02020603050405020304" pitchFamily="18" charset="-34"/>
                <a:cs typeface="Angsana New" panose="02020603050405020304" pitchFamily="18" charset="-34"/>
              </a:rPr>
              <a:t>4. Each party must recognize that the other party may value the same commodity or objective differently, i.e. there may be a different perception of risk or hazard, or monetary gain or loss.</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21777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1C6D5FD-79A6-3B3C-B3AC-AC53D56C857F}"/>
              </a:ext>
            </a:extLst>
          </p:cNvPr>
          <p:cNvSpPr>
            <a:spLocks noGrp="1"/>
          </p:cNvSpPr>
          <p:nvPr>
            <p:ph type="title"/>
          </p:nvPr>
        </p:nvSpPr>
        <p:spPr>
          <a:xfrm>
            <a:off x="176980" y="156223"/>
            <a:ext cx="3896030" cy="1303867"/>
          </a:xfrm>
        </p:spPr>
        <p:txBody>
          <a:bodyPr>
            <a:normAutofit/>
          </a:bodyPr>
          <a:lstStyle/>
          <a:p>
            <a:r>
              <a:rPr lang="en-US" sz="6000" b="1" dirty="0">
                <a:latin typeface="Angsana New" panose="02020603050405020304" pitchFamily="18" charset="-34"/>
                <a:cs typeface="Angsana New" panose="02020603050405020304" pitchFamily="18" charset="-34"/>
              </a:rPr>
              <a:t>Be in Control:</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9602A18-6E32-DE7B-DC40-078B014408AC}"/>
              </a:ext>
            </a:extLst>
          </p:cNvPr>
          <p:cNvSpPr>
            <a:spLocks noGrp="1"/>
          </p:cNvSpPr>
          <p:nvPr>
            <p:ph idx="1"/>
          </p:nvPr>
        </p:nvSpPr>
        <p:spPr>
          <a:xfrm>
            <a:off x="996745" y="1386894"/>
            <a:ext cx="10198509" cy="3318936"/>
          </a:xfrm>
        </p:spPr>
        <p:txBody>
          <a:bodyPr>
            <a:noAutofit/>
          </a:bodyPr>
          <a:lstStyle/>
          <a:p>
            <a:r>
              <a:rPr lang="en-US" sz="3600" dirty="0">
                <a:latin typeface="Angsana New" panose="02020603050405020304" pitchFamily="18" charset="-34"/>
                <a:cs typeface="Angsana New" panose="02020603050405020304" pitchFamily="18" charset="-34"/>
              </a:rPr>
              <a:t>Strive to be in control of the negotiation process, such that you can shape the process and not have the negotiation control you. A successful negotiator is able to predict behavior of the participants and anticipate actions of the participants. Know the objectives and negotiation styles of your counterparts in order to predict their behavior. This will provide the best means to achieve favorable results. Control does not mean to prohibit participation or input from any party, especially the public</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77470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4C529A5-9FEF-18AF-9AB1-E42A283938E1}"/>
              </a:ext>
            </a:extLst>
          </p:cNvPr>
          <p:cNvSpPr>
            <a:spLocks noGrp="1"/>
          </p:cNvSpPr>
          <p:nvPr>
            <p:ph type="title"/>
          </p:nvPr>
        </p:nvSpPr>
        <p:spPr>
          <a:xfrm>
            <a:off x="341673" y="166054"/>
            <a:ext cx="4190998" cy="1303867"/>
          </a:xfrm>
        </p:spPr>
        <p:txBody>
          <a:bodyPr>
            <a:normAutofit/>
          </a:bodyPr>
          <a:lstStyle/>
          <a:p>
            <a:r>
              <a:rPr lang="en-US" sz="6000" b="1" dirty="0">
                <a:latin typeface="Angsana New" panose="02020603050405020304" pitchFamily="18" charset="-34"/>
                <a:cs typeface="Angsana New" panose="02020603050405020304" pitchFamily="18" charset="-34"/>
              </a:rPr>
              <a:t>C. Public Context </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9F9329AB-A76C-AC9C-8C6E-D4FC99E476C1}"/>
              </a:ext>
            </a:extLst>
          </p:cNvPr>
          <p:cNvSpPr>
            <a:spLocks noGrp="1"/>
          </p:cNvSpPr>
          <p:nvPr>
            <p:ph idx="1"/>
          </p:nvPr>
        </p:nvSpPr>
        <p:spPr>
          <a:xfrm>
            <a:off x="666137" y="974699"/>
            <a:ext cx="11702843" cy="4908602"/>
          </a:xfrm>
        </p:spPr>
        <p:txBody>
          <a:bodyPr>
            <a:noAutofit/>
          </a:bodyPr>
          <a:lstStyle/>
          <a:p>
            <a:r>
              <a:rPr lang="en-US" sz="3600" dirty="0">
                <a:latin typeface="Angsana New" panose="02020603050405020304" pitchFamily="18" charset="-34"/>
                <a:cs typeface="Angsana New" panose="02020603050405020304" pitchFamily="18" charset="-34"/>
              </a:rPr>
              <a:t>Environmental negotiation inherently involves communicating risk assessment and management information to stakeholders, often under stressful situations. The ability to negotiate a successful agreement can depend significantly on how well health and environmental information is communicated with your negotiating counterparts, regulators and the public.</a:t>
            </a:r>
          </a:p>
          <a:p>
            <a:r>
              <a:rPr lang="en-US" sz="3600" dirty="0">
                <a:latin typeface="Angsana New" panose="02020603050405020304" pitchFamily="18" charset="-34"/>
                <a:cs typeface="Angsana New" panose="02020603050405020304" pitchFamily="18" charset="-34"/>
              </a:rPr>
              <a:t>Since environmental negotiation involves decisions that may affect public health and the environment, the public is rightfully involved as stakeholders. The public wants to be included in the decision making process, and the “court of public opinion” can obstruct or negate a sound technical decision based on their perception of a risk. Therefore the public has considerable impact on the process and outcome of a negotiation. </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56322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420E383-186B-277B-4A3F-2DA2DBEC80DC}"/>
              </a:ext>
            </a:extLst>
          </p:cNvPr>
          <p:cNvSpPr>
            <a:spLocks noGrp="1"/>
          </p:cNvSpPr>
          <p:nvPr>
            <p:ph type="title"/>
          </p:nvPr>
        </p:nvSpPr>
        <p:spPr>
          <a:xfrm>
            <a:off x="0" y="0"/>
            <a:ext cx="6265604" cy="1303867"/>
          </a:xfrm>
        </p:spPr>
        <p:txBody>
          <a:bodyPr>
            <a:normAutofit/>
          </a:bodyPr>
          <a:lstStyle/>
          <a:p>
            <a:r>
              <a:rPr lang="en-US" sz="6000" b="1" dirty="0">
                <a:latin typeface="Angsana New" panose="02020603050405020304" pitchFamily="18" charset="-34"/>
                <a:cs typeface="Angsana New" panose="02020603050405020304" pitchFamily="18" charset="-34"/>
              </a:rPr>
              <a:t>Recognize Risk Perception</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96F6176-C4E0-D636-88CC-72CE02CFA5F6}"/>
              </a:ext>
            </a:extLst>
          </p:cNvPr>
          <p:cNvSpPr>
            <a:spLocks noGrp="1"/>
          </p:cNvSpPr>
          <p:nvPr>
            <p:ph idx="1"/>
          </p:nvPr>
        </p:nvSpPr>
        <p:spPr>
          <a:xfrm>
            <a:off x="550606" y="1209368"/>
            <a:ext cx="10923639" cy="4666500"/>
          </a:xfrm>
        </p:spPr>
        <p:txBody>
          <a:bodyPr>
            <a:noAutofit/>
          </a:bodyPr>
          <a:lstStyle/>
          <a:p>
            <a:r>
              <a:rPr lang="en-US" sz="4400" dirty="0">
                <a:latin typeface="Angsana New" panose="02020603050405020304" pitchFamily="18" charset="-34"/>
                <a:cs typeface="Angsana New" panose="02020603050405020304" pitchFamily="18" charset="-34"/>
              </a:rPr>
              <a:t>Recognize that the perception of risk may differ among multiple parties due to many factors. What one perceives to be real is real in its actions and consequences. This relates to and explains the need to predict behaviors and investigate our counterparts’ concerns and issues. Be respectful and aware that our counterparts may have needs and concerns that differ from what we expect</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0880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F1FA84F-8E62-4604-E395-211C22B7E657}"/>
              </a:ext>
            </a:extLst>
          </p:cNvPr>
          <p:cNvSpPr>
            <a:spLocks noGrp="1"/>
          </p:cNvSpPr>
          <p:nvPr>
            <p:ph type="title"/>
          </p:nvPr>
        </p:nvSpPr>
        <p:spPr>
          <a:xfrm>
            <a:off x="278991" y="411860"/>
            <a:ext cx="11634018" cy="1303867"/>
          </a:xfrm>
        </p:spPr>
        <p:txBody>
          <a:bodyPr>
            <a:noAutofit/>
          </a:bodyPr>
          <a:lstStyle/>
          <a:p>
            <a:pPr algn="l"/>
            <a:r>
              <a:rPr lang="en-US" sz="6000" b="1" dirty="0">
                <a:latin typeface="Angsana New" panose="02020603050405020304" pitchFamily="18" charset="-34"/>
                <a:cs typeface="Angsana New" panose="02020603050405020304" pitchFamily="18" charset="-34"/>
              </a:rPr>
              <a:t>Environment and Behavior: Mindset</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B75EB15E-EA49-A0DC-645B-DAF6790AF16D}"/>
              </a:ext>
            </a:extLst>
          </p:cNvPr>
          <p:cNvSpPr>
            <a:spLocks noGrp="1"/>
          </p:cNvSpPr>
          <p:nvPr>
            <p:ph idx="1"/>
          </p:nvPr>
        </p:nvSpPr>
        <p:spPr>
          <a:xfrm>
            <a:off x="609599" y="1332269"/>
            <a:ext cx="10972801" cy="4721789"/>
          </a:xfrm>
        </p:spPr>
        <p:txBody>
          <a:bodyPr>
            <a:noAutofit/>
          </a:bodyPr>
          <a:lstStyle/>
          <a:p>
            <a:r>
              <a:rPr lang="en-US" sz="3600" dirty="0">
                <a:latin typeface="Angsana New" panose="02020603050405020304" pitchFamily="18" charset="-34"/>
                <a:cs typeface="Angsana New" panose="02020603050405020304" pitchFamily="18" charset="-34"/>
              </a:rPr>
              <a:t>Negotiation is the process of exchanging promises and commitments in an effort to resolve conflict and reach an agreement. The purpose of a negotiation is to produce an equitable and sustainable outcome in a reasonable time frame that is better than what would result without a negotiation. Environmental negotiation can be uniquely challenging as it involves decisions regarding potential impacts to human health and the environment due to hazardous substances in the environment. These decisions are difficult to make due to the significant technical uncertainty involved in risk assessment, as well as the human emotion involved. Decisions regarding environmental restoration and compliance at federal facilities are further complicated since they often involve several organizations and numerous interested parties</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50384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B4E233B-60AB-730E-ACF2-38E16E88D9D1}"/>
              </a:ext>
            </a:extLst>
          </p:cNvPr>
          <p:cNvSpPr>
            <a:spLocks noGrp="1"/>
          </p:cNvSpPr>
          <p:nvPr>
            <p:ph type="title"/>
          </p:nvPr>
        </p:nvSpPr>
        <p:spPr>
          <a:xfrm>
            <a:off x="164692" y="97229"/>
            <a:ext cx="6550740" cy="1303867"/>
          </a:xfrm>
        </p:spPr>
        <p:txBody>
          <a:bodyPr>
            <a:normAutofit/>
          </a:bodyPr>
          <a:lstStyle/>
          <a:p>
            <a:r>
              <a:rPr lang="en-US" sz="6000" b="1" dirty="0">
                <a:latin typeface="Angsana New" panose="02020603050405020304" pitchFamily="18" charset="-34"/>
                <a:cs typeface="Angsana New" panose="02020603050405020304" pitchFamily="18" charset="-34"/>
              </a:rPr>
              <a:t>Build Trust and Credibility</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A8F584D2-DF6F-AD4C-C06E-DDFD02968C4A}"/>
              </a:ext>
            </a:extLst>
          </p:cNvPr>
          <p:cNvSpPr>
            <a:spLocks noGrp="1"/>
          </p:cNvSpPr>
          <p:nvPr>
            <p:ph idx="1"/>
          </p:nvPr>
        </p:nvSpPr>
        <p:spPr>
          <a:xfrm>
            <a:off x="550606" y="1327355"/>
            <a:ext cx="10825317" cy="4548513"/>
          </a:xfrm>
        </p:spPr>
        <p:txBody>
          <a:bodyPr>
            <a:normAutofit/>
          </a:bodyPr>
          <a:lstStyle/>
          <a:p>
            <a:r>
              <a:rPr lang="en-US" sz="4000" dirty="0">
                <a:latin typeface="Angsana New" panose="02020603050405020304" pitchFamily="18" charset="-34"/>
                <a:cs typeface="Angsana New" panose="02020603050405020304" pitchFamily="18" charset="-34"/>
              </a:rPr>
              <a:t>An effective negotiator is trusted and credible. Your counterparts may not agree with your objectives, but if they trust and view you as credible, they will most likely strive to reach an agreement. The building blocks of trust according to risk communication are to be empathetic, dedicated, competent, and honest. Use these to build a relationship with your counterparts early and to maintain the relationship</a:t>
            </a:r>
          </a:p>
          <a:p>
            <a:endParaRPr lang="th-TH" dirty="0"/>
          </a:p>
        </p:txBody>
      </p:sp>
    </p:spTree>
    <p:extLst>
      <p:ext uri="{BB962C8B-B14F-4D97-AF65-F5344CB8AC3E}">
        <p14:creationId xmlns:p14="http://schemas.microsoft.com/office/powerpoint/2010/main" val="2405961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5342563-60C6-ED31-866A-CEEE83E16BF3}"/>
              </a:ext>
            </a:extLst>
          </p:cNvPr>
          <p:cNvSpPr>
            <a:spLocks noGrp="1"/>
          </p:cNvSpPr>
          <p:nvPr>
            <p:ph type="title"/>
          </p:nvPr>
        </p:nvSpPr>
        <p:spPr>
          <a:xfrm>
            <a:off x="263015" y="330198"/>
            <a:ext cx="5164392" cy="1303867"/>
          </a:xfrm>
        </p:spPr>
        <p:txBody>
          <a:bodyPr/>
          <a:lstStyle/>
          <a:p>
            <a:r>
              <a:rPr lang="en-US" dirty="0"/>
              <a:t> </a:t>
            </a:r>
            <a:r>
              <a:rPr lang="en-US" sz="6000" b="1" dirty="0">
                <a:latin typeface="Angsana New" panose="02020603050405020304" pitchFamily="18" charset="-34"/>
                <a:cs typeface="Angsana New" panose="02020603050405020304" pitchFamily="18" charset="-34"/>
              </a:rPr>
              <a:t>Credibility Ranking</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0E3090C0-E45B-7C6D-A976-35BACF2BE68F}"/>
              </a:ext>
            </a:extLst>
          </p:cNvPr>
          <p:cNvSpPr>
            <a:spLocks noGrp="1"/>
          </p:cNvSpPr>
          <p:nvPr>
            <p:ph idx="1"/>
          </p:nvPr>
        </p:nvSpPr>
        <p:spPr>
          <a:xfrm>
            <a:off x="570272" y="1268361"/>
            <a:ext cx="11090786" cy="4607507"/>
          </a:xfrm>
        </p:spPr>
        <p:txBody>
          <a:bodyPr>
            <a:noAutofit/>
          </a:bodyPr>
          <a:lstStyle/>
          <a:p>
            <a:r>
              <a:rPr lang="en-US" sz="3600" dirty="0">
                <a:latin typeface="Angsana New" panose="02020603050405020304" pitchFamily="18" charset="-34"/>
                <a:cs typeface="Angsana New" panose="02020603050405020304" pitchFamily="18" charset="-34"/>
              </a:rPr>
              <a:t>Recognize that a government worker is not perceived to be a trusted agent regarding health and environmental issues. A recent survey shows that federal government officials are one of the least trusted organizations regarding health and environmental </a:t>
            </a:r>
            <a:r>
              <a:rPr lang="en-US" sz="3600" dirty="0" err="1">
                <a:latin typeface="Angsana New" panose="02020603050405020304" pitchFamily="18" charset="-34"/>
                <a:cs typeface="Angsana New" panose="02020603050405020304" pitchFamily="18" charset="-34"/>
              </a:rPr>
              <a:t>issues.This</a:t>
            </a:r>
            <a:r>
              <a:rPr lang="en-US" sz="3600" dirty="0">
                <a:latin typeface="Angsana New" panose="02020603050405020304" pitchFamily="18" charset="-34"/>
                <a:cs typeface="Angsana New" panose="02020603050405020304" pitchFamily="18" charset="-34"/>
              </a:rPr>
              <a:t> broad and even stereotypical judgement may be different at certain locations and does not differentiate among all the various government agencies, however, the undeniable fact is that when communicating and negotiating health and environmental matters, the government is at best, skeptically trusted. Recognize that this limits your power as a credible negotiator with other groups such as community groups or the media, as they are perceived to be of higher credibility according to the aforementioned survey</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99390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E0E642B-F521-93F9-976E-0067B1BA1266}"/>
              </a:ext>
            </a:extLst>
          </p:cNvPr>
          <p:cNvSpPr>
            <a:spLocks noGrp="1"/>
          </p:cNvSpPr>
          <p:nvPr>
            <p:ph type="title"/>
          </p:nvPr>
        </p:nvSpPr>
        <p:spPr>
          <a:xfrm>
            <a:off x="105698" y="116894"/>
            <a:ext cx="5714998" cy="1303867"/>
          </a:xfrm>
        </p:spPr>
        <p:txBody>
          <a:bodyPr>
            <a:normAutofit/>
          </a:bodyPr>
          <a:lstStyle/>
          <a:p>
            <a:r>
              <a:rPr lang="en-US" sz="6000" b="1" dirty="0">
                <a:latin typeface="Angsana New" panose="02020603050405020304" pitchFamily="18" charset="-34"/>
                <a:cs typeface="Angsana New" panose="02020603050405020304" pitchFamily="18" charset="-34"/>
              </a:rPr>
              <a:t>Credibility Transference</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80A3F98A-3FBF-8BBC-BB36-7C759348A1F2}"/>
              </a:ext>
            </a:extLst>
          </p:cNvPr>
          <p:cNvSpPr>
            <a:spLocks noGrp="1"/>
          </p:cNvSpPr>
          <p:nvPr>
            <p:ph idx="1"/>
          </p:nvPr>
        </p:nvSpPr>
        <p:spPr>
          <a:xfrm>
            <a:off x="766916" y="1229032"/>
            <a:ext cx="10274709" cy="4646836"/>
          </a:xfrm>
        </p:spPr>
        <p:txBody>
          <a:bodyPr>
            <a:normAutofit/>
          </a:bodyPr>
          <a:lstStyle/>
          <a:p>
            <a:r>
              <a:rPr lang="en-US" sz="4400" dirty="0">
                <a:latin typeface="Angsana New" panose="02020603050405020304" pitchFamily="18" charset="-34"/>
                <a:cs typeface="Angsana New" panose="02020603050405020304" pitchFamily="18" charset="-34"/>
              </a:rPr>
              <a:t>Use the power of a third party to gain credibility by associating with an organization that has higher credibility. When an independent and trusted organization agrees with you and supports you, you will gain that organization’s credibility by transference</a:t>
            </a:r>
            <a:r>
              <a:rPr lang="en-US" dirty="0"/>
              <a:t>.</a:t>
            </a:r>
            <a:endParaRPr lang="th-TH" dirty="0"/>
          </a:p>
        </p:txBody>
      </p:sp>
    </p:spTree>
    <p:extLst>
      <p:ext uri="{BB962C8B-B14F-4D97-AF65-F5344CB8AC3E}">
        <p14:creationId xmlns:p14="http://schemas.microsoft.com/office/powerpoint/2010/main" val="237132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2832236-89C0-8DBE-DF6F-C36A91277ED5}"/>
              </a:ext>
            </a:extLst>
          </p:cNvPr>
          <p:cNvSpPr>
            <a:spLocks noGrp="1"/>
          </p:cNvSpPr>
          <p:nvPr>
            <p:ph type="title"/>
          </p:nvPr>
        </p:nvSpPr>
        <p:spPr>
          <a:xfrm>
            <a:off x="135197" y="163050"/>
            <a:ext cx="6501579" cy="1303867"/>
          </a:xfrm>
        </p:spPr>
        <p:txBody>
          <a:bodyPr>
            <a:normAutofit/>
          </a:bodyPr>
          <a:lstStyle/>
          <a:p>
            <a:r>
              <a:rPr lang="en-US" sz="6000" b="1" dirty="0">
                <a:latin typeface="Angsana New" panose="02020603050405020304" pitchFamily="18" charset="-34"/>
                <a:cs typeface="Angsana New" panose="02020603050405020304" pitchFamily="18" charset="-34"/>
              </a:rPr>
              <a:t>Be Positive and Proactive</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68EEA036-3DE1-989B-09C6-95DBEF8A5E05}"/>
              </a:ext>
            </a:extLst>
          </p:cNvPr>
          <p:cNvSpPr>
            <a:spLocks noGrp="1"/>
          </p:cNvSpPr>
          <p:nvPr>
            <p:ph idx="1"/>
          </p:nvPr>
        </p:nvSpPr>
        <p:spPr>
          <a:xfrm>
            <a:off x="631719" y="1357394"/>
            <a:ext cx="11425084" cy="5043405"/>
          </a:xfrm>
        </p:spPr>
        <p:txBody>
          <a:bodyPr>
            <a:noAutofit/>
          </a:bodyPr>
          <a:lstStyle/>
          <a:p>
            <a:r>
              <a:rPr lang="en-US" sz="4000" dirty="0">
                <a:latin typeface="Angsana New" panose="02020603050405020304" pitchFamily="18" charset="-34"/>
                <a:cs typeface="Angsana New" panose="02020603050405020304" pitchFamily="18" charset="-34"/>
              </a:rPr>
              <a:t>Risk communication literature and practice indicates that denying allegations of wrong doing often reinforces the negative allegation. For example, responding to an allegation such as “you have polluted our water” or “you are killing our children” with “no, I am not “ will reinforce the allegation. In other words, negativity spawns negativity. Be proactive in your communications and negotiation. Develop positive messages to address anticipated allegations that may be brought forth in a negotiation. For example, a better and more positive response to a question about polluted water would be “the water is safe to drink”.</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58516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4713B56-6BDE-EE78-0E16-A9F3DC59F38D}"/>
              </a:ext>
            </a:extLst>
          </p:cNvPr>
          <p:cNvSpPr>
            <a:spLocks noGrp="1"/>
          </p:cNvSpPr>
          <p:nvPr>
            <p:ph type="title"/>
          </p:nvPr>
        </p:nvSpPr>
        <p:spPr>
          <a:xfrm>
            <a:off x="0" y="234880"/>
            <a:ext cx="5852650" cy="1303867"/>
          </a:xfrm>
        </p:spPr>
        <p:txBody>
          <a:bodyPr>
            <a:normAutofit/>
          </a:bodyPr>
          <a:lstStyle/>
          <a:p>
            <a:r>
              <a:rPr lang="en-US" sz="6000" b="1" dirty="0">
                <a:latin typeface="Angsana New" panose="02020603050405020304" pitchFamily="18" charset="-34"/>
                <a:cs typeface="Angsana New" panose="02020603050405020304" pitchFamily="18" charset="-34"/>
              </a:rPr>
              <a:t>Be an Active Listener:</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A1B5617A-376E-CD96-FE39-BC9BB87B3A57}"/>
              </a:ext>
            </a:extLst>
          </p:cNvPr>
          <p:cNvSpPr>
            <a:spLocks noGrp="1"/>
          </p:cNvSpPr>
          <p:nvPr>
            <p:ph idx="1"/>
          </p:nvPr>
        </p:nvSpPr>
        <p:spPr>
          <a:xfrm>
            <a:off x="486697" y="1717470"/>
            <a:ext cx="11218606" cy="3424801"/>
          </a:xfrm>
        </p:spPr>
        <p:txBody>
          <a:bodyPr>
            <a:normAutofit/>
          </a:bodyPr>
          <a:lstStyle/>
          <a:p>
            <a:r>
              <a:rPr lang="en-US" sz="4000" dirty="0">
                <a:latin typeface="Angsana New" panose="02020603050405020304" pitchFamily="18" charset="-34"/>
                <a:cs typeface="Angsana New" panose="02020603050405020304" pitchFamily="18" charset="-34"/>
              </a:rPr>
              <a:t>Communication often breaks down because information is not delivered nor received. Use active listening skills to encourage the speaker to provide you with the information you need, and instill in them that what they have to say is important. Active listening skills include: asking open-ended questions, paraphrasing, making eye contact, taking notes and showing empathy.</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2688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DBA67CC-B3C9-B3D4-C5C4-E7B1F3D3E362}"/>
              </a:ext>
            </a:extLst>
          </p:cNvPr>
          <p:cNvSpPr>
            <a:spLocks noGrp="1"/>
          </p:cNvSpPr>
          <p:nvPr>
            <p:ph type="title"/>
          </p:nvPr>
        </p:nvSpPr>
        <p:spPr>
          <a:xfrm>
            <a:off x="0" y="77564"/>
            <a:ext cx="5066069" cy="1303867"/>
          </a:xfrm>
        </p:spPr>
        <p:txBody>
          <a:bodyPr>
            <a:normAutofit/>
          </a:bodyPr>
          <a:lstStyle/>
          <a:p>
            <a:r>
              <a:rPr lang="en-US" sz="6000" b="1" dirty="0">
                <a:latin typeface="Angsana New" panose="02020603050405020304" pitchFamily="18" charset="-34"/>
                <a:cs typeface="Angsana New" panose="02020603050405020304" pitchFamily="18" charset="-34"/>
              </a:rPr>
              <a:t>Negotiation Elements</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47CE32D-05D3-F9C0-285B-62940AA57DA5}"/>
              </a:ext>
            </a:extLst>
          </p:cNvPr>
          <p:cNvSpPr>
            <a:spLocks noGrp="1"/>
          </p:cNvSpPr>
          <p:nvPr>
            <p:ph idx="1"/>
          </p:nvPr>
        </p:nvSpPr>
        <p:spPr>
          <a:xfrm>
            <a:off x="727587" y="1026376"/>
            <a:ext cx="11198942" cy="5615314"/>
          </a:xfrm>
        </p:spPr>
        <p:txBody>
          <a:bodyPr>
            <a:noAutofit/>
          </a:bodyPr>
          <a:lstStyle/>
          <a:p>
            <a:r>
              <a:rPr lang="en-US" sz="4000" dirty="0">
                <a:latin typeface="Angsana New" panose="02020603050405020304" pitchFamily="18" charset="-34"/>
                <a:cs typeface="Angsana New" panose="02020603050405020304" pitchFamily="18" charset="-34"/>
              </a:rPr>
              <a:t>A. Individual Context </a:t>
            </a:r>
          </a:p>
          <a:p>
            <a:pPr marL="0" indent="0">
              <a:buNone/>
            </a:pPr>
            <a:r>
              <a:rPr lang="en-US" sz="4000" dirty="0">
                <a:latin typeface="Angsana New" panose="02020603050405020304" pitchFamily="18" charset="-34"/>
                <a:cs typeface="Angsana New" panose="02020603050405020304" pitchFamily="18" charset="-34"/>
              </a:rPr>
              <a:t>The essence of any negotiation involves the interaction of people who often have differing personalities and objectives. Thus understanding and mastering interpersonal dynamics is a fundamental aspect of a successful negotiation. Human emotions are manifested in many forms and can dominate a negotiation, especially when important decisions are being made that may affect human health and the environment. These emotions often play a significant role in the decision making process and thus an effective negotiator should be cognizant of human behavior</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99218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ABD484C-0168-8CF6-BC4F-7327F295CCE5}"/>
              </a:ext>
            </a:extLst>
          </p:cNvPr>
          <p:cNvSpPr>
            <a:spLocks noGrp="1"/>
          </p:cNvSpPr>
          <p:nvPr>
            <p:ph type="title"/>
          </p:nvPr>
        </p:nvSpPr>
        <p:spPr>
          <a:xfrm>
            <a:off x="76202" y="205384"/>
            <a:ext cx="6216443" cy="1303867"/>
          </a:xfrm>
        </p:spPr>
        <p:txBody>
          <a:bodyPr>
            <a:normAutofit/>
          </a:bodyPr>
          <a:lstStyle/>
          <a:p>
            <a:r>
              <a:rPr lang="en-US" sz="6000" dirty="0">
                <a:latin typeface="Angsana New" panose="02020603050405020304" pitchFamily="18" charset="-34"/>
                <a:cs typeface="Angsana New" panose="02020603050405020304" pitchFamily="18" charset="-34"/>
              </a:rPr>
              <a:t>Establish a Relationship</a:t>
            </a:r>
            <a:endParaRPr lang="th-TH" sz="60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76F33A54-3A49-3069-42FF-BC31FBFE233E}"/>
              </a:ext>
            </a:extLst>
          </p:cNvPr>
          <p:cNvSpPr>
            <a:spLocks noGrp="1"/>
          </p:cNvSpPr>
          <p:nvPr>
            <p:ph idx="1"/>
          </p:nvPr>
        </p:nvSpPr>
        <p:spPr>
          <a:xfrm>
            <a:off x="658761" y="1583538"/>
            <a:ext cx="11454581" cy="5274461"/>
          </a:xfrm>
        </p:spPr>
        <p:txBody>
          <a:bodyPr>
            <a:noAutofit/>
          </a:bodyPr>
          <a:lstStyle/>
          <a:p>
            <a:r>
              <a:rPr lang="en-US" sz="4400" dirty="0">
                <a:latin typeface="Angsana New" panose="02020603050405020304" pitchFamily="18" charset="-34"/>
                <a:cs typeface="Angsana New" panose="02020603050405020304" pitchFamily="18" charset="-34"/>
              </a:rPr>
              <a:t>Realize that those with whom you are negotiating are not your opponents, but your counterparts. Treat them as advocates – people who will be proponents of yours and through which you can communicate your information to others. You should avoid treating them as opponents, which will only foster an adversarial relationship. Build a relationship with your negotiation counterparts as early as possible that is based on trust and credibility, despite the difference in objectives</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07457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C366720-3F05-4753-8CA3-B4883D6FFAC9}"/>
              </a:ext>
            </a:extLst>
          </p:cNvPr>
          <p:cNvSpPr>
            <a:spLocks noGrp="1"/>
          </p:cNvSpPr>
          <p:nvPr>
            <p:ph type="title"/>
          </p:nvPr>
        </p:nvSpPr>
        <p:spPr>
          <a:xfrm>
            <a:off x="0" y="77564"/>
            <a:ext cx="3925527" cy="1303867"/>
          </a:xfrm>
        </p:spPr>
        <p:txBody>
          <a:bodyPr>
            <a:normAutofit/>
          </a:bodyPr>
          <a:lstStyle/>
          <a:p>
            <a:r>
              <a:rPr lang="en-US" sz="6600" b="1" dirty="0">
                <a:latin typeface="Angsana New" panose="02020603050405020304" pitchFamily="18" charset="-34"/>
                <a:cs typeface="Angsana New" panose="02020603050405020304" pitchFamily="18" charset="-34"/>
              </a:rPr>
              <a:t>Know Yourself</a:t>
            </a:r>
            <a:endParaRPr lang="th-TH" sz="66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62B8D8CA-EDF3-FCF6-C8D7-2DD87A4B81A3}"/>
              </a:ext>
            </a:extLst>
          </p:cNvPr>
          <p:cNvSpPr>
            <a:spLocks noGrp="1"/>
          </p:cNvSpPr>
          <p:nvPr>
            <p:ph idx="1"/>
          </p:nvPr>
        </p:nvSpPr>
        <p:spPr>
          <a:xfrm>
            <a:off x="324464" y="1140541"/>
            <a:ext cx="11946194" cy="5525730"/>
          </a:xfrm>
        </p:spPr>
        <p:txBody>
          <a:bodyPr>
            <a:noAutofit/>
          </a:bodyPr>
          <a:lstStyle/>
          <a:p>
            <a:r>
              <a:rPr lang="en-US" sz="4000" dirty="0">
                <a:latin typeface="Angsana New" panose="02020603050405020304" pitchFamily="18" charset="-34"/>
                <a:cs typeface="Angsana New" panose="02020603050405020304" pitchFamily="18" charset="-34"/>
              </a:rPr>
              <a:t>Realize that you have a certain style of communicating and a certain emotional behavior that affects the interactions. How your style and communication is received may differ in different situations. Be aware of what emotional state you are in and how it is impacting the communication dynamic. Be emotionally smart by being in control of your emotions, and avoid getting agitated and irrational in an adversarial situation. 23 Expect conflict but keep calm and avoid responding too quickly with anger or in an irrational manner. Don’t take critical comments personally; separate the people from the issue</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399926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C133346-CC65-484F-1882-168A2A15F91A}"/>
              </a:ext>
            </a:extLst>
          </p:cNvPr>
          <p:cNvSpPr>
            <a:spLocks noGrp="1"/>
          </p:cNvSpPr>
          <p:nvPr>
            <p:ph type="title"/>
          </p:nvPr>
        </p:nvSpPr>
        <p:spPr>
          <a:xfrm>
            <a:off x="0" y="116893"/>
            <a:ext cx="7347153" cy="1303867"/>
          </a:xfrm>
        </p:spPr>
        <p:txBody>
          <a:bodyPr>
            <a:normAutofit/>
          </a:bodyPr>
          <a:lstStyle/>
          <a:p>
            <a:r>
              <a:rPr lang="en-US" sz="6000" b="1" dirty="0">
                <a:latin typeface="Angsana New" panose="02020603050405020304" pitchFamily="18" charset="-34"/>
                <a:cs typeface="Angsana New" panose="02020603050405020304" pitchFamily="18" charset="-34"/>
              </a:rPr>
              <a:t>Know the Style of Negotiation:</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8EFCB9F-87C4-083C-FB47-475450EAD3CF}"/>
              </a:ext>
            </a:extLst>
          </p:cNvPr>
          <p:cNvSpPr>
            <a:spLocks noGrp="1"/>
          </p:cNvSpPr>
          <p:nvPr>
            <p:ph idx="1"/>
          </p:nvPr>
        </p:nvSpPr>
        <p:spPr>
          <a:xfrm>
            <a:off x="825910" y="1125246"/>
            <a:ext cx="10540180" cy="4607507"/>
          </a:xfrm>
        </p:spPr>
        <p:txBody>
          <a:bodyPr>
            <a:noAutofit/>
          </a:bodyPr>
          <a:lstStyle/>
          <a:p>
            <a:r>
              <a:rPr lang="en-US" sz="4400" dirty="0">
                <a:latin typeface="Angsana New" panose="02020603050405020304" pitchFamily="18" charset="-34"/>
                <a:cs typeface="Angsana New" panose="02020603050405020304" pitchFamily="18" charset="-34"/>
              </a:rPr>
              <a:t>Recognize there are different styles of negotiation. The three main arguing styles are validating, volatile, and avoidant. These range from being very aggressive and assertive to being passive and accommodating. Each can be effective when used the right way. Determine and use the best style of negotiation for your situation. Ascertain the style used by your counterparts so that you can decide if you want to merge with their style, or make them adapt to your style. </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06560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6EFDF39-14A4-B36F-054C-63B74AF5D8D4}"/>
              </a:ext>
            </a:extLst>
          </p:cNvPr>
          <p:cNvSpPr>
            <a:spLocks noGrp="1"/>
          </p:cNvSpPr>
          <p:nvPr>
            <p:ph type="title"/>
          </p:nvPr>
        </p:nvSpPr>
        <p:spPr>
          <a:xfrm>
            <a:off x="0" y="175887"/>
            <a:ext cx="7209500" cy="1303867"/>
          </a:xfrm>
        </p:spPr>
        <p:txBody>
          <a:bodyPr>
            <a:normAutofit/>
          </a:bodyPr>
          <a:lstStyle/>
          <a:p>
            <a:r>
              <a:rPr lang="en-US" sz="6000" b="1" dirty="0">
                <a:latin typeface="Angsana New" panose="02020603050405020304" pitchFamily="18" charset="-34"/>
                <a:cs typeface="Angsana New" panose="02020603050405020304" pitchFamily="18" charset="-34"/>
              </a:rPr>
              <a:t>Know Your Counterparts:</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34ECB888-86C4-44CC-797B-844B929CA1E7}"/>
              </a:ext>
            </a:extLst>
          </p:cNvPr>
          <p:cNvSpPr>
            <a:spLocks noGrp="1"/>
          </p:cNvSpPr>
          <p:nvPr>
            <p:ph idx="1"/>
          </p:nvPr>
        </p:nvSpPr>
        <p:spPr>
          <a:xfrm>
            <a:off x="599768" y="1366684"/>
            <a:ext cx="11248103" cy="4509184"/>
          </a:xfrm>
        </p:spPr>
        <p:txBody>
          <a:bodyPr>
            <a:noAutofit/>
          </a:bodyPr>
          <a:lstStyle/>
          <a:p>
            <a:r>
              <a:rPr lang="en-US" sz="3600" dirty="0">
                <a:latin typeface="Angsana New" panose="02020603050405020304" pitchFamily="18" charset="-34"/>
                <a:cs typeface="Angsana New" panose="02020603050405020304" pitchFamily="18" charset="-34"/>
              </a:rPr>
              <a:t>Similar to knowing yourself, realize that your counterparts will have a style of communicating and a certain emotional behavior when negotiating that may change when in different situations. If you can predict and understand the basis of their behavior and style of negotiating, then you can best be in control of the negotiation. Recognize and respect that your counterparts have needs like you do. Some needs such as respect or recognition are often not obvious. These underlying needs often dictate the emotional behavior of your counterparts. When a good relationship exists, it is possible to learn more about their underlying need</a:t>
            </a:r>
            <a:endParaRPr lang="th-TH" sz="36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96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8B8EC63-C7ED-F3CE-8C45-7F934262251E}"/>
              </a:ext>
            </a:extLst>
          </p:cNvPr>
          <p:cNvSpPr>
            <a:spLocks noGrp="1"/>
          </p:cNvSpPr>
          <p:nvPr>
            <p:ph type="title"/>
          </p:nvPr>
        </p:nvSpPr>
        <p:spPr>
          <a:xfrm>
            <a:off x="0" y="146390"/>
            <a:ext cx="5685501" cy="1303867"/>
          </a:xfrm>
        </p:spPr>
        <p:txBody>
          <a:bodyPr>
            <a:normAutofit fontScale="90000"/>
          </a:bodyPr>
          <a:lstStyle/>
          <a:p>
            <a:r>
              <a:rPr lang="en-US" sz="6000" b="1" dirty="0">
                <a:latin typeface="Angsana New" panose="02020603050405020304" pitchFamily="18" charset="-34"/>
                <a:cs typeface="Angsana New" panose="02020603050405020304" pitchFamily="18" charset="-34"/>
              </a:rPr>
              <a:t>B. Organizational Context </a:t>
            </a:r>
            <a:endParaRPr lang="th-TH" sz="60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710422C4-DF83-B268-1771-B8916A40D657}"/>
              </a:ext>
            </a:extLst>
          </p:cNvPr>
          <p:cNvSpPr>
            <a:spLocks noGrp="1"/>
          </p:cNvSpPr>
          <p:nvPr>
            <p:ph idx="1"/>
          </p:nvPr>
        </p:nvSpPr>
        <p:spPr>
          <a:xfrm>
            <a:off x="491613" y="1258529"/>
            <a:ext cx="11444747" cy="4918434"/>
          </a:xfrm>
        </p:spPr>
        <p:txBody>
          <a:bodyPr>
            <a:noAutofit/>
          </a:bodyPr>
          <a:lstStyle/>
          <a:p>
            <a:r>
              <a:rPr lang="en-US" sz="4400" dirty="0">
                <a:latin typeface="Angsana New" panose="02020603050405020304" pitchFamily="18" charset="-34"/>
                <a:cs typeface="Angsana New" panose="02020603050405020304" pitchFamily="18" charset="-34"/>
              </a:rPr>
              <a:t>While each negotiation is unique, there is a common underlying organizational structure and hierarchy in which a negotiation is often conducted. This structure involves both the roles of those actively participating in the negotiation, as well as the supervisor chain. Individuals tend to take on one of several roles. The following principals are elements to understand the organizational context of a negotiation. Mastering these organizational aspects will help you be comfortable and confident in a negotiation</a:t>
            </a:r>
            <a:endParaRPr lang="th-TH" sz="44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776624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A518DD9-C9C8-650B-2971-B09AF17B3369}"/>
              </a:ext>
            </a:extLst>
          </p:cNvPr>
          <p:cNvSpPr>
            <a:spLocks noGrp="1"/>
          </p:cNvSpPr>
          <p:nvPr>
            <p:ph type="title"/>
          </p:nvPr>
        </p:nvSpPr>
        <p:spPr>
          <a:xfrm>
            <a:off x="0" y="116893"/>
            <a:ext cx="9601196" cy="1303867"/>
          </a:xfrm>
        </p:spPr>
        <p:txBody>
          <a:bodyPr>
            <a:normAutofit fontScale="90000"/>
          </a:bodyPr>
          <a:lstStyle/>
          <a:p>
            <a:r>
              <a:rPr lang="en-US" sz="6000" b="1" dirty="0">
                <a:latin typeface="Angsana New" panose="02020603050405020304" pitchFamily="18" charset="-34"/>
                <a:cs typeface="Angsana New" panose="02020603050405020304" pitchFamily="18" charset="-34"/>
              </a:rPr>
              <a:t>Know the Organizational Roles and Structure</a:t>
            </a:r>
            <a:r>
              <a:rPr lang="en-US" dirty="0"/>
              <a:t>:</a:t>
            </a:r>
            <a:endParaRPr lang="th-TH" dirty="0"/>
          </a:p>
        </p:txBody>
      </p:sp>
      <p:sp>
        <p:nvSpPr>
          <p:cNvPr id="3" name="ตัวแทนเนื้อหา 2">
            <a:extLst>
              <a:ext uri="{FF2B5EF4-FFF2-40B4-BE49-F238E27FC236}">
                <a16:creationId xmlns:a16="http://schemas.microsoft.com/office/drawing/2014/main" id="{8BB5C6A1-9E53-7506-D0B0-C1830A7082E3}"/>
              </a:ext>
            </a:extLst>
          </p:cNvPr>
          <p:cNvSpPr>
            <a:spLocks noGrp="1"/>
          </p:cNvSpPr>
          <p:nvPr>
            <p:ph idx="1"/>
          </p:nvPr>
        </p:nvSpPr>
        <p:spPr>
          <a:xfrm>
            <a:off x="363795" y="1318067"/>
            <a:ext cx="11828205" cy="3318936"/>
          </a:xfrm>
        </p:spPr>
        <p:txBody>
          <a:bodyPr>
            <a:noAutofit/>
          </a:bodyPr>
          <a:lstStyle/>
          <a:p>
            <a:r>
              <a:rPr lang="en-US" sz="4000" dirty="0">
                <a:latin typeface="Angsana New" panose="02020603050405020304" pitchFamily="18" charset="-34"/>
                <a:cs typeface="Angsana New" panose="02020603050405020304" pitchFamily="18" charset="-34"/>
              </a:rPr>
              <a:t>Realize that there is a generic structure to a multilateral negotiation (i.e. when there are more than two parties involved). Within each party, there may be more than one person at the negotiating table. One will often be the lead negotiator, who may inconspicuously take on the role of a mediator with the other parties. The other people within each team may take on other roles, such as those who want to reach an agreement, and then those that wish to remain stubborn. The same roles may exist for the other negotiating team. Appreciate that the information needs and objectives for these roles may differ, and that communication between proponents may be more productive than those between opponents of a settlement.</a:t>
            </a:r>
            <a:endParaRPr lang="th-TH" sz="4000"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1672403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ชีวภาพ">
  <a:themeElements>
    <a:clrScheme name="ชีวภาพ">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ชีวภาพ">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ชีวภาพ">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2269</Words>
  <Application>Microsoft Office PowerPoint</Application>
  <PresentationFormat>แบบจอกว้าง</PresentationFormat>
  <Paragraphs>53</Paragraphs>
  <Slides>24</Slides>
  <Notes>0</Notes>
  <HiddenSlides>0</HiddenSlides>
  <MMClips>0</MMClips>
  <ScaleCrop>false</ScaleCrop>
  <HeadingPairs>
    <vt:vector size="6" baseType="variant">
      <vt:variant>
        <vt:lpstr>ฟอนต์ที่ถูกใช้</vt:lpstr>
      </vt:variant>
      <vt:variant>
        <vt:i4>3</vt:i4>
      </vt:variant>
      <vt:variant>
        <vt:lpstr>ธีม</vt:lpstr>
      </vt:variant>
      <vt:variant>
        <vt:i4>1</vt:i4>
      </vt:variant>
      <vt:variant>
        <vt:lpstr>ชื่อเรื่องสไลด์</vt:lpstr>
      </vt:variant>
      <vt:variant>
        <vt:i4>24</vt:i4>
      </vt:variant>
    </vt:vector>
  </HeadingPairs>
  <TitlesOfParts>
    <vt:vector size="28" baseType="lpstr">
      <vt:lpstr>Angsana New</vt:lpstr>
      <vt:lpstr>Arial</vt:lpstr>
      <vt:lpstr>Garamond</vt:lpstr>
      <vt:lpstr>ชีวภาพ</vt:lpstr>
      <vt:lpstr>Lesson 5 Negotiation environment</vt:lpstr>
      <vt:lpstr>Environment and Behavior: Mindset</vt:lpstr>
      <vt:lpstr>Negotiation Elements</vt:lpstr>
      <vt:lpstr>Establish a Relationship</vt:lpstr>
      <vt:lpstr>Know Yourself</vt:lpstr>
      <vt:lpstr>Know the Style of Negotiation:</vt:lpstr>
      <vt:lpstr>Know Your Counterparts:</vt:lpstr>
      <vt:lpstr>B. Organizational Context </vt:lpstr>
      <vt:lpstr>Know the Organizational Roles and Structure:</vt:lpstr>
      <vt:lpstr>Respect the Ratification Chain</vt:lpstr>
      <vt:lpstr>Know the Timeline</vt:lpstr>
      <vt:lpstr>Know your BATNA</vt:lpstr>
      <vt:lpstr>Negotiate Objective Issues, not Positions:</vt:lpstr>
      <vt:lpstr>Build Trust and Advocacy</vt:lpstr>
      <vt:lpstr>Make Win–Win a Goal:</vt:lpstr>
      <vt:lpstr>Make Win–Win a Goal:</vt:lpstr>
      <vt:lpstr>Be in Control:</vt:lpstr>
      <vt:lpstr>C. Public Context </vt:lpstr>
      <vt:lpstr>Recognize Risk Perception</vt:lpstr>
      <vt:lpstr>Build Trust and Credibility</vt:lpstr>
      <vt:lpstr> Credibility Ranking</vt:lpstr>
      <vt:lpstr>Credibility Transference</vt:lpstr>
      <vt:lpstr>Be Positive and Proactive</vt:lpstr>
      <vt:lpstr>Be an Active Listener: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wcom</dc:creator>
  <cp:lastModifiedBy>wcom</cp:lastModifiedBy>
  <cp:revision>9</cp:revision>
  <dcterms:created xsi:type="dcterms:W3CDTF">2024-07-04T03:58:07Z</dcterms:created>
  <dcterms:modified xsi:type="dcterms:W3CDTF">2024-08-16T01:36:03Z</dcterms:modified>
</cp:coreProperties>
</file>