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1" r:id="rId2"/>
    <p:sldId id="321" r:id="rId3"/>
    <p:sldId id="257" r:id="rId4"/>
    <p:sldId id="339" r:id="rId5"/>
    <p:sldId id="325" r:id="rId6"/>
    <p:sldId id="329" r:id="rId7"/>
    <p:sldId id="330" r:id="rId8"/>
    <p:sldId id="332" r:id="rId9"/>
    <p:sldId id="335" r:id="rId10"/>
    <p:sldId id="338" r:id="rId11"/>
    <p:sldId id="319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193"/>
    <a:srgbClr val="333399"/>
    <a:srgbClr val="0E689A"/>
    <a:srgbClr val="AC6E08"/>
    <a:srgbClr val="C1A015"/>
    <a:srgbClr val="27900E"/>
    <a:srgbClr val="35C313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2" autoAdjust="0"/>
    <p:restoredTop sz="94752" autoAdjust="0"/>
  </p:normalViewPr>
  <p:slideViewPr>
    <p:cSldViewPr>
      <p:cViewPr varScale="1">
        <p:scale>
          <a:sx n="70" d="100"/>
          <a:sy n="70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6AAE736-E25C-4A79-BC48-203CBDC05065}" type="datetimeFigureOut">
              <a:rPr lang="en-US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D5BD3E4-8397-4676-943F-83C5C5F63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95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bg1"/>
                  </a:solidFill>
                  <a:cs typeface="+mn-cs"/>
                </a:rPr>
                <a:t>LOGO</a:t>
              </a: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>
                <a:solidFill>
                  <a:schemeClr val="accent1"/>
                </a:solidFill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391400" cy="1981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5800" y="4724400"/>
            <a:ext cx="4876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779A4F2-8AC0-45E0-97CC-BF00ED5A6A35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A57FAC-E5FF-48F2-951F-74BE2D9D7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44A0-9FE3-4F23-9A2F-ED5C0BA4C3AE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8D474-301F-431F-80A9-1C82A5FA6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097CF-EC88-4597-B0E1-9B268D40F5D1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777CA-1F57-449B-A4A5-F343A9631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65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86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1D4D7-9891-4E16-8061-EA66ECE02B33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08F5E-4617-45AF-8FCF-8F31F59BC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5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0867C-6F9A-47CF-A69C-741661063E7D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8333E-A2E7-4FC1-AB1B-3BE7AEF2E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7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C79B3-343E-4321-B911-838FE0F9C03D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E067C-9C72-4F17-8E79-DDB1D57BE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6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614D-9355-402C-B99D-CB37AF913BD2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A8A58-E3F5-4873-BCB8-1DAA4CB22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0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B81B-D9CB-4777-A343-27B4C163BA95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993C-0BE8-41C8-B175-0D1F7143B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1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DA6D-8132-4E26-B97D-E17BBC57054E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6349A-A6EB-4393-9774-320CB3428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4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460EC-CECE-46F0-A0B8-AD79AA67B9CE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41733-2946-403D-91B2-BC6501912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3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CBF0-A79C-4889-81EA-0305F3F646A8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CE5FB-2A05-42C7-958E-135D3E179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1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2F8E3-1D97-4B0E-A265-C1751C1BEEDA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60A2D-8C05-400B-81C5-D26FAC323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4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ChangeArrowheads="1"/>
          </p:cNvSpPr>
          <p:nvPr/>
        </p:nvSpPr>
        <p:spPr bwMode="white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3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026" name="Object 46"/>
          <p:cNvGraphicFramePr>
            <a:graphicFrameLocks noChangeAspect="1"/>
          </p:cNvGraphicFramePr>
          <p:nvPr/>
        </p:nvGraphicFramePr>
        <p:xfrm>
          <a:off x="0" y="0"/>
          <a:ext cx="9144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Image" r:id="rId15" imgW="13003175" imgH="2120635" progId="">
                  <p:embed/>
                </p:oleObj>
              </mc:Choice>
              <mc:Fallback>
                <p:oleObj name="Image" r:id="rId15" imgW="13003175" imgH="2120635" progId="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5C31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fld id="{242557FB-87AC-4A31-82CF-F49F6BAC51F9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E28F94E-69BA-4AD9-9073-E2FAB4E28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2286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u.ac.th/app/front/home/news_detail.php?id=78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8915400" cy="2286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FINANCIAL 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7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14 Nov. 2022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778B8A-7899-460D-8184-4AA312BFA070}" type="slidenum">
              <a:rPr lang="en-US" smtClean="0">
                <a:solidFill>
                  <a:schemeClr val="bg1"/>
                </a:solidFill>
              </a:rPr>
              <a:pPr eaLnBrk="1" hangingPunct="1"/>
              <a:t>1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07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Assoc. Prof. </a:t>
            </a:r>
            <a:r>
              <a:rPr lang="en-US" sz="2000" dirty="0" err="1" smtClean="0">
                <a:solidFill>
                  <a:schemeClr val="bg1"/>
                </a:solidFill>
              </a:rPr>
              <a:t>Dr.Krisada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Sungkhamanee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079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91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562600"/>
            <a:ext cx="1695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6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0B8163-5DE7-40D9-9AF1-48E51CAB4E8E}" type="slidenum">
              <a:rPr lang="en-US" smtClean="0">
                <a:solidFill>
                  <a:srgbClr val="333399"/>
                </a:solidFill>
              </a:rPr>
              <a:pPr eaLnBrk="1" hangingPunct="1"/>
              <a:t>10</a:t>
            </a:fld>
            <a:endParaRPr lang="th-TH" smtClean="0">
              <a:solidFill>
                <a:srgbClr val="333399"/>
              </a:solidFill>
            </a:endParaRPr>
          </a:p>
        </p:txBody>
      </p:sp>
      <p:sp>
        <p:nvSpPr>
          <p:cNvPr id="12293" name="Line 2"/>
          <p:cNvSpPr>
            <a:spLocks noChangeShapeType="1"/>
          </p:cNvSpPr>
          <p:nvPr/>
        </p:nvSpPr>
        <p:spPr bwMode="auto">
          <a:xfrm flipV="1">
            <a:off x="104298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3"/>
          <p:cNvSpPr>
            <a:spLocks noChangeShapeType="1"/>
          </p:cNvSpPr>
          <p:nvPr/>
        </p:nvSpPr>
        <p:spPr bwMode="auto">
          <a:xfrm flipH="1" flipV="1">
            <a:off x="1042988" y="5949950"/>
            <a:ext cx="633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8229600" cy="60960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th-TH" dirty="0" smtClean="0"/>
              <a:t>  </a:t>
            </a:r>
            <a:r>
              <a:rPr lang="th-TH" dirty="0" smtClean="0">
                <a:solidFill>
                  <a:srgbClr val="000099"/>
                </a:solidFill>
              </a:rPr>
              <a:t>จำนวนหน่วย</a:t>
            </a:r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7235825" y="594995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dirty="0"/>
              <a:t>  </a:t>
            </a:r>
            <a:r>
              <a:rPr lang="en-US" dirty="0" smtClean="0">
                <a:solidFill>
                  <a:schemeClr val="tx2"/>
                </a:solidFill>
              </a:rPr>
              <a:t>time</a:t>
            </a:r>
            <a:endParaRPr lang="th-TH" dirty="0">
              <a:solidFill>
                <a:schemeClr val="tx2"/>
              </a:solidFill>
            </a:endParaRPr>
          </a:p>
        </p:txBody>
      </p:sp>
      <p:sp>
        <p:nvSpPr>
          <p:cNvPr id="12297" name="Line 6"/>
          <p:cNvSpPr>
            <a:spLocks noChangeShapeType="1"/>
          </p:cNvSpPr>
          <p:nvPr/>
        </p:nvSpPr>
        <p:spPr bwMode="auto">
          <a:xfrm>
            <a:off x="7380288" y="59499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7"/>
          <p:cNvSpPr>
            <a:spLocks noChangeShapeType="1"/>
          </p:cNvSpPr>
          <p:nvPr/>
        </p:nvSpPr>
        <p:spPr bwMode="auto">
          <a:xfrm>
            <a:off x="1042988" y="2276475"/>
            <a:ext cx="1800225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8"/>
          <p:cNvSpPr>
            <a:spLocks noChangeShapeType="1"/>
          </p:cNvSpPr>
          <p:nvPr/>
        </p:nvSpPr>
        <p:spPr bwMode="auto">
          <a:xfrm flipH="1" flipV="1">
            <a:off x="2843213" y="2349500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9"/>
          <p:cNvSpPr>
            <a:spLocks noChangeShapeType="1"/>
          </p:cNvSpPr>
          <p:nvPr/>
        </p:nvSpPr>
        <p:spPr bwMode="auto">
          <a:xfrm>
            <a:off x="2843213" y="2349500"/>
            <a:ext cx="1800225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0"/>
          <p:cNvSpPr>
            <a:spLocks noChangeShapeType="1"/>
          </p:cNvSpPr>
          <p:nvPr/>
        </p:nvSpPr>
        <p:spPr bwMode="auto">
          <a:xfrm flipH="1" flipV="1">
            <a:off x="4643438" y="2349500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1"/>
          <p:cNvSpPr>
            <a:spLocks noChangeShapeType="1"/>
          </p:cNvSpPr>
          <p:nvPr/>
        </p:nvSpPr>
        <p:spPr bwMode="auto">
          <a:xfrm>
            <a:off x="4643438" y="2349500"/>
            <a:ext cx="1800225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2"/>
          <p:cNvSpPr>
            <a:spLocks noChangeShapeType="1"/>
          </p:cNvSpPr>
          <p:nvPr/>
        </p:nvSpPr>
        <p:spPr bwMode="auto">
          <a:xfrm flipH="1" flipV="1">
            <a:off x="6443663" y="2349500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3"/>
          <p:cNvSpPr>
            <a:spLocks noChangeShapeType="1"/>
          </p:cNvSpPr>
          <p:nvPr/>
        </p:nvSpPr>
        <p:spPr bwMode="auto">
          <a:xfrm>
            <a:off x="6443663" y="2349500"/>
            <a:ext cx="936625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Rectangle 14"/>
          <p:cNvSpPr>
            <a:spLocks noChangeArrowheads="1"/>
          </p:cNvSpPr>
          <p:nvPr/>
        </p:nvSpPr>
        <p:spPr bwMode="auto">
          <a:xfrm>
            <a:off x="0" y="1866900"/>
            <a:ext cx="952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/>
              <a:t>  </a:t>
            </a:r>
            <a:r>
              <a:rPr lang="en-US"/>
              <a:t>   </a:t>
            </a:r>
            <a:r>
              <a:rPr lang="en-US">
                <a:solidFill>
                  <a:srgbClr val="000099"/>
                </a:solidFill>
              </a:rPr>
              <a:t>Q</a:t>
            </a:r>
            <a:endParaRPr lang="th-TH">
              <a:solidFill>
                <a:srgbClr val="000099"/>
              </a:solidFill>
            </a:endParaRPr>
          </a:p>
        </p:txBody>
      </p:sp>
      <p:sp>
        <p:nvSpPr>
          <p:cNvPr id="12306" name="Rectangle 15"/>
          <p:cNvSpPr>
            <a:spLocks noChangeArrowheads="1"/>
          </p:cNvSpPr>
          <p:nvPr/>
        </p:nvSpPr>
        <p:spPr bwMode="auto">
          <a:xfrm>
            <a:off x="250825" y="4797425"/>
            <a:ext cx="5810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80</a:t>
            </a:r>
          </a:p>
          <a:p>
            <a:r>
              <a:rPr lang="en-US"/>
              <a:t> </a:t>
            </a:r>
            <a:endParaRPr lang="th-TH"/>
          </a:p>
        </p:txBody>
      </p:sp>
      <p:sp>
        <p:nvSpPr>
          <p:cNvPr id="12307" name="Line 16"/>
          <p:cNvSpPr>
            <a:spLocks noChangeShapeType="1"/>
          </p:cNvSpPr>
          <p:nvPr/>
        </p:nvSpPr>
        <p:spPr bwMode="auto">
          <a:xfrm>
            <a:off x="1042988" y="5084763"/>
            <a:ext cx="741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17"/>
          <p:cNvSpPr>
            <a:spLocks noChangeShapeType="1"/>
          </p:cNvSpPr>
          <p:nvPr/>
        </p:nvSpPr>
        <p:spPr bwMode="auto">
          <a:xfrm>
            <a:off x="2411413" y="508476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18"/>
          <p:cNvSpPr>
            <a:spLocks noChangeShapeType="1"/>
          </p:cNvSpPr>
          <p:nvPr/>
        </p:nvSpPr>
        <p:spPr bwMode="auto">
          <a:xfrm>
            <a:off x="4211638" y="508476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19"/>
          <p:cNvSpPr>
            <a:spLocks noChangeShapeType="1"/>
          </p:cNvSpPr>
          <p:nvPr/>
        </p:nvSpPr>
        <p:spPr bwMode="auto">
          <a:xfrm>
            <a:off x="6011863" y="508476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Rectangle 20"/>
          <p:cNvSpPr>
            <a:spLocks noChangeArrowheads="1"/>
          </p:cNvSpPr>
          <p:nvPr/>
        </p:nvSpPr>
        <p:spPr bwMode="auto">
          <a:xfrm>
            <a:off x="1403350" y="2205038"/>
            <a:ext cx="1582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Reorder point</a:t>
            </a:r>
            <a:endParaRPr lang="th-TH" dirty="0">
              <a:solidFill>
                <a:srgbClr val="0000CC"/>
              </a:solidFill>
            </a:endParaRPr>
          </a:p>
        </p:txBody>
      </p:sp>
      <p:sp>
        <p:nvSpPr>
          <p:cNvPr id="12312" name="Line 21"/>
          <p:cNvSpPr>
            <a:spLocks noChangeShapeType="1"/>
          </p:cNvSpPr>
          <p:nvPr/>
        </p:nvSpPr>
        <p:spPr bwMode="auto">
          <a:xfrm>
            <a:off x="2051050" y="2708275"/>
            <a:ext cx="360363" cy="230505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2"/>
          <p:cNvSpPr>
            <a:spLocks noChangeShapeType="1"/>
          </p:cNvSpPr>
          <p:nvPr/>
        </p:nvSpPr>
        <p:spPr bwMode="auto">
          <a:xfrm flipH="1">
            <a:off x="1042988" y="61658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Rectangle 23"/>
          <p:cNvSpPr>
            <a:spLocks noChangeArrowheads="1"/>
          </p:cNvSpPr>
          <p:nvPr/>
        </p:nvSpPr>
        <p:spPr bwMode="auto">
          <a:xfrm>
            <a:off x="1403350" y="6021388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CC"/>
                </a:solidFill>
              </a:rPr>
              <a:t>20</a:t>
            </a:r>
            <a:r>
              <a:rPr lang="th-TH" sz="2000">
                <a:solidFill>
                  <a:srgbClr val="0000CC"/>
                </a:solidFill>
              </a:rPr>
              <a:t> วัน</a:t>
            </a:r>
          </a:p>
        </p:txBody>
      </p:sp>
      <p:sp>
        <p:nvSpPr>
          <p:cNvPr id="12315" name="Line 24"/>
          <p:cNvSpPr>
            <a:spLocks noChangeShapeType="1"/>
          </p:cNvSpPr>
          <p:nvPr/>
        </p:nvSpPr>
        <p:spPr bwMode="auto">
          <a:xfrm>
            <a:off x="2051050" y="61658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Rectangle 25"/>
          <p:cNvSpPr>
            <a:spLocks noChangeArrowheads="1"/>
          </p:cNvSpPr>
          <p:nvPr/>
        </p:nvSpPr>
        <p:spPr bwMode="auto">
          <a:xfrm>
            <a:off x="2268538" y="6021388"/>
            <a:ext cx="1160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800000"/>
                </a:solidFill>
              </a:rPr>
              <a:t>  </a:t>
            </a:r>
            <a:r>
              <a:rPr lang="th-TH" dirty="0" smtClean="0">
                <a:solidFill>
                  <a:srgbClr val="800000"/>
                </a:solidFill>
              </a:rPr>
              <a:t> 5 </a:t>
            </a:r>
            <a:r>
              <a:rPr lang="en-US" dirty="0" smtClean="0">
                <a:solidFill>
                  <a:srgbClr val="800000"/>
                </a:solidFill>
              </a:rPr>
              <a:t>days</a:t>
            </a:r>
            <a:endParaRPr lang="th-TH" dirty="0">
              <a:solidFill>
                <a:srgbClr val="800000"/>
              </a:solidFill>
            </a:endParaRPr>
          </a:p>
        </p:txBody>
      </p:sp>
      <p:sp>
        <p:nvSpPr>
          <p:cNvPr id="12317" name="Rectangle 26"/>
          <p:cNvSpPr>
            <a:spLocks noChangeArrowheads="1"/>
          </p:cNvSpPr>
          <p:nvPr/>
        </p:nvSpPr>
        <p:spPr bwMode="auto">
          <a:xfrm>
            <a:off x="2195513" y="6338888"/>
            <a:ext cx="1636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dirty="0"/>
              <a:t>  </a:t>
            </a:r>
            <a:r>
              <a:rPr lang="en-US" dirty="0">
                <a:solidFill>
                  <a:srgbClr val="000099"/>
                </a:solidFill>
                <a:latin typeface="Angsana New" pitchFamily="18" charset="-34"/>
              </a:rPr>
              <a:t>LEAD TIME</a:t>
            </a:r>
            <a:endParaRPr lang="th-TH" dirty="0">
              <a:solidFill>
                <a:srgbClr val="000099"/>
              </a:solidFill>
              <a:latin typeface="Angsana New" pitchFamily="18" charset="-34"/>
            </a:endParaRPr>
          </a:p>
        </p:txBody>
      </p:sp>
      <p:sp>
        <p:nvSpPr>
          <p:cNvPr id="12318" name="Line 28"/>
          <p:cNvSpPr>
            <a:spLocks noChangeShapeType="1"/>
          </p:cNvSpPr>
          <p:nvPr/>
        </p:nvSpPr>
        <p:spPr bwMode="auto">
          <a:xfrm flipH="1" flipV="1">
            <a:off x="2700338" y="6021388"/>
            <a:ext cx="503237" cy="28733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5943600" cy="533400"/>
          </a:xfrm>
        </p:spPr>
        <p:txBody>
          <a:bodyPr/>
          <a:lstStyle/>
          <a:p>
            <a:pPr algn="ctr">
              <a:defRPr/>
            </a:pPr>
            <a:r>
              <a:rPr lang="en-US" sz="48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Inventory Management</a:t>
            </a:r>
            <a:endParaRPr lang="en-US" sz="48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2320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EADBBC-033C-457B-8F1D-29A100722501}" type="slidenum">
              <a:rPr lang="en-US" smtClean="0">
                <a:solidFill>
                  <a:srgbClr val="002060"/>
                </a:solidFill>
              </a:rPr>
              <a:pPr eaLnBrk="1" hangingPunct="1"/>
              <a:t>11</a:t>
            </a:fld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13317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105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>
                <a:solidFill>
                  <a:srgbClr val="002060"/>
                </a:solidFill>
              </a:rPr>
              <a:t>  </a:t>
            </a:r>
            <a:endParaRPr lang="th-TH" smtClean="0">
              <a:solidFill>
                <a:srgbClr val="00206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5943600" cy="533400"/>
          </a:xfrm>
        </p:spPr>
        <p:txBody>
          <a:bodyPr/>
          <a:lstStyle/>
          <a:p>
            <a:pPr algn="ctr">
              <a:defRPr/>
            </a:pP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Safety Stocks</a:t>
            </a:r>
            <a:endParaRPr lang="en-US" sz="4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8600" y="12192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Safety stocks</a:t>
            </a:r>
            <a:r>
              <a:rPr lang="th-TH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  </a:t>
            </a:r>
            <a:r>
              <a:rPr lang="en-US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Shortage</a:t>
            </a:r>
            <a:r>
              <a:rPr lang="th-TH" sz="1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         </a:t>
            </a:r>
            <a:r>
              <a:rPr lang="en-US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Probability</a:t>
            </a:r>
            <a:r>
              <a:rPr lang="th-TH" sz="1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    </a:t>
            </a:r>
            <a:r>
              <a:rPr lang="th-TH" sz="14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คาดว่าขาดสินค้า   </a:t>
            </a:r>
            <a:r>
              <a:rPr lang="en-US" sz="1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    </a:t>
            </a:r>
            <a:r>
              <a:rPr lang="en-US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Shortage cost</a:t>
            </a:r>
            <a:r>
              <a:rPr lang="th-TH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     </a:t>
            </a:r>
            <a:r>
              <a:rPr lang="en-US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Carrying cost</a:t>
            </a:r>
            <a:r>
              <a:rPr lang="th-TH" sz="1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 </a:t>
            </a:r>
            <a:r>
              <a:rPr lang="en-US" sz="1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   </a:t>
            </a:r>
            <a:r>
              <a:rPr lang="en-US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Total cost </a:t>
            </a:r>
            <a:r>
              <a:rPr lang="th-TH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(</a:t>
            </a:r>
            <a:r>
              <a:rPr lang="en-US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unit</a:t>
            </a:r>
            <a:r>
              <a:rPr lang="th-TH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)      (</a:t>
            </a:r>
            <a:r>
              <a:rPr lang="en-US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unit</a:t>
            </a:r>
            <a:r>
              <a:rPr lang="th-TH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)                       </a:t>
            </a:r>
            <a:r>
              <a:rPr lang="en-US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(unit)</a:t>
            </a:r>
            <a:r>
              <a:rPr lang="th-TH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         (</a:t>
            </a:r>
            <a:r>
              <a:rPr lang="en-US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unit</a:t>
            </a:r>
            <a:r>
              <a:rPr lang="th-TH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 </a:t>
            </a:r>
            <a:r>
              <a:rPr lang="en-US" sz="24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@ 8</a:t>
            </a:r>
            <a:r>
              <a:rPr lang="th-TH" sz="24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)</a:t>
            </a:r>
            <a:r>
              <a:rPr lang="en-US" sz="24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         </a:t>
            </a:r>
            <a:r>
              <a:rPr lang="th-TH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 </a:t>
            </a:r>
            <a:r>
              <a:rPr lang="th-TH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(</a:t>
            </a:r>
            <a:r>
              <a:rPr lang="en-US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unit</a:t>
            </a:r>
            <a:r>
              <a:rPr lang="th-TH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 </a:t>
            </a:r>
            <a:r>
              <a:rPr lang="en-US" sz="24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@ 2</a:t>
            </a:r>
            <a:r>
              <a:rPr lang="th-TH" sz="24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)</a:t>
            </a:r>
            <a:r>
              <a:rPr lang="en-US" sz="24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      </a:t>
            </a:r>
            <a:r>
              <a:rPr lang="th-TH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 </a:t>
            </a:r>
            <a:r>
              <a:rPr lang="en-US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(Baht)</a:t>
            </a:r>
            <a:endParaRPr lang="th-TH" sz="2400" kern="0" dirty="0">
              <a:solidFill>
                <a:srgbClr val="000099"/>
              </a:solidFill>
              <a:latin typeface="Angsana New" pitchFamily="18" charset="-34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th-TH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                                                      </a:t>
            </a:r>
            <a:endParaRPr lang="th-TH" sz="2400" kern="0" dirty="0">
              <a:solidFill>
                <a:srgbClr val="000099"/>
              </a:solidFill>
              <a:latin typeface="Angsana New" pitchFamily="18" charset="-34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th-TH" kern="0" dirty="0">
              <a:solidFill>
                <a:srgbClr val="000099"/>
              </a:solidFill>
              <a:latin typeface="Angsana New" pitchFamily="18" charset="-34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th-TH" sz="2400" kern="0" dirty="0">
                <a:solidFill>
                  <a:srgbClr val="000099"/>
                </a:solidFill>
                <a:latin typeface="+mn-lt"/>
                <a:cs typeface="+mn-cs"/>
              </a:rPr>
              <a:t>   </a:t>
            </a:r>
            <a:r>
              <a:rPr lang="en-US" sz="1600" kern="0" dirty="0">
                <a:solidFill>
                  <a:srgbClr val="000099"/>
                </a:solidFill>
                <a:latin typeface="+mn-lt"/>
                <a:cs typeface="+mn-cs"/>
              </a:rPr>
              <a:t>0                 </a:t>
            </a:r>
            <a:r>
              <a:rPr lang="en-US" sz="1400" kern="0" dirty="0">
                <a:solidFill>
                  <a:srgbClr val="000099"/>
                </a:solidFill>
                <a:latin typeface="+mn-lt"/>
                <a:cs typeface="+mn-cs"/>
              </a:rPr>
              <a:t>50                      .20                    10                           80                       -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400" kern="0" dirty="0">
                <a:solidFill>
                  <a:srgbClr val="000099"/>
                </a:solidFill>
                <a:latin typeface="+mn-lt"/>
                <a:cs typeface="+mn-cs"/>
              </a:rPr>
              <a:t>                          150                     .20                    30                          240                      -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400" kern="0" dirty="0">
                <a:solidFill>
                  <a:srgbClr val="000099"/>
                </a:solidFill>
                <a:latin typeface="+mn-lt"/>
                <a:cs typeface="+mn-cs"/>
              </a:rPr>
              <a:t>                          250                     .20                    50                          400                      -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400" kern="0" dirty="0">
                <a:solidFill>
                  <a:srgbClr val="000099"/>
                </a:solidFill>
                <a:latin typeface="+mn-lt"/>
                <a:cs typeface="+mn-cs"/>
              </a:rPr>
              <a:t>                                                          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400" kern="0" dirty="0">
                <a:solidFill>
                  <a:srgbClr val="000099"/>
                </a:solidFill>
                <a:latin typeface="+mn-lt"/>
                <a:cs typeface="+mn-cs"/>
              </a:rPr>
              <a:t>                                                                                                            720                      0                       720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1400" kern="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1400" kern="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400" kern="0" dirty="0">
                <a:solidFill>
                  <a:srgbClr val="000099"/>
                </a:solidFill>
                <a:latin typeface="+mn-lt"/>
                <a:cs typeface="+mn-cs"/>
              </a:rPr>
              <a:t>   100                  </a:t>
            </a:r>
            <a:r>
              <a:rPr lang="en-US" sz="1400" kern="0" dirty="0">
                <a:solidFill>
                  <a:srgbClr val="000099"/>
                </a:solidFill>
                <a:cs typeface="+mn-cs"/>
              </a:rPr>
              <a:t>50                      .20                    10                           80                       -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400" kern="0" dirty="0">
                <a:solidFill>
                  <a:srgbClr val="000099"/>
                </a:solidFill>
                <a:latin typeface="+mn-lt"/>
                <a:cs typeface="+mn-cs"/>
              </a:rPr>
              <a:t>                          </a:t>
            </a:r>
            <a:r>
              <a:rPr lang="en-US" sz="1400" kern="0" dirty="0">
                <a:solidFill>
                  <a:srgbClr val="000099"/>
                </a:solidFill>
                <a:cs typeface="+mn-cs"/>
              </a:rPr>
              <a:t>150                     .20                    30                          240                      -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400" kern="0" dirty="0">
                <a:solidFill>
                  <a:srgbClr val="000099"/>
                </a:solidFill>
                <a:latin typeface="+mn-lt"/>
                <a:cs typeface="+mn-cs"/>
              </a:rPr>
              <a:t>                                                                            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400" kern="0" dirty="0">
                <a:solidFill>
                  <a:srgbClr val="000099"/>
                </a:solidFill>
                <a:latin typeface="+mn-lt"/>
                <a:cs typeface="+mn-cs"/>
              </a:rPr>
              <a:t>                                                                                                            320                   200                      520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1400" kern="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400" kern="0" dirty="0">
                <a:solidFill>
                  <a:srgbClr val="000099"/>
                </a:solidFill>
                <a:latin typeface="+mn-lt"/>
                <a:cs typeface="+mn-cs"/>
              </a:rPr>
              <a:t>    200                 50                       .20                   10                           80                    400                      480</a:t>
            </a:r>
          </a:p>
        </p:txBody>
      </p:sp>
      <p:sp>
        <p:nvSpPr>
          <p:cNvPr id="13322" name="Line 5"/>
          <p:cNvSpPr>
            <a:spLocks noChangeShapeType="1"/>
          </p:cNvSpPr>
          <p:nvPr/>
        </p:nvSpPr>
        <p:spPr bwMode="auto">
          <a:xfrm flipV="1">
            <a:off x="304800" y="1125538"/>
            <a:ext cx="8659813" cy="4603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5"/>
          <p:cNvSpPr>
            <a:spLocks noChangeShapeType="1"/>
          </p:cNvSpPr>
          <p:nvPr/>
        </p:nvSpPr>
        <p:spPr bwMode="auto">
          <a:xfrm>
            <a:off x="304800" y="5943600"/>
            <a:ext cx="8569325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5"/>
          <p:cNvSpPr>
            <a:spLocks noChangeShapeType="1"/>
          </p:cNvSpPr>
          <p:nvPr/>
        </p:nvSpPr>
        <p:spPr bwMode="auto">
          <a:xfrm>
            <a:off x="304800" y="5334000"/>
            <a:ext cx="8569325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5"/>
          <p:cNvSpPr>
            <a:spLocks noChangeShapeType="1"/>
          </p:cNvSpPr>
          <p:nvPr/>
        </p:nvSpPr>
        <p:spPr bwMode="auto">
          <a:xfrm>
            <a:off x="304800" y="4038600"/>
            <a:ext cx="8569325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5"/>
          <p:cNvSpPr>
            <a:spLocks noChangeShapeType="1"/>
          </p:cNvSpPr>
          <p:nvPr/>
        </p:nvSpPr>
        <p:spPr bwMode="auto">
          <a:xfrm>
            <a:off x="304800" y="2362200"/>
            <a:ext cx="8569325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953000" y="3581400"/>
            <a:ext cx="39624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-2095499" y="3543300"/>
            <a:ext cx="4800600" cy="317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3323" idx="1"/>
          </p:cNvCxnSpPr>
          <p:nvPr/>
        </p:nvCxnSpPr>
        <p:spPr>
          <a:xfrm rot="5400000">
            <a:off x="6495257" y="3521868"/>
            <a:ext cx="4800600" cy="4286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53000" y="4876800"/>
            <a:ext cx="39624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393532" y="3521868"/>
            <a:ext cx="4800600" cy="4286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250532" y="3521868"/>
            <a:ext cx="4800600" cy="4286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574132" y="3521868"/>
            <a:ext cx="4800600" cy="4286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354932" y="3521868"/>
            <a:ext cx="4800600" cy="4286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-16668" y="3521868"/>
            <a:ext cx="4800600" cy="4286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-1007268" y="3521868"/>
            <a:ext cx="4800600" cy="4286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429000"/>
            <a:ext cx="5791200" cy="304800"/>
          </a:xfrm>
        </p:spPr>
        <p:txBody>
          <a:bodyPr/>
          <a:lstStyle/>
          <a:p>
            <a:pPr algn="ctr"/>
            <a:r>
              <a:rPr lang="en-US" sz="1900" smtClean="0"/>
              <a:t>www.themegallery.com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gray">
          <a:xfrm>
            <a:off x="2057400" y="2330450"/>
            <a:ext cx="5334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389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sp>
        <p:nvSpPr>
          <p:cNvPr id="143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9745CB-EC72-4B10-9AFE-6AD5D2F9BCC2}" type="slidenum">
              <a:rPr lang="en-US" smtClean="0">
                <a:solidFill>
                  <a:schemeClr val="bg1"/>
                </a:solidFill>
              </a:rPr>
              <a:pPr eaLnBrk="1" hangingPunct="1"/>
              <a:t>12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14 Nov. 2022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Assoc. Prof. </a:t>
            </a:r>
            <a:r>
              <a:rPr lang="en-US" sz="2000" dirty="0" err="1" smtClean="0">
                <a:solidFill>
                  <a:schemeClr val="bg1"/>
                </a:solidFill>
              </a:rPr>
              <a:t>Dr.Krisada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Sungkhamanee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6934200" cy="533400"/>
          </a:xfrm>
        </p:spPr>
        <p:txBody>
          <a:bodyPr/>
          <a:lstStyle/>
          <a:p>
            <a:pPr algn="ctr">
              <a:defRPr/>
            </a:pP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Chapter</a:t>
            </a:r>
            <a:r>
              <a:rPr lang="th-TH" sz="4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8 </a:t>
            </a: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Inventory Management</a:t>
            </a:r>
            <a:endParaRPr lang="en-US" sz="48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00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558C3E-94A4-4278-8559-BDC1B762843C}" type="slidenum">
              <a:rPr lang="en-US" smtClean="0">
                <a:solidFill>
                  <a:srgbClr val="002060"/>
                </a:solidFill>
              </a:rPr>
              <a:pPr eaLnBrk="1" hangingPunct="1"/>
              <a:t>2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4102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4400" dirty="0" smtClean="0">
                <a:solidFill>
                  <a:srgbClr val="000099"/>
                </a:solidFill>
              </a:rPr>
              <a:t>Inventories</a:t>
            </a:r>
            <a:endParaRPr lang="th-TH" sz="4400" dirty="0" smtClean="0">
              <a:solidFill>
                <a:srgbClr val="000099"/>
              </a:solidFill>
            </a:endParaRPr>
          </a:p>
          <a:p>
            <a:r>
              <a:rPr lang="en-US" sz="4400" dirty="0" smtClean="0">
                <a:solidFill>
                  <a:srgbClr val="000099"/>
                </a:solidFill>
              </a:rPr>
              <a:t>Raw materials</a:t>
            </a:r>
            <a:endParaRPr lang="th-TH" sz="4400" dirty="0" smtClean="0">
              <a:solidFill>
                <a:srgbClr val="000099"/>
              </a:solidFill>
            </a:endParaRPr>
          </a:p>
          <a:p>
            <a:r>
              <a:rPr lang="en-US" sz="4400" dirty="0" smtClean="0">
                <a:solidFill>
                  <a:srgbClr val="000099"/>
                </a:solidFill>
              </a:rPr>
              <a:t>Work in process</a:t>
            </a:r>
            <a:endParaRPr lang="th-TH" sz="4400" dirty="0" smtClean="0">
              <a:solidFill>
                <a:srgbClr val="000099"/>
              </a:solidFill>
            </a:endParaRPr>
          </a:p>
          <a:p>
            <a:r>
              <a:rPr lang="en-US" sz="4400" dirty="0" smtClean="0">
                <a:solidFill>
                  <a:srgbClr val="000099"/>
                </a:solidFill>
              </a:rPr>
              <a:t>Finished goods</a:t>
            </a:r>
            <a:endParaRPr lang="th-TH" sz="4400" dirty="0" smtClean="0">
              <a:solidFill>
                <a:srgbClr val="000099"/>
              </a:solidFill>
            </a:endParaRPr>
          </a:p>
          <a:p>
            <a:r>
              <a:rPr lang="en-US" sz="4400" dirty="0" smtClean="0">
                <a:solidFill>
                  <a:srgbClr val="000099"/>
                </a:solidFill>
              </a:rPr>
              <a:t>Spare parts</a:t>
            </a:r>
            <a:endParaRPr lang="th-TH" sz="4400" dirty="0" smtClean="0">
              <a:solidFill>
                <a:srgbClr val="000099"/>
              </a:solidFill>
            </a:endParaRPr>
          </a:p>
          <a:p>
            <a:r>
              <a:rPr lang="en-US" sz="4400" dirty="0" smtClean="0">
                <a:solidFill>
                  <a:srgbClr val="000099"/>
                </a:solidFill>
              </a:rPr>
              <a:t>Packages</a:t>
            </a:r>
            <a:endParaRPr lang="th-TH" sz="4400" dirty="0" smtClean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None/>
            </a:pPr>
            <a:endParaRPr lang="th-TH" dirty="0" smtClean="0">
              <a:solidFill>
                <a:srgbClr val="002060"/>
              </a:solidFill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5943600" cy="533400"/>
          </a:xfrm>
        </p:spPr>
        <p:txBody>
          <a:bodyPr/>
          <a:lstStyle/>
          <a:p>
            <a:pPr algn="ctr">
              <a:defRPr/>
            </a:pP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Inventory Management</a:t>
            </a:r>
            <a:endParaRPr lang="en-US" sz="48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2133600" y="1752600"/>
            <a:ext cx="5130800" cy="657225"/>
            <a:chOff x="1344" y="1104"/>
            <a:chExt cx="3232" cy="414"/>
          </a:xfrm>
        </p:grpSpPr>
        <p:sp>
          <p:nvSpPr>
            <p:cNvPr id="5143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08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Carrying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Cost</a:t>
              </a:r>
            </a:p>
          </p:txBody>
        </p:sp>
        <p:sp>
          <p:nvSpPr>
            <p:cNvPr id="5145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47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2133600" y="2514600"/>
            <a:ext cx="5119688" cy="660400"/>
            <a:chOff x="1351" y="1584"/>
            <a:chExt cx="3225" cy="416"/>
          </a:xfrm>
        </p:grpSpPr>
        <p:sp>
          <p:nvSpPr>
            <p:cNvPr id="5137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109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Ordering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Cost</a:t>
              </a:r>
            </a:p>
          </p:txBody>
        </p:sp>
        <p:sp>
          <p:nvSpPr>
            <p:cNvPr id="5139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41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2133600" y="3200400"/>
            <a:ext cx="5130800" cy="660400"/>
            <a:chOff x="1344" y="2064"/>
            <a:chExt cx="3232" cy="416"/>
          </a:xfrm>
        </p:grpSpPr>
        <p:sp>
          <p:nvSpPr>
            <p:cNvPr id="5131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108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Shortage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Cost</a:t>
              </a:r>
            </a:p>
          </p:txBody>
        </p:sp>
        <p:sp>
          <p:nvSpPr>
            <p:cNvPr id="5133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35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5127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935D12-972A-4D1C-AB07-BFB4B804A350}" type="slidenum">
              <a:rPr lang="en-US" smtClean="0">
                <a:solidFill>
                  <a:srgbClr val="002060"/>
                </a:solidFill>
              </a:rPr>
              <a:pPr eaLnBrk="1" hangingPunct="1"/>
              <a:t>3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5129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313193"/>
                </a:solidFill>
              </a:rPr>
              <a:t>Factors </a:t>
            </a:r>
            <a:r>
              <a:rPr lang="en-US" sz="4400" dirty="0">
                <a:solidFill>
                  <a:srgbClr val="313193"/>
                </a:solidFill>
              </a:rPr>
              <a:t>for Inventory </a:t>
            </a:r>
            <a:r>
              <a:rPr lang="en-US" sz="4400" dirty="0" smtClean="0">
                <a:solidFill>
                  <a:srgbClr val="313193"/>
                </a:solidFill>
              </a:rPr>
              <a:t>Management</a:t>
            </a:r>
            <a:endParaRPr lang="th-TH" sz="4400" dirty="0" smtClean="0">
              <a:solidFill>
                <a:srgbClr val="313193"/>
              </a:solidFill>
            </a:endParaRPr>
          </a:p>
          <a:p>
            <a:pPr lvl="0">
              <a:buClr>
                <a:srgbClr val="006699"/>
              </a:buClr>
            </a:pPr>
            <a:endParaRPr lang="th-TH" sz="3600" dirty="0">
              <a:solidFill>
                <a:srgbClr val="002060"/>
              </a:solidFill>
            </a:endParaRPr>
          </a:p>
          <a:p>
            <a:pPr lvl="0">
              <a:buClr>
                <a:srgbClr val="006699"/>
              </a:buClr>
            </a:pPr>
            <a:r>
              <a:rPr lang="en-US" sz="3600" dirty="0" smtClean="0">
                <a:solidFill>
                  <a:srgbClr val="002060"/>
                </a:solidFill>
              </a:rPr>
              <a:t> Sale volume quantity</a:t>
            </a:r>
            <a:endParaRPr lang="th-TH" sz="3600" dirty="0" smtClean="0">
              <a:solidFill>
                <a:srgbClr val="002060"/>
              </a:solidFill>
            </a:endParaRPr>
          </a:p>
          <a:p>
            <a:pPr lvl="0">
              <a:buClr>
                <a:srgbClr val="006699"/>
              </a:buClr>
            </a:pPr>
            <a:r>
              <a:rPr lang="th-TH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Production timing</a:t>
            </a:r>
          </a:p>
          <a:p>
            <a:pPr lvl="0">
              <a:buClr>
                <a:srgbClr val="006699"/>
              </a:buClr>
            </a:pP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Lead time</a:t>
            </a:r>
            <a:endParaRPr lang="th-TH" sz="3600" dirty="0">
              <a:solidFill>
                <a:srgbClr val="002060"/>
              </a:solidFill>
            </a:endParaRPr>
          </a:p>
          <a:p>
            <a:pPr lvl="0">
              <a:buClr>
                <a:srgbClr val="006699"/>
              </a:buClr>
            </a:pPr>
            <a:r>
              <a:rPr lang="en-US" sz="3600" dirty="0" smtClean="0">
                <a:solidFill>
                  <a:srgbClr val="002060"/>
                </a:solidFill>
              </a:rPr>
              <a:t> Durable of product</a:t>
            </a:r>
            <a:endParaRPr lang="th-TH" sz="4400" dirty="0">
              <a:solidFill>
                <a:srgbClr val="31319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333E-A2E7-4FC1-AB1B-3BE7AEF2EE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5943600" cy="533400"/>
          </a:xfrm>
        </p:spPr>
        <p:txBody>
          <a:bodyPr/>
          <a:lstStyle/>
          <a:p>
            <a:pPr algn="ctr">
              <a:defRPr/>
            </a:pP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8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Inventory </a:t>
            </a:r>
            <a:r>
              <a:rPr lang="en-US" sz="4800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Management</a:t>
            </a:r>
            <a:endParaRPr lang="en-US" sz="48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3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5943600" cy="533400"/>
          </a:xfrm>
        </p:spPr>
        <p:txBody>
          <a:bodyPr/>
          <a:lstStyle/>
          <a:p>
            <a:pPr algn="ctr">
              <a:defRPr/>
            </a:pPr>
            <a:r>
              <a:rPr lang="en-US" sz="48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Inventory Management</a:t>
            </a:r>
            <a:endParaRPr lang="en-US" sz="48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172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0577A8-1EF0-4396-86CF-AA3EBEF12FFA}" type="slidenum">
              <a:rPr lang="en-US" smtClean="0">
                <a:solidFill>
                  <a:srgbClr val="002060"/>
                </a:solidFill>
              </a:rPr>
              <a:pPr eaLnBrk="1" hangingPunct="1"/>
              <a:t>5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7174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0099"/>
                </a:solidFill>
                <a:latin typeface="Angsana New" pitchFamily="18" charset="-34"/>
              </a:rPr>
              <a:t>INVENTORY CONTROL</a:t>
            </a:r>
            <a:endParaRPr lang="th-TH" sz="4800" b="1" dirty="0" smtClean="0">
              <a:solidFill>
                <a:srgbClr val="000099"/>
              </a:solidFill>
              <a:latin typeface="Angsana New" pitchFamily="18" charset="-34"/>
            </a:endParaRPr>
          </a:p>
          <a:p>
            <a:pPr>
              <a:buNone/>
            </a:pPr>
            <a:r>
              <a:rPr lang="en-US" sz="4400" dirty="0" smtClean="0">
                <a:solidFill>
                  <a:srgbClr val="000099"/>
                </a:solidFill>
                <a:latin typeface="Angsana New" pitchFamily="18" charset="-34"/>
              </a:rPr>
              <a:t>ECONOMIC </a:t>
            </a:r>
            <a:r>
              <a:rPr lang="en-US" sz="4400" dirty="0" smtClean="0">
                <a:solidFill>
                  <a:srgbClr val="000099"/>
                </a:solidFill>
                <a:latin typeface="Angsana New" pitchFamily="18" charset="-34"/>
              </a:rPr>
              <a:t>ORDER </a:t>
            </a:r>
            <a:r>
              <a:rPr lang="en-US" sz="4400" dirty="0" smtClean="0">
                <a:solidFill>
                  <a:srgbClr val="000099"/>
                </a:solidFill>
                <a:latin typeface="Angsana New" pitchFamily="18" charset="-34"/>
              </a:rPr>
              <a:t>QUANTITY </a:t>
            </a:r>
            <a:r>
              <a:rPr lang="en-US" sz="4400" dirty="0">
                <a:solidFill>
                  <a:srgbClr val="000099"/>
                </a:solidFill>
                <a:latin typeface="Angsana New" pitchFamily="18" charset="-34"/>
              </a:rPr>
              <a:t>: E.O.Q. </a:t>
            </a:r>
            <a:endParaRPr lang="th-TH" sz="4400" dirty="0" smtClean="0">
              <a:solidFill>
                <a:srgbClr val="000099"/>
              </a:solidFill>
              <a:latin typeface="Angsana New" pitchFamily="18" charset="-34"/>
            </a:endParaRPr>
          </a:p>
          <a:p>
            <a:pPr>
              <a:buNone/>
            </a:pPr>
            <a:r>
              <a:rPr lang="th-TH" sz="4400" dirty="0">
                <a:solidFill>
                  <a:srgbClr val="000099"/>
                </a:solidFill>
                <a:latin typeface="Angsana New" pitchFamily="18" charset="-34"/>
              </a:rPr>
              <a:t> </a:t>
            </a:r>
            <a:r>
              <a:rPr lang="th-TH" sz="4400" dirty="0" smtClean="0">
                <a:solidFill>
                  <a:srgbClr val="000099"/>
                </a:solidFill>
                <a:latin typeface="Angsana New" pitchFamily="18" charset="-34"/>
              </a:rPr>
              <a:t>    </a:t>
            </a:r>
            <a:r>
              <a:rPr lang="en-US" sz="4400" dirty="0" smtClean="0">
                <a:solidFill>
                  <a:srgbClr val="000099"/>
                </a:solidFill>
                <a:latin typeface="Angsana New" pitchFamily="18" charset="-34"/>
              </a:rPr>
              <a:t>Quantity for each order is the same for minimize the </a:t>
            </a:r>
            <a:r>
              <a:rPr lang="en-US" sz="4400" dirty="0">
                <a:solidFill>
                  <a:srgbClr val="000099"/>
                </a:solidFill>
                <a:latin typeface="Angsana New" pitchFamily="18" charset="-34"/>
              </a:rPr>
              <a:t>total </a:t>
            </a:r>
            <a:r>
              <a:rPr lang="en-US" sz="4400" dirty="0" smtClean="0">
                <a:solidFill>
                  <a:srgbClr val="000099"/>
                </a:solidFill>
                <a:latin typeface="Angsana New" pitchFamily="18" charset="-34"/>
              </a:rPr>
              <a:t>inventory </a:t>
            </a:r>
            <a:r>
              <a:rPr lang="en-US" sz="4400" dirty="0">
                <a:solidFill>
                  <a:srgbClr val="000099"/>
                </a:solidFill>
                <a:latin typeface="Angsana New" pitchFamily="18" charset="-34"/>
              </a:rPr>
              <a:t>m</a:t>
            </a:r>
            <a:r>
              <a:rPr lang="en-US" sz="4400" dirty="0" smtClean="0">
                <a:solidFill>
                  <a:srgbClr val="000099"/>
                </a:solidFill>
                <a:latin typeface="Angsana New" pitchFamily="18" charset="-34"/>
              </a:rPr>
              <a:t>anagement</a:t>
            </a:r>
            <a:r>
              <a:rPr lang="th-TH" sz="4400" dirty="0" smtClean="0">
                <a:solidFill>
                  <a:srgbClr val="000099"/>
                </a:solidFill>
                <a:latin typeface="Angsana New" pitchFamily="18" charset="-34"/>
              </a:rPr>
              <a:t> </a:t>
            </a:r>
            <a:r>
              <a:rPr lang="en-US" sz="4400" dirty="0" smtClean="0">
                <a:solidFill>
                  <a:srgbClr val="000099"/>
                </a:solidFill>
                <a:latin typeface="Angsana New" pitchFamily="18" charset="-34"/>
              </a:rPr>
              <a:t>cost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endParaRPr lang="th-TH" dirty="0" smtClean="0">
              <a:solidFill>
                <a:srgbClr val="002060"/>
              </a:solidFill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7D50DB-5643-4ADD-8C71-7248DE1C864A}" type="slidenum">
              <a:rPr lang="en-US" smtClean="0">
                <a:solidFill>
                  <a:srgbClr val="002060"/>
                </a:solidFill>
              </a:rPr>
              <a:pPr eaLnBrk="1" hangingPunct="1"/>
              <a:t>6</a:t>
            </a:fld>
            <a:endParaRPr lang="th-TH" smtClean="0">
              <a:solidFill>
                <a:srgbClr val="002060"/>
              </a:solidFill>
            </a:endParaRPr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 flipV="1">
            <a:off x="104298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 flipH="1" flipV="1">
            <a:off x="1042988" y="5949950"/>
            <a:ext cx="633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th-TH" dirty="0" smtClean="0"/>
              <a:t>  </a:t>
            </a:r>
            <a:r>
              <a:rPr lang="en-US" sz="1800" dirty="0" smtClean="0">
                <a:solidFill>
                  <a:srgbClr val="000099"/>
                </a:solidFill>
              </a:rPr>
              <a:t>quantity</a:t>
            </a:r>
            <a:endParaRPr lang="th-TH" sz="1800" dirty="0" smtClean="0">
              <a:solidFill>
                <a:srgbClr val="000099"/>
              </a:solidFill>
            </a:endParaRP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7235825" y="594995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dirty="0"/>
              <a:t>  </a:t>
            </a:r>
            <a:r>
              <a:rPr lang="en-US" dirty="0" smtClean="0">
                <a:solidFill>
                  <a:srgbClr val="000099"/>
                </a:solidFill>
              </a:rPr>
              <a:t>time</a:t>
            </a:r>
            <a:endParaRPr lang="th-TH" dirty="0">
              <a:solidFill>
                <a:srgbClr val="000099"/>
              </a:solidFill>
            </a:endParaRPr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7380288" y="59499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1042988" y="2276475"/>
            <a:ext cx="1800225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 flipH="1" flipV="1">
            <a:off x="2843213" y="2349500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>
            <a:off x="2843213" y="2349500"/>
            <a:ext cx="1800225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 flipH="1" flipV="1">
            <a:off x="4643438" y="2349500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>
            <a:off x="4643438" y="2349500"/>
            <a:ext cx="1800225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 flipH="1" flipV="1">
            <a:off x="6443663" y="2349500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>
            <a:off x="6443663" y="2349500"/>
            <a:ext cx="936625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1866900"/>
            <a:ext cx="952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/>
              <a:t>  </a:t>
            </a:r>
            <a:r>
              <a:rPr lang="en-US"/>
              <a:t>   </a:t>
            </a:r>
            <a:r>
              <a:rPr lang="en-US">
                <a:solidFill>
                  <a:srgbClr val="000099"/>
                </a:solidFill>
              </a:rPr>
              <a:t>Q</a:t>
            </a:r>
            <a:endParaRPr lang="th-TH">
              <a:solidFill>
                <a:srgbClr val="000099"/>
              </a:solidFill>
            </a:endParaRPr>
          </a:p>
        </p:txBody>
      </p:sp>
      <p:sp>
        <p:nvSpPr>
          <p:cNvPr id="8210" name="Rectangle 17"/>
          <p:cNvSpPr>
            <a:spLocks noChangeArrowheads="1"/>
          </p:cNvSpPr>
          <p:nvPr/>
        </p:nvSpPr>
        <p:spPr bwMode="auto">
          <a:xfrm>
            <a:off x="250825" y="3500438"/>
            <a:ext cx="55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/>
              <a:t> </a:t>
            </a:r>
            <a:r>
              <a:rPr lang="en-US" u="sng">
                <a:solidFill>
                  <a:srgbClr val="000099"/>
                </a:solidFill>
              </a:rPr>
              <a:t>Q</a:t>
            </a:r>
          </a:p>
          <a:p>
            <a:r>
              <a:rPr lang="en-US">
                <a:solidFill>
                  <a:srgbClr val="000099"/>
                </a:solidFill>
              </a:rPr>
              <a:t> 2</a:t>
            </a:r>
            <a:endParaRPr lang="th-TH">
              <a:solidFill>
                <a:srgbClr val="000099"/>
              </a:solidFill>
            </a:endParaRPr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>
            <a:off x="1042988" y="4076700"/>
            <a:ext cx="741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13" name="Picture 11" descr="fms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27" name="Picture 9" descr="http://www.ssru.ac.th/upload/news/pic/090720153359_ssru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5943600" cy="533400"/>
          </a:xfrm>
        </p:spPr>
        <p:txBody>
          <a:bodyPr/>
          <a:lstStyle/>
          <a:p>
            <a:pPr algn="ctr">
              <a:defRPr/>
            </a:pP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8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Inventory </a:t>
            </a:r>
            <a:r>
              <a:rPr lang="en-US" sz="4800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Management</a:t>
            </a:r>
            <a:endParaRPr lang="en-US" sz="48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5943600" cy="533400"/>
          </a:xfrm>
        </p:spPr>
        <p:txBody>
          <a:bodyPr/>
          <a:lstStyle/>
          <a:p>
            <a:pPr algn="ctr">
              <a:defRPr/>
            </a:pPr>
            <a:r>
              <a:rPr lang="en-US" sz="48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Inventory Management</a:t>
            </a:r>
            <a:endParaRPr lang="en-US" sz="48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220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E583CD-C510-4D2B-97B8-596A3B5EA2F3}" type="slidenum">
              <a:rPr lang="en-US" smtClean="0">
                <a:solidFill>
                  <a:srgbClr val="002060"/>
                </a:solidFill>
              </a:rPr>
              <a:pPr eaLnBrk="1" hangingPunct="1"/>
              <a:t>7</a:t>
            </a:fld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9222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Average stock</a:t>
            </a:r>
            <a:r>
              <a:rPr lang="th-TH" sz="2400" dirty="0" smtClean="0">
                <a:solidFill>
                  <a:srgbClr val="000099"/>
                </a:solidFill>
              </a:rPr>
              <a:t>  </a:t>
            </a:r>
            <a:r>
              <a:rPr lang="en-US" sz="2400" dirty="0" smtClean="0">
                <a:solidFill>
                  <a:srgbClr val="000099"/>
                </a:solidFill>
              </a:rPr>
              <a:t>  =  </a:t>
            </a:r>
            <a:r>
              <a:rPr lang="en-US" sz="2400" u="sng" dirty="0" smtClean="0">
                <a:solidFill>
                  <a:srgbClr val="000099"/>
                </a:solidFill>
              </a:rPr>
              <a:t>Q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                </a:t>
            </a:r>
            <a:r>
              <a:rPr lang="en-US" sz="2400" dirty="0" smtClean="0">
                <a:solidFill>
                  <a:srgbClr val="000099"/>
                </a:solidFill>
              </a:rPr>
              <a:t>                2</a:t>
            </a:r>
            <a:r>
              <a:rPr lang="en-US" sz="2400" u="sng" dirty="0" smtClean="0">
                <a:solidFill>
                  <a:srgbClr val="000099"/>
                </a:solidFill>
              </a:rPr>
              <a:t>  </a:t>
            </a:r>
            <a:endParaRPr lang="en-US" sz="2400" u="sng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So Carrying cost=  </a:t>
            </a:r>
            <a:r>
              <a:rPr lang="en-US" sz="2400" u="sng" dirty="0" smtClean="0">
                <a:solidFill>
                  <a:srgbClr val="000099"/>
                </a:solidFill>
              </a:rPr>
              <a:t>Q 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th-TH" sz="2400" dirty="0" smtClean="0">
                <a:solidFill>
                  <a:srgbClr val="000099"/>
                </a:solidFill>
                <a:sym typeface="Symbol" pitchFamily="18" charset="2"/>
              </a:rPr>
              <a:t></a:t>
            </a:r>
            <a:r>
              <a:rPr lang="th-TH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smtClean="0">
                <a:solidFill>
                  <a:srgbClr val="000099"/>
                </a:solidFill>
              </a:rPr>
              <a:t>C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                                </a:t>
            </a:r>
            <a:r>
              <a:rPr lang="en-US" sz="2400" dirty="0" smtClean="0">
                <a:solidFill>
                  <a:srgbClr val="000099"/>
                </a:solidFill>
              </a:rPr>
              <a:t>2</a:t>
            </a:r>
            <a:r>
              <a:rPr lang="en-US" sz="2400" u="sng" dirty="0" smtClean="0">
                <a:solidFill>
                  <a:srgbClr val="000099"/>
                </a:solidFill>
              </a:rPr>
              <a:t> </a:t>
            </a:r>
            <a:endParaRPr lang="th-TH" sz="2400" u="sng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Number of order =  </a:t>
            </a:r>
            <a:r>
              <a:rPr lang="en-US" sz="2400" u="sng" dirty="0" smtClean="0">
                <a:solidFill>
                  <a:srgbClr val="000099"/>
                </a:solidFill>
              </a:rPr>
              <a:t>S</a:t>
            </a:r>
            <a:endParaRPr lang="en-US" sz="2400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                       </a:t>
            </a:r>
            <a:r>
              <a:rPr lang="en-US" sz="2400" dirty="0" smtClean="0">
                <a:solidFill>
                  <a:srgbClr val="000099"/>
                </a:solidFill>
              </a:rPr>
              <a:t>        Q</a:t>
            </a:r>
            <a:endParaRPr lang="th-TH" sz="2400" u="sng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So Ordering cost</a:t>
            </a:r>
            <a:r>
              <a:rPr lang="th-TH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smtClean="0">
                <a:solidFill>
                  <a:srgbClr val="000099"/>
                </a:solidFill>
              </a:rPr>
              <a:t> = </a:t>
            </a:r>
            <a:r>
              <a:rPr lang="en-US" sz="2400" u="sng" dirty="0" smtClean="0">
                <a:solidFill>
                  <a:srgbClr val="000099"/>
                </a:solidFill>
              </a:rPr>
              <a:t>S 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th-TH" sz="2400" dirty="0" smtClean="0">
                <a:solidFill>
                  <a:srgbClr val="000099"/>
                </a:solidFill>
                <a:sym typeface="Symbol" pitchFamily="18" charset="2"/>
              </a:rPr>
              <a:t></a:t>
            </a:r>
            <a:r>
              <a:rPr lang="th-TH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smtClean="0">
                <a:solidFill>
                  <a:srgbClr val="000099"/>
                </a:solidFill>
              </a:rPr>
              <a:t>O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                                </a:t>
            </a:r>
            <a:r>
              <a:rPr lang="en-US" sz="2400" dirty="0" smtClean="0">
                <a:solidFill>
                  <a:srgbClr val="000099"/>
                </a:solidFill>
              </a:rPr>
              <a:t>Q</a:t>
            </a:r>
            <a:endParaRPr lang="th-TH" sz="2400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th-TH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smtClean="0">
                <a:solidFill>
                  <a:srgbClr val="000099"/>
                </a:solidFill>
              </a:rPr>
              <a:t>Total cost</a:t>
            </a:r>
            <a:r>
              <a:rPr lang="th-TH" sz="2400" dirty="0" smtClean="0">
                <a:solidFill>
                  <a:srgbClr val="000099"/>
                </a:solidFill>
              </a:rPr>
              <a:t>           </a:t>
            </a:r>
            <a:r>
              <a:rPr lang="en-US" sz="2400" dirty="0" smtClean="0">
                <a:solidFill>
                  <a:srgbClr val="000099"/>
                </a:solidFill>
              </a:rPr>
              <a:t>=  (</a:t>
            </a:r>
            <a:r>
              <a:rPr lang="en-US" sz="2400" u="sng" dirty="0" smtClean="0">
                <a:solidFill>
                  <a:srgbClr val="000099"/>
                </a:solidFill>
              </a:rPr>
              <a:t>Q 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th-TH" sz="2400" dirty="0" smtClean="0">
                <a:solidFill>
                  <a:srgbClr val="000099"/>
                </a:solidFill>
                <a:sym typeface="Symbol" pitchFamily="18" charset="2"/>
              </a:rPr>
              <a:t></a:t>
            </a:r>
            <a:r>
              <a:rPr lang="th-TH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smtClean="0">
                <a:solidFill>
                  <a:srgbClr val="000099"/>
                </a:solidFill>
              </a:rPr>
              <a:t>C)  +   ( </a:t>
            </a:r>
            <a:r>
              <a:rPr lang="en-US" sz="2400" u="sng" dirty="0" smtClean="0">
                <a:solidFill>
                  <a:srgbClr val="000099"/>
                </a:solidFill>
              </a:rPr>
              <a:t>S </a:t>
            </a:r>
            <a:r>
              <a:rPr lang="th-TH" sz="2400" dirty="0" smtClean="0">
                <a:solidFill>
                  <a:srgbClr val="000099"/>
                </a:solidFill>
                <a:sym typeface="Symbol" pitchFamily="18" charset="2"/>
              </a:rPr>
              <a:t></a:t>
            </a:r>
            <a:r>
              <a:rPr lang="th-TH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smtClean="0">
                <a:solidFill>
                  <a:srgbClr val="000099"/>
                </a:solidFill>
              </a:rPr>
              <a:t>O )</a:t>
            </a:r>
            <a:endParaRPr lang="en-US" sz="2400" u="sng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                            </a:t>
            </a:r>
            <a:r>
              <a:rPr lang="en-US" sz="2400" dirty="0" smtClean="0">
                <a:solidFill>
                  <a:srgbClr val="000099"/>
                </a:solidFill>
              </a:rPr>
              <a:t>     </a:t>
            </a:r>
            <a:r>
              <a:rPr lang="en-US" sz="2400" dirty="0" smtClean="0">
                <a:solidFill>
                  <a:srgbClr val="000099"/>
                </a:solidFill>
              </a:rPr>
              <a:t>2                   </a:t>
            </a:r>
            <a:r>
              <a:rPr lang="en-US" sz="2400" dirty="0" smtClean="0">
                <a:solidFill>
                  <a:srgbClr val="000099"/>
                </a:solidFill>
              </a:rPr>
              <a:t>Q</a:t>
            </a:r>
            <a:endParaRPr lang="th-TH" sz="2400" dirty="0" smtClean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None/>
            </a:pPr>
            <a:endParaRPr lang="th-TH" dirty="0" smtClean="0">
              <a:solidFill>
                <a:srgbClr val="002060"/>
              </a:solidFill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5943600" cy="533400"/>
          </a:xfrm>
        </p:spPr>
        <p:txBody>
          <a:bodyPr/>
          <a:lstStyle/>
          <a:p>
            <a:pPr algn="ctr">
              <a:defRPr/>
            </a:pPr>
            <a:r>
              <a:rPr lang="en-US" sz="48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Inventory Management</a:t>
            </a:r>
            <a:endParaRPr lang="en-US" sz="48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244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491823-2B73-46E0-9CAB-3F88A0C73290}" type="slidenum">
              <a:rPr lang="en-US" smtClean="0">
                <a:solidFill>
                  <a:srgbClr val="002060"/>
                </a:solidFill>
              </a:rPr>
              <a:pPr eaLnBrk="1" hangingPunct="1"/>
              <a:t>8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10246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/>
          <a:lstStyle/>
          <a:p>
            <a:pPr>
              <a:buFontTx/>
              <a:buNone/>
            </a:pPr>
            <a:r>
              <a:rPr lang="th-TH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Minimize cost :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                             Carrying cost = Ordering cost </a:t>
            </a:r>
            <a:endParaRPr lang="th-TH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th-TH" dirty="0" smtClean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                                   </a:t>
            </a:r>
            <a:r>
              <a:rPr lang="en-US" u="sng" dirty="0" smtClean="0">
                <a:solidFill>
                  <a:srgbClr val="000099"/>
                </a:solidFill>
              </a:rPr>
              <a:t>Q 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th-TH" dirty="0" smtClean="0">
                <a:solidFill>
                  <a:srgbClr val="000099"/>
                </a:solidFill>
                <a:sym typeface="Symbol" pitchFamily="18" charset="2"/>
              </a:rPr>
              <a:t></a:t>
            </a:r>
            <a:r>
              <a:rPr lang="th-TH" dirty="0" smtClean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C     =  </a:t>
            </a:r>
            <a:r>
              <a:rPr lang="en-US" u="sng" dirty="0" smtClean="0">
                <a:solidFill>
                  <a:srgbClr val="000099"/>
                </a:solidFill>
              </a:rPr>
              <a:t>S 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th-TH" dirty="0" smtClean="0">
                <a:solidFill>
                  <a:srgbClr val="000099"/>
                </a:solidFill>
                <a:sym typeface="Symbol" pitchFamily="18" charset="2"/>
              </a:rPr>
              <a:t></a:t>
            </a:r>
            <a:r>
              <a:rPr lang="th-TH" dirty="0" smtClean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O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                                     </a:t>
            </a:r>
            <a:r>
              <a:rPr lang="en-US" dirty="0" smtClean="0">
                <a:solidFill>
                  <a:srgbClr val="000099"/>
                </a:solidFill>
              </a:rPr>
              <a:t>2                 Q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                                         Q</a:t>
            </a:r>
            <a:r>
              <a:rPr lang="en-US" dirty="0" smtClean="0">
                <a:solidFill>
                  <a:srgbClr val="000099"/>
                </a:solidFill>
                <a:cs typeface="Arial" charset="0"/>
              </a:rPr>
              <a:t>²       =  </a:t>
            </a:r>
            <a:r>
              <a:rPr lang="en-US" u="sng" dirty="0" smtClean="0">
                <a:solidFill>
                  <a:srgbClr val="000099"/>
                </a:solidFill>
                <a:cs typeface="Arial" charset="0"/>
              </a:rPr>
              <a:t>2SO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99"/>
                </a:solidFill>
                <a:cs typeface="Arial" charset="0"/>
              </a:rPr>
              <a:t>                                                          C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99"/>
                </a:solidFill>
                <a:sym typeface="Symbol" pitchFamily="18" charset="2"/>
              </a:rPr>
              <a:t>                                      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99"/>
                </a:solidFill>
                <a:sym typeface="Symbol" pitchFamily="18" charset="2"/>
              </a:rPr>
              <a:t>                                     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  <a:cs typeface="Arial" charset="0"/>
              </a:rPr>
              <a:t> Q       =  </a:t>
            </a:r>
            <a:r>
              <a:rPr lang="en-US" u="sng" dirty="0" smtClean="0">
                <a:solidFill>
                  <a:srgbClr val="000099"/>
                </a:solidFill>
                <a:cs typeface="Arial" charset="0"/>
              </a:rPr>
              <a:t>2SO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99"/>
                </a:solidFill>
                <a:cs typeface="Arial" charset="0"/>
              </a:rPr>
              <a:t>                                                     </a:t>
            </a:r>
            <a:r>
              <a:rPr lang="en-US" dirty="0" smtClean="0">
                <a:solidFill>
                  <a:srgbClr val="000099"/>
                </a:solidFill>
                <a:latin typeface="Agency FB" pitchFamily="34" charset="0"/>
                <a:cs typeface="Arial" charset="0"/>
              </a:rPr>
              <a:t>√</a:t>
            </a:r>
            <a:r>
              <a:rPr lang="en-US" dirty="0" smtClean="0">
                <a:solidFill>
                  <a:srgbClr val="000099"/>
                </a:solidFill>
                <a:cs typeface="Arial" charset="0"/>
              </a:rPr>
              <a:t>   C </a:t>
            </a:r>
            <a:endParaRPr lang="th-TH" dirty="0" smtClean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5615485" y="5524500"/>
            <a:ext cx="685800" cy="152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34585" y="5256212"/>
            <a:ext cx="9906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A0B369-6AC5-427A-9BE4-15AF93675750}" type="slidenum">
              <a:rPr lang="en-US" smtClean="0">
                <a:solidFill>
                  <a:srgbClr val="002060"/>
                </a:solidFill>
              </a:rPr>
              <a:pPr eaLnBrk="1" hangingPunct="1"/>
              <a:t>9</a:t>
            </a:fld>
            <a:endParaRPr lang="th-TH" smtClean="0">
              <a:solidFill>
                <a:srgbClr val="002060"/>
              </a:solidFill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931150" cy="5126038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Baht</a:t>
            </a:r>
            <a:endParaRPr lang="th-TH" dirty="0" smtClean="0">
              <a:solidFill>
                <a:srgbClr val="000099"/>
              </a:solidFill>
            </a:endParaRPr>
          </a:p>
        </p:txBody>
      </p:sp>
      <p:sp>
        <p:nvSpPr>
          <p:cNvPr id="11270" name="Line 8"/>
          <p:cNvSpPr>
            <a:spLocks noChangeShapeType="1"/>
          </p:cNvSpPr>
          <p:nvPr/>
        </p:nvSpPr>
        <p:spPr bwMode="auto">
          <a:xfrm flipH="1" flipV="1">
            <a:off x="1042988" y="5949950"/>
            <a:ext cx="633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 flipV="1">
            <a:off x="1042988" y="1600200"/>
            <a:ext cx="46037" cy="434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11"/>
          <p:cNvSpPr>
            <a:spLocks noChangeShapeType="1"/>
          </p:cNvSpPr>
          <p:nvPr/>
        </p:nvSpPr>
        <p:spPr bwMode="auto">
          <a:xfrm>
            <a:off x="7380288" y="594995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 flipV="1">
            <a:off x="1042988" y="1268413"/>
            <a:ext cx="5330825" cy="4681537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7235825" y="5949950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Units</a:t>
            </a:r>
            <a:endParaRPr lang="th-TH" dirty="0">
              <a:solidFill>
                <a:schemeClr val="tx2"/>
              </a:solidFill>
            </a:endParaRPr>
          </a:p>
        </p:txBody>
      </p:sp>
      <p:sp>
        <p:nvSpPr>
          <p:cNvPr id="11275" name="Rectangle 16"/>
          <p:cNvSpPr>
            <a:spLocks noChangeArrowheads="1"/>
          </p:cNvSpPr>
          <p:nvPr/>
        </p:nvSpPr>
        <p:spPr bwMode="auto">
          <a:xfrm>
            <a:off x="6589713" y="443706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Ordering cost</a:t>
            </a:r>
            <a:endParaRPr lang="th-TH" dirty="0">
              <a:solidFill>
                <a:srgbClr val="000099"/>
              </a:solidFill>
            </a:endParaRPr>
          </a:p>
        </p:txBody>
      </p:sp>
      <p:sp>
        <p:nvSpPr>
          <p:cNvPr id="11276" name="Line 19"/>
          <p:cNvSpPr>
            <a:spLocks noChangeShapeType="1"/>
          </p:cNvSpPr>
          <p:nvPr/>
        </p:nvSpPr>
        <p:spPr bwMode="auto">
          <a:xfrm>
            <a:off x="1476375" y="1916113"/>
            <a:ext cx="142875" cy="576262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20"/>
          <p:cNvSpPr>
            <a:spLocks noChangeShapeType="1"/>
          </p:cNvSpPr>
          <p:nvPr/>
        </p:nvSpPr>
        <p:spPr bwMode="auto">
          <a:xfrm>
            <a:off x="1619250" y="2492375"/>
            <a:ext cx="215900" cy="503238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21"/>
          <p:cNvSpPr>
            <a:spLocks noChangeShapeType="1"/>
          </p:cNvSpPr>
          <p:nvPr/>
        </p:nvSpPr>
        <p:spPr bwMode="auto">
          <a:xfrm>
            <a:off x="1835150" y="2997200"/>
            <a:ext cx="360363" cy="576263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22"/>
          <p:cNvSpPr>
            <a:spLocks noChangeShapeType="1"/>
          </p:cNvSpPr>
          <p:nvPr/>
        </p:nvSpPr>
        <p:spPr bwMode="auto">
          <a:xfrm>
            <a:off x="2195513" y="3573463"/>
            <a:ext cx="504825" cy="4318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23"/>
          <p:cNvSpPr>
            <a:spLocks noChangeShapeType="1"/>
          </p:cNvSpPr>
          <p:nvPr/>
        </p:nvSpPr>
        <p:spPr bwMode="auto">
          <a:xfrm>
            <a:off x="2700338" y="4005263"/>
            <a:ext cx="863600" cy="360362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24"/>
          <p:cNvSpPr>
            <a:spLocks noChangeShapeType="1"/>
          </p:cNvSpPr>
          <p:nvPr/>
        </p:nvSpPr>
        <p:spPr bwMode="auto">
          <a:xfrm>
            <a:off x="3563938" y="4365625"/>
            <a:ext cx="1008062" cy="1428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25"/>
          <p:cNvSpPr>
            <a:spLocks noChangeShapeType="1"/>
          </p:cNvSpPr>
          <p:nvPr/>
        </p:nvSpPr>
        <p:spPr bwMode="auto">
          <a:xfrm>
            <a:off x="4572000" y="4508500"/>
            <a:ext cx="3168650" cy="5048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Rectangle 26"/>
          <p:cNvSpPr>
            <a:spLocks noChangeArrowheads="1"/>
          </p:cNvSpPr>
          <p:nvPr/>
        </p:nvSpPr>
        <p:spPr bwMode="auto">
          <a:xfrm>
            <a:off x="6588125" y="1123950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Carrying cost</a:t>
            </a:r>
            <a:endParaRPr lang="th-TH" dirty="0">
              <a:solidFill>
                <a:srgbClr val="000099"/>
              </a:solidFill>
            </a:endParaRPr>
          </a:p>
        </p:txBody>
      </p:sp>
      <p:sp>
        <p:nvSpPr>
          <p:cNvPr id="11284" name="Line 27"/>
          <p:cNvSpPr>
            <a:spLocks noChangeShapeType="1"/>
          </p:cNvSpPr>
          <p:nvPr/>
        </p:nvSpPr>
        <p:spPr bwMode="auto">
          <a:xfrm flipH="1" flipV="1">
            <a:off x="1331913" y="1052513"/>
            <a:ext cx="144462" cy="863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28"/>
          <p:cNvSpPr>
            <a:spLocks noChangeShapeType="1"/>
          </p:cNvSpPr>
          <p:nvPr/>
        </p:nvSpPr>
        <p:spPr bwMode="auto">
          <a:xfrm>
            <a:off x="1835150" y="1196975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29"/>
          <p:cNvSpPr>
            <a:spLocks noChangeShapeType="1"/>
          </p:cNvSpPr>
          <p:nvPr/>
        </p:nvSpPr>
        <p:spPr bwMode="auto">
          <a:xfrm>
            <a:off x="1979613" y="1628775"/>
            <a:ext cx="1444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Line 30"/>
          <p:cNvSpPr>
            <a:spLocks noChangeShapeType="1"/>
          </p:cNvSpPr>
          <p:nvPr/>
        </p:nvSpPr>
        <p:spPr bwMode="auto">
          <a:xfrm>
            <a:off x="2124075" y="1989138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31"/>
          <p:cNvSpPr>
            <a:spLocks noChangeShapeType="1"/>
          </p:cNvSpPr>
          <p:nvPr/>
        </p:nvSpPr>
        <p:spPr bwMode="auto">
          <a:xfrm>
            <a:off x="2411413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32"/>
          <p:cNvSpPr>
            <a:spLocks noChangeShapeType="1"/>
          </p:cNvSpPr>
          <p:nvPr/>
        </p:nvSpPr>
        <p:spPr bwMode="auto">
          <a:xfrm>
            <a:off x="2843213" y="2852738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33"/>
          <p:cNvSpPr>
            <a:spLocks noChangeShapeType="1"/>
          </p:cNvSpPr>
          <p:nvPr/>
        </p:nvSpPr>
        <p:spPr bwMode="auto">
          <a:xfrm flipV="1">
            <a:off x="3059113" y="2852738"/>
            <a:ext cx="1444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Line 34"/>
          <p:cNvSpPr>
            <a:spLocks noChangeShapeType="1"/>
          </p:cNvSpPr>
          <p:nvPr/>
        </p:nvSpPr>
        <p:spPr bwMode="auto">
          <a:xfrm flipV="1">
            <a:off x="3203575" y="2708275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Line 35"/>
          <p:cNvSpPr>
            <a:spLocks noChangeShapeType="1"/>
          </p:cNvSpPr>
          <p:nvPr/>
        </p:nvSpPr>
        <p:spPr bwMode="auto">
          <a:xfrm flipV="1">
            <a:off x="3635375" y="1844675"/>
            <a:ext cx="11525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38"/>
          <p:cNvSpPr>
            <a:spLocks noChangeShapeType="1"/>
          </p:cNvSpPr>
          <p:nvPr/>
        </p:nvSpPr>
        <p:spPr bwMode="auto">
          <a:xfrm flipV="1">
            <a:off x="4787900" y="1219200"/>
            <a:ext cx="774700" cy="62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Line 40"/>
          <p:cNvSpPr>
            <a:spLocks noChangeShapeType="1"/>
          </p:cNvSpPr>
          <p:nvPr/>
        </p:nvSpPr>
        <p:spPr bwMode="auto">
          <a:xfrm flipH="1">
            <a:off x="2987675" y="2924175"/>
            <a:ext cx="71438" cy="302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Rectangle 41"/>
          <p:cNvSpPr>
            <a:spLocks noChangeArrowheads="1"/>
          </p:cNvSpPr>
          <p:nvPr/>
        </p:nvSpPr>
        <p:spPr bwMode="auto">
          <a:xfrm>
            <a:off x="3352800" y="1143000"/>
            <a:ext cx="1159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Total cost</a:t>
            </a:r>
            <a:endParaRPr lang="th-TH" dirty="0">
              <a:solidFill>
                <a:srgbClr val="000099"/>
              </a:solidFill>
            </a:endParaRPr>
          </a:p>
        </p:txBody>
      </p:sp>
      <p:sp>
        <p:nvSpPr>
          <p:cNvPr id="11296" name="Rectangle 42"/>
          <p:cNvSpPr>
            <a:spLocks noChangeArrowheads="1"/>
          </p:cNvSpPr>
          <p:nvPr/>
        </p:nvSpPr>
        <p:spPr bwMode="auto">
          <a:xfrm>
            <a:off x="250825" y="580548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dirty="0"/>
              <a:t>      </a:t>
            </a:r>
            <a:r>
              <a:rPr lang="th-TH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5943600" cy="533400"/>
          </a:xfrm>
        </p:spPr>
        <p:txBody>
          <a:bodyPr/>
          <a:lstStyle/>
          <a:p>
            <a:pPr algn="ctr">
              <a:defRPr/>
            </a:pP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8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Inventory Management</a:t>
            </a:r>
            <a:endParaRPr lang="en-US" sz="48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298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04">
  <a:themeElements>
    <a:clrScheme name="170Gp_natural_light 3">
      <a:dk1>
        <a:srgbClr val="000000"/>
      </a:dk1>
      <a:lt1>
        <a:srgbClr val="FFFFFF"/>
      </a:lt1>
      <a:dk2>
        <a:srgbClr val="006699"/>
      </a:dk2>
      <a:lt2>
        <a:srgbClr val="DDDDDD"/>
      </a:lt2>
      <a:accent1>
        <a:srgbClr val="35C313"/>
      </a:accent1>
      <a:accent2>
        <a:srgbClr val="ECCE4C"/>
      </a:accent2>
      <a:accent3>
        <a:srgbClr val="FFFFFF"/>
      </a:accent3>
      <a:accent4>
        <a:srgbClr val="000000"/>
      </a:accent4>
      <a:accent5>
        <a:srgbClr val="AEDEAA"/>
      </a:accent5>
      <a:accent6>
        <a:srgbClr val="D6BA44"/>
      </a:accent6>
      <a:hlink>
        <a:srgbClr val="DC7314"/>
      </a:hlink>
      <a:folHlink>
        <a:srgbClr val="1392D9"/>
      </a:folHlink>
    </a:clrScheme>
    <a:fontScheme name="170Gp_natural_ligh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006699"/>
        </a:dk2>
        <a:lt2>
          <a:srgbClr val="DDDDDD"/>
        </a:lt2>
        <a:accent1>
          <a:srgbClr val="35C313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AEDEAA"/>
        </a:accent5>
        <a:accent6>
          <a:srgbClr val="D6BA44"/>
        </a:accent6>
        <a:hlink>
          <a:srgbClr val="DC7314"/>
        </a:hlink>
        <a:folHlink>
          <a:srgbClr val="1392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powerpoint-templates-04</Template>
  <TotalTime>446</TotalTime>
  <Words>444</Words>
  <Application>Microsoft Office PowerPoint</Application>
  <PresentationFormat>นำเสนอทางหน้าจอ (4:3)</PresentationFormat>
  <Paragraphs>127</Paragraphs>
  <Slides>12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4" baseType="lpstr">
      <vt:lpstr>powerpoint-templates-04</vt:lpstr>
      <vt:lpstr>Image</vt:lpstr>
      <vt:lpstr>FINANCIAL ANALYSIS</vt:lpstr>
      <vt:lpstr>Chapter 8 Inventory Management</vt:lpstr>
      <vt:lpstr> Inventory Management</vt:lpstr>
      <vt:lpstr> Inventory Management</vt:lpstr>
      <vt:lpstr>Inventory Management</vt:lpstr>
      <vt:lpstr> Inventory Management</vt:lpstr>
      <vt:lpstr>Inventory Management</vt:lpstr>
      <vt:lpstr>Inventory Management</vt:lpstr>
      <vt:lpstr> Inventory Management</vt:lpstr>
      <vt:lpstr>Inventory Management</vt:lpstr>
      <vt:lpstr>Safety Stocks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FINANCE</dc:title>
  <dc:creator>user</dc:creator>
  <cp:lastModifiedBy>Admin</cp:lastModifiedBy>
  <cp:revision>52</cp:revision>
  <dcterms:created xsi:type="dcterms:W3CDTF">2009-09-08T08:46:51Z</dcterms:created>
  <dcterms:modified xsi:type="dcterms:W3CDTF">2022-11-14T05:26:05Z</dcterms:modified>
</cp:coreProperties>
</file>