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62" r:id="rId3"/>
    <p:sldId id="257" r:id="rId4"/>
    <p:sldId id="290" r:id="rId5"/>
    <p:sldId id="293" r:id="rId6"/>
    <p:sldId id="258" r:id="rId7"/>
    <p:sldId id="259" r:id="rId8"/>
    <p:sldId id="291" r:id="rId9"/>
    <p:sldId id="284" r:id="rId10"/>
    <p:sldId id="287" r:id="rId11"/>
    <p:sldId id="288" r:id="rId12"/>
    <p:sldId id="292" r:id="rId13"/>
    <p:sldId id="261" r:id="rId14"/>
    <p:sldId id="274" r:id="rId15"/>
    <p:sldId id="272" r:id="rId16"/>
    <p:sldId id="273" r:id="rId17"/>
    <p:sldId id="271" r:id="rId18"/>
    <p:sldId id="270" r:id="rId19"/>
    <p:sldId id="269" r:id="rId20"/>
    <p:sldId id="268" r:id="rId21"/>
    <p:sldId id="282" r:id="rId22"/>
    <p:sldId id="267" r:id="rId23"/>
    <p:sldId id="266" r:id="rId24"/>
    <p:sldId id="265" r:id="rId25"/>
    <p:sldId id="264" r:id="rId26"/>
    <p:sldId id="263" r:id="rId27"/>
    <p:sldId id="286" r:id="rId28"/>
    <p:sldId id="260" r:id="rId29"/>
    <p:sldId id="285" r:id="rId30"/>
    <p:sldId id="279" r:id="rId31"/>
    <p:sldId id="280" r:id="rId32"/>
    <p:sldId id="281" r:id="rId33"/>
    <p:sldId id="28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8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9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60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8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40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2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85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2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0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1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2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8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8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84B0-B58B-4BE4-8ABF-0B22D8D0D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942" y="86185"/>
            <a:ext cx="11277600" cy="81915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/>
              <a:t>แนวทางการจัดทำแผนพัฒนาคุณภาพการศึกษาระดับสถานศึกษา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D75A-54A0-4E2F-A98E-1897FA647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4902" y="5091891"/>
            <a:ext cx="8025705" cy="1062329"/>
          </a:xfr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th-TH" sz="3100" b="1" dirty="0">
                <a:solidFill>
                  <a:schemeClr val="bg1"/>
                </a:solidFill>
              </a:rPr>
              <a:t>อาจารย์ ดร.พัชราภรณ์  พิลาสมบัติ</a:t>
            </a:r>
          </a:p>
          <a:p>
            <a:pPr algn="ctr"/>
            <a:r>
              <a:rPr lang="th-TH" sz="3100" b="1" dirty="0">
                <a:solidFill>
                  <a:schemeClr val="bg1"/>
                </a:solidFill>
              </a:rPr>
              <a:t>อาจารย์ประจำกลุ่มวิชาชีพครู คณะครุศาสตร์ มหาวิทยาลัยราชภัฏสวนสุนันทา</a:t>
            </a:r>
          </a:p>
          <a:p>
            <a:endParaRPr lang="en-US" dirty="0"/>
          </a:p>
        </p:txBody>
      </p:sp>
      <p:pic>
        <p:nvPicPr>
          <p:cNvPr id="4" name="Picture 2" descr="การพัฒนาผู้เรียน สู่มาตรฐานสากลในศตวรรษที่ ๒๑">
            <a:extLst>
              <a:ext uri="{FF2B5EF4-FFF2-40B4-BE49-F238E27FC236}">
                <a16:creationId xmlns:a16="http://schemas.microsoft.com/office/drawing/2014/main" id="{0237423C-C05E-4952-9F3D-69C98ED3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37" y="2445986"/>
            <a:ext cx="8917969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6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C12F-3157-4761-8F82-42B4B9CA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574" y="105092"/>
            <a:ext cx="4905375" cy="7453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SWOT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CFADA7-A00E-40AC-A992-7813504D31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9870" y="954860"/>
            <a:ext cx="11568701" cy="5579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272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C12F-3157-4761-8F82-42B4B9CA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049" y="74395"/>
            <a:ext cx="4905375" cy="7148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SWOT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F63B0-C17B-4DFF-87A8-67E43FD7A7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07587" y="1283391"/>
            <a:ext cx="8507002" cy="4850281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4115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CFC3CB8-29DA-A497-BBAF-C28116234B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3160" y="369870"/>
            <a:ext cx="11229654" cy="6349429"/>
          </a:xfr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9120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FF0178-986B-4E1E-B27E-B6201103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37376"/>
            <a:ext cx="10363200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49EBB-613A-4D2F-B612-AA00C408ED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535" y="2033804"/>
            <a:ext cx="10467975" cy="3349854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</a:rPr>
              <a:t>3.1 </a:t>
            </a:r>
            <a:r>
              <a:rPr lang="th-TH" sz="2800" b="1" u="sng" dirty="0">
                <a:solidFill>
                  <a:schemeClr val="accent2">
                    <a:lumMod val="50000"/>
                  </a:schemeClr>
                </a:solidFill>
              </a:rPr>
              <a:t>วิสัยทัศน์</a:t>
            </a:r>
            <a:r>
              <a:rPr lang="th-TH" sz="2400" b="1" u="sng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vision) </a:t>
            </a:r>
            <a:r>
              <a:rPr lang="th-TH" sz="2800" b="1" dirty="0"/>
              <a:t>หมายถึง </a:t>
            </a:r>
            <a:r>
              <a:rPr lang="th-TH" sz="2800" b="1" i="1" u="sng" dirty="0">
                <a:solidFill>
                  <a:srgbClr val="FF0000"/>
                </a:solidFill>
              </a:rPr>
              <a:t>ทิศทางหรือสภาพสถานศึกษาที่พึงปรารถนาในอนาคตของสถานศึกษา</a:t>
            </a:r>
            <a:r>
              <a:rPr lang="th-TH" sz="2800" b="1" i="1" dirty="0"/>
              <a:t> </a:t>
            </a:r>
            <a:r>
              <a:rPr lang="th-TH" sz="2800" b="1" dirty="0"/>
              <a:t>ควรมีการกำหนดระยะเวลาที่ชัดเจน อาจจะเป็น 3 หรือ 5 ปี ที่มีความเป็นไปได้ โดยเมื่อสถานศึกษาได้ พัฒนาคุณภาพสถานศึกษาจนประสบความสำเร็จตามวิสัยทัศน์แล้ว สถานศึกษาควรแก้ไขและพัฒนาจุดที่ควรพัฒนาให้ดีขึ้น คง หรือ เพิ่ม จุดเด่นของสถานศึกษาให้มากขึ้น จนบรรลุวิสัยทัศน์ของสถานศึกษาและเมื่อครบรอบระยะเวลาของวิสัยทัศน์ที่กำหนด สถานศึกษาสามารถปรับวิสัยทัศน์ของสถานศึกษาเพื่อพัฒนาคุณภาพสถานศึกษาให้สูงขึ้น วิสัยทัศน์ที่ดี ควรมีลักษณะที่เป็นภาพเชิงบวกที่สะท้อนถึงความเป็นเลิศของสถานศึกษา คำนึงถึงผู้เรียนเป็นสำคัญ และมีความชัดเจน และสามารถนำไปปฏิบัติได้</a:t>
            </a:r>
            <a:endParaRPr lang="en-US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FD2019-524F-48D0-80B6-01A07A37727B}"/>
              </a:ext>
            </a:extLst>
          </p:cNvPr>
          <p:cNvSpPr/>
          <p:nvPr/>
        </p:nvSpPr>
        <p:spPr>
          <a:xfrm>
            <a:off x="702644" y="1094469"/>
            <a:ext cx="10607040" cy="811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ขั้นที่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 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นำผลการวิเคราะห์สภาพภายในและภายนอกของสถานศึกษา ประมวลเป็นวิสัยทัศน์ พันธกิจและเป้าประสงค์ ตัวชี้วัดความสำเร็จและโครงการ/กิจกรรม ของสถานศึกษา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698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1B6E3B-5E28-4FA5-84A3-BC3F7846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7663"/>
            <a:ext cx="10363200" cy="5715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B2A2-66E9-4E4F-9841-DDECCC63B4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6882" y="1219200"/>
            <a:ext cx="9520718" cy="4534328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600" b="1" u="sng" dirty="0">
                <a:solidFill>
                  <a:schemeClr val="accent2">
                    <a:lumMod val="50000"/>
                  </a:schemeClr>
                </a:solidFill>
              </a:rPr>
              <a:t>ตัวอย่างวิสัยทัศน์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th-TH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th-TH" sz="3600" b="1" i="1" dirty="0">
                <a:solidFill>
                  <a:schemeClr val="accent2">
                    <a:lumMod val="50000"/>
                  </a:schemeClr>
                </a:solidFill>
              </a:rPr>
              <a:t>ผู้เรียนมีคุณภาพตามมาตรฐาน มีความสามารถด้านการคิด ใฝ่รู้ </a:t>
            </a:r>
            <a:endParaRPr lang="en-US" sz="36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th-TH" sz="3600" b="1" i="1" dirty="0">
                <a:solidFill>
                  <a:schemeClr val="accent2">
                    <a:lumMod val="50000"/>
                  </a:schemeClr>
                </a:solidFill>
              </a:rPr>
              <a:t>เน้นผู้เรียนเป็นสำคัญ ชุมชนร่วมสร้างสรรค์ให้การยอมรับ ”</a:t>
            </a:r>
          </a:p>
          <a:p>
            <a:pPr marL="0" indent="0" algn="ctr">
              <a:buNone/>
            </a:pPr>
            <a:endParaRPr lang="en-US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hild center เหมาะกับการเรียนการสอนแบบใด">
            <a:extLst>
              <a:ext uri="{FF2B5EF4-FFF2-40B4-BE49-F238E27FC236}">
                <a16:creationId xmlns:a16="http://schemas.microsoft.com/office/drawing/2014/main" id="{6EEE10F1-2E55-41DC-B3B1-655E7CF5A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4" y="4364752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4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C81051-AA73-46FF-9AAD-3F2759E0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285750"/>
            <a:ext cx="10363200" cy="5524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594F35-F475-4458-8001-EDD210484C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0050" y="942975"/>
            <a:ext cx="11410950" cy="54578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7556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DB9B-BEB5-4303-9C7A-B19340F0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240318"/>
            <a:ext cx="10538825" cy="2026864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chemeClr val="accent2"/>
                </a:solidFill>
                <a:cs typeface="+mn-cs"/>
              </a:rPr>
              <a:t>การกำหนดเป้าประสงค์ </a:t>
            </a:r>
            <a:r>
              <a:rPr lang="th-TH" sz="2000" b="1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Goals) </a:t>
            </a:r>
            <a:r>
              <a:rPr lang="th-TH" sz="2800" dirty="0">
                <a:cs typeface="+mn-cs"/>
              </a:rPr>
              <a:t>คือสิ่งที่หน่วยงาน</a:t>
            </a:r>
            <a:r>
              <a:rPr lang="th-TH" sz="2800" u="sng" dirty="0">
                <a:solidFill>
                  <a:srgbClr val="FF0000"/>
                </a:solidFill>
                <a:cs typeface="+mn-cs"/>
              </a:rPr>
              <a:t>ต้องการบรรลุหรือเป้าหมายที่ต้องการบรรลุในแต่ละพันธกิจ </a:t>
            </a:r>
            <a:r>
              <a:rPr lang="th-TH" sz="2800" dirty="0">
                <a:solidFill>
                  <a:srgbClr val="FF0000"/>
                </a:solidFill>
                <a:cs typeface="+mn-cs"/>
              </a:rPr>
              <a:t>(หลักการเขียน : ใคร ได้อะไร ด้วยคุณภาพอย่างไร) </a:t>
            </a:r>
            <a:r>
              <a:rPr lang="th-TH" sz="2800" dirty="0">
                <a:cs typeface="+mn-cs"/>
              </a:rPr>
              <a:t>เป็นการกำหนดสิ่งที่ต้องการให้เกิดขึ้น เพื่อให้บรรลุตามวิสัยทัศน์ ดำเนินการโดยนำพันธกิจแต่ละข้อมาพิจารณาว่า ถ้าดำเนินการตามพันธกิจที่กำหนดแล้ว จะเกิดผลผลิตอะไรบ้าง ซึ่งจะช่วยทำให้บรรลุตามวิสัยทัศน์ของสถานศึกษาได้อย่างครบถ้วน ตัวอย่างการกำหนดเป้าประสงค์ </a:t>
            </a:r>
            <a:r>
              <a:rPr lang="th-TH" sz="2000" dirty="0">
                <a:cs typeface="+mn-cs"/>
              </a:rPr>
              <a:t>(</a:t>
            </a:r>
            <a:r>
              <a:rPr lang="en-US" sz="2000" dirty="0">
                <a:cs typeface="+mn-cs"/>
              </a:rPr>
              <a:t>Goal)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11559D-34A2-47C3-B555-D7A036E355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27163" y="3135313"/>
            <a:ext cx="9823731" cy="219848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0214F6-DB37-4221-8A73-8ABBE02E9268}"/>
              </a:ext>
            </a:extLst>
          </p:cNvPr>
          <p:cNvSpPr txBox="1">
            <a:spLocks/>
          </p:cNvSpPr>
          <p:nvPr/>
        </p:nvSpPr>
        <p:spPr>
          <a:xfrm>
            <a:off x="752475" y="285750"/>
            <a:ext cx="10363200" cy="552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65E7-8273-4F2F-9732-B3A159AA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81" y="984026"/>
            <a:ext cx="10222038" cy="2324650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th-TH" sz="2400" b="1" dirty="0">
                <a:solidFill>
                  <a:schemeClr val="accent2"/>
                </a:solidFill>
                <a:cs typeface="+mn-cs"/>
              </a:rPr>
              <a:t>3.4 การกำหนดกลยุทธ์ ตัวชี้วัดความสำเร็จ และโครงการ/กิจกรรม กลยุทธ์ </a:t>
            </a:r>
            <a:r>
              <a:rPr lang="th-TH" sz="2400" dirty="0">
                <a:cs typeface="+mn-cs"/>
              </a:rPr>
              <a:t>เป็นสิ่งที่หน่วยงานจะทำเพื่อให้บรรลุเป้าประสงค์ หรือ แนวทาง มาตรการหรือวิธีดำเนินงานที่สำคัญ อันถือว่าเป็นกุญแจสำคัญต่อการบรรลุตามเป้าประสงค์รวมทั้ง เป็นเงื่อนไขในการมอบหมายผู้รับผิดชอบในการดำเนินการ หรือเป็นแนวปฏิบัติที่ยึดเป็นกรอบสำหรับการคัดเลือก โครงการ/กิจกรรมต่าง ๆ ที่จะดำเนินการเพื่อให้บรรลุเป้าประสงค์ที่กำหนดขึ้น </a:t>
            </a:r>
            <a:r>
              <a:rPr lang="th-TH" sz="2400" dirty="0">
                <a:solidFill>
                  <a:srgbClr val="FF0000"/>
                </a:solidFill>
                <a:cs typeface="+mn-cs"/>
              </a:rPr>
              <a:t>(หลักการเขียนกลยุทธ์: จะทำอะไร หลักการเขียนโครงการ : จะทำอย่างไร ) </a:t>
            </a:r>
            <a:br>
              <a:rPr lang="en-US" sz="2400" dirty="0">
                <a:solidFill>
                  <a:srgbClr val="FF0000"/>
                </a:solidFill>
                <a:cs typeface="+mn-cs"/>
              </a:rPr>
            </a:br>
            <a:br>
              <a:rPr lang="en-US" sz="2400" dirty="0">
                <a:solidFill>
                  <a:srgbClr val="FF0000"/>
                </a:solidFill>
                <a:cs typeface="+mn-cs"/>
              </a:rPr>
            </a:br>
            <a:r>
              <a:rPr lang="th-TH" sz="2400" dirty="0">
                <a:cs typeface="+mn-cs"/>
              </a:rPr>
              <a:t>1) การกำหนดกลยุทธ์ </a:t>
            </a:r>
            <a:r>
              <a:rPr lang="th-TH" sz="2000" dirty="0">
                <a:cs typeface="+mn-cs"/>
              </a:rPr>
              <a:t>(</a:t>
            </a:r>
            <a:r>
              <a:rPr lang="en-US" sz="2000" dirty="0">
                <a:cs typeface="+mn-cs"/>
              </a:rPr>
              <a:t>Strategies) </a:t>
            </a:r>
            <a:r>
              <a:rPr lang="th-TH" sz="2400" dirty="0">
                <a:cs typeface="+mn-cs"/>
              </a:rPr>
              <a:t>เป็นการนำข้อมูล วิสัยทัศน์ พันธกิจ เป้าประสงค์ เป็นแนวคิดหลัก เพื่อกำหนดกลยุทธ์ ตัวชี้วัดความสำเร็จ และโครงการ/กิจกรรม โดยการนำเป้าประสงค์แต่ละข้อมา พิจารณาว่าจะทำอะไร ตัวอย่างการกำหนดกลยุทธ์ </a:t>
            </a:r>
            <a:endParaRPr lang="en-US" sz="2400" dirty="0"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69A50C-836E-4D17-BE1A-059DE79461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83832" y="3562594"/>
            <a:ext cx="8637645" cy="272270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B5DA6-1AEB-41C5-8B0B-E3573671A9F6}"/>
              </a:ext>
            </a:extLst>
          </p:cNvPr>
          <p:cNvSpPr txBox="1">
            <a:spLocks/>
          </p:cNvSpPr>
          <p:nvPr/>
        </p:nvSpPr>
        <p:spPr>
          <a:xfrm>
            <a:off x="752475" y="157415"/>
            <a:ext cx="10363200" cy="552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0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B456F9-C69F-43B0-B8EE-0A318C7BC8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9884" y="156788"/>
            <a:ext cx="103632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89208E-E3F4-4641-887E-747BBF1ACC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086691"/>
            <a:ext cx="10363200" cy="236146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3681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C6506B-0127-491F-858F-B32692C9E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839" y="207971"/>
            <a:ext cx="10363200" cy="552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CF15E3-DC56-4168-8432-9D0779AC2A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8786" y="1103824"/>
            <a:ext cx="10459092" cy="526998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0098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9502-92C7-4B0E-A291-C529987B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193" y="219901"/>
            <a:ext cx="3537138" cy="655998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>
                <a:solidFill>
                  <a:schemeClr val="accent2">
                    <a:lumMod val="75000"/>
                  </a:schemeClr>
                </a:solidFill>
              </a:rPr>
              <a:t>คำนิยาม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C7ED3-FB48-42F1-A82A-470039B3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418" y="976046"/>
            <a:ext cx="11548153" cy="5784350"/>
          </a:xfrm>
          <a:solidFill>
            <a:schemeClr val="bg1"/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</a:rPr>
              <a:t>แผน (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</a:rPr>
              <a:t>Plan) </a:t>
            </a:r>
            <a:r>
              <a:rPr lang="th-TH" sz="2800" dirty="0">
                <a:latin typeface="TH SarabunPSK" panose="020B0500040200020003" pitchFamily="34" charset="-34"/>
              </a:rPr>
              <a:t>เป็นเอกสารที่ใช้เป็นเครื่องมือหรือแนวทางในการปฏิบัติที่แสดง โครงการ กิจกรรม วิธีการที่ได้ผ่านการคิดมาล่วงหน้า โดยผู้มีส่วนเกี่ยวข้องทุกฝ่ายร่วมกันคิดอย่างรอบคอบ ที่สอดรับกับเป้าหมาย วิสัยทัศน์ พันธกิจ ขององค์กรที่กำหนด </a:t>
            </a:r>
          </a:p>
          <a:p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</a:rPr>
              <a:t>แผนพัฒนาคุณภาพการศึกษา </a:t>
            </a:r>
            <a:r>
              <a:rPr lang="th-TH" sz="2800" dirty="0">
                <a:latin typeface="TH SarabunPSK" panose="020B0500040200020003" pitchFamily="34" charset="-34"/>
              </a:rPr>
              <a:t>เป็นแผนที่มี</a:t>
            </a:r>
            <a:r>
              <a:rPr lang="th-TH" sz="2800" u="sng" dirty="0">
                <a:latin typeface="TH SarabunPSK" panose="020B0500040200020003" pitchFamily="34" charset="-34"/>
              </a:rPr>
              <a:t>รอบระยะเวลา</a:t>
            </a:r>
            <a:r>
              <a:rPr lang="th-TH" sz="2800" dirty="0">
                <a:latin typeface="TH SarabunPSK" panose="020B0500040200020003" pitchFamily="34" charset="-34"/>
              </a:rPr>
              <a:t>การพัฒนาที่มุ่งพัฒนาคุณภาพตามเป้าหมาย และมาตรฐานการศึกษาของสถานศึกษา อาจเป็นแผน 3 ปี  4 ปี </a:t>
            </a:r>
            <a:r>
              <a:rPr lang="en-US" sz="2800" dirty="0">
                <a:latin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</a:rPr>
              <a:t>5 ปี ตามความเหมาะสมของบริบทสถานศึกษา แผนประเภทนี้จะ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สะท้อนกระบวนการวางแผนเชิงกลยุทธ์</a:t>
            </a:r>
            <a:r>
              <a:rPr lang="th-TH" sz="2800" dirty="0">
                <a:latin typeface="TH SarabunPSK" panose="020B0500040200020003" pitchFamily="34" charset="-34"/>
              </a:rPr>
              <a:t>ที่ใช้ในการพัฒนาหรือปรับปรุงเพื่อนำไปสู่เป้าหมาย ได้คุณภาพตามมาตรฐานที่วางไว้ (</a:t>
            </a:r>
            <a:r>
              <a:rPr lang="en-US" sz="2800" dirty="0">
                <a:latin typeface="TH SarabunPSK" panose="020B0500040200020003" pitchFamily="34" charset="-34"/>
              </a:rPr>
              <a:t>Strategic Plan / Improvement Plan) </a:t>
            </a:r>
            <a:endParaRPr lang="th-TH" sz="2800" dirty="0">
              <a:latin typeface="TH SarabunPSK" panose="020B0500040200020003" pitchFamily="34" charset="-34"/>
            </a:endParaRPr>
          </a:p>
          <a:p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</a:rPr>
              <a:t>แผนปฏิบัติการประจำปี(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</a:rPr>
              <a:t>Action Plan / Operation plan) </a:t>
            </a:r>
            <a:r>
              <a:rPr lang="th-TH" sz="2800" dirty="0">
                <a:latin typeface="TH SarabunPSK" panose="020B0500040200020003" pitchFamily="34" charset="-34"/>
              </a:rPr>
              <a:t>เป็นแผนที่แตกออกมาจาก แผนพัฒนาคุณภาพการจัดการศึกษาของสถานศึกษาเพื่อการดำเนินงานเป็นรายปี แผนปฏิบัติการประจำปีแต่ละปี มีจุดเน้นที่ชัดเจนเป็นรูปธรรมและความชัดเจนในการดำเนินกิจกรรมตามกรอบเวลา สถานที่ งบประมาณ ผู้รับผิดชอบแล้ว สถานศึกษาต้องกำหนดการติดตาม ตรวจสอบ ความก้าวหน้า การปรับปรุงแก้ไขเพื่อให้การดำเนินงานมีประสิทธิภาพ ราบรื่น </a:t>
            </a:r>
            <a:r>
              <a:rPr lang="en-US" sz="2800" dirty="0">
                <a:latin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</a:rPr>
              <a:t>มีการประเมินตนเอง นำไปสู่การได้ข้อมูลสารสนเทศเพื่อนำไปเขียนรายงานผลการปฏิบัติงานประจำปีหรือรายงานผลการประเมินคุณภาพภายในของสถานศึกษาต่อไป</a:t>
            </a:r>
            <a:endParaRPr lang="en-US" sz="2800" dirty="0">
              <a:latin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0024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5E6203-9D1F-4952-9CA5-1407D1691A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169" y="240758"/>
            <a:ext cx="11506200" cy="476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860480-0B2B-4E0C-B784-3C93D8C4F0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15092" y="1356189"/>
            <a:ext cx="10257566" cy="4146741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1403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AA15-F5AD-4C7B-BB41-2E5AADF6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06" y="1445843"/>
            <a:ext cx="10364451" cy="16593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/>
              <a:t>ขั้นที่</a:t>
            </a:r>
            <a:r>
              <a:rPr lang="th-TH" sz="3200" b="1" dirty="0"/>
              <a:t> </a:t>
            </a:r>
            <a:r>
              <a:rPr lang="en-US" sz="3200" b="1" dirty="0"/>
              <a:t>4</a:t>
            </a:r>
            <a:br>
              <a:rPr lang="th-TH" b="1" dirty="0"/>
            </a:br>
            <a:r>
              <a:rPr lang="th-TH" b="1" dirty="0"/>
              <a:t>แนวทางการบริหารการดำเนินการตาม กลยุทธ์ เป้าประสงค์ </a:t>
            </a:r>
            <a:br>
              <a:rPr lang="th-TH" b="1" dirty="0"/>
            </a:br>
            <a:r>
              <a:rPr lang="th-TH" b="1" dirty="0"/>
              <a:t>ตัวชี้วัดความสำเร็จโครงการ/กิจกรรม</a:t>
            </a:r>
            <a:endParaRPr lang="en-US" b="1" dirty="0"/>
          </a:p>
        </p:txBody>
      </p:sp>
      <p:pic>
        <p:nvPicPr>
          <p:cNvPr id="3074" name="Picture 2" descr="กิจกรรมพัฒนาผู้เรียน | โครงการพัฒนานักเรียน |  สังเคราะห์ความรู้การเรียนรู้ภาษาต่างประเทศที่ดีที่สุด - Fashion accessories  trends 2021">
            <a:extLst>
              <a:ext uri="{FF2B5EF4-FFF2-40B4-BE49-F238E27FC236}">
                <a16:creationId xmlns:a16="http://schemas.microsoft.com/office/drawing/2014/main" id="{26A6C7EE-555E-45A4-B889-61710F3B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52850"/>
            <a:ext cx="44386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0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09ED44-825F-4040-BC4B-2534299B13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5079" y="253467"/>
            <a:ext cx="11423491" cy="65033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660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862-6957-4D51-9E13-AE9B2C90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E17B-ADAF-4F6C-9CA7-467AE42F3F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6581" y="2367092"/>
            <a:ext cx="5665051" cy="2347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/>
              <a:t>ประเด็นที่ควรกำหนด คือ</a:t>
            </a:r>
          </a:p>
          <a:p>
            <a:pPr marL="0" indent="0">
              <a:buNone/>
            </a:pPr>
            <a:r>
              <a:rPr lang="th-TH" sz="3600" b="1" dirty="0"/>
              <a:t> 	5.1 การนำแผนสู่การปฏิบัติ</a:t>
            </a:r>
          </a:p>
          <a:p>
            <a:pPr marL="0" indent="0">
              <a:buNone/>
            </a:pPr>
            <a:r>
              <a:rPr lang="th-TH" sz="3600" b="1" dirty="0"/>
              <a:t>	 5.2 การกำกับ ติดตามและประเมินผล</a:t>
            </a:r>
            <a:endParaRPr lang="en-US" sz="36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F32EC2-DD58-44EA-9535-CA7B3157B66E}"/>
              </a:ext>
            </a:extLst>
          </p:cNvPr>
          <p:cNvSpPr/>
          <p:nvPr/>
        </p:nvSpPr>
        <p:spPr>
          <a:xfrm>
            <a:off x="1016960" y="153811"/>
            <a:ext cx="10487651" cy="1524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ขั้นที่ 5 </a:t>
            </a:r>
          </a:p>
          <a:p>
            <a:pPr algn="ctr"/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กำหนดการบริหารแผนสู่ความสำเร็จ 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2400" b="1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เป็นการกำหนดสิ่งที่จะทำให้การดำเนินงานตามแผนบรรลุเป้าหมายอย่างมีคุณภาพและมีประสิทธิภาพ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A66A9EF-D9C3-C4A0-A900-FBC52D4B6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8" y="5002316"/>
            <a:ext cx="2619375" cy="17430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A9C9849-9FB3-EC96-1706-E23321B5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632" y="50023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92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475A-C0D1-40D0-95ED-1FC98CFC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75617"/>
            <a:ext cx="10364451" cy="6578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(ตัวอย่างการกำหนดความสำเร็จในการบริหารแผนพัฒนาคุณภาพการศึกษา)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1931-6385-49AE-85A4-D1B2009110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455" y="1047750"/>
            <a:ext cx="11384145" cy="563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>
                <a:solidFill>
                  <a:schemeClr val="accent2"/>
                </a:solidFill>
              </a:rPr>
              <a:t>1. การนำแผนสู่การปฏิบัติ </a:t>
            </a:r>
          </a:p>
          <a:p>
            <a:r>
              <a:rPr lang="th-TH" dirty="0"/>
              <a:t>1.1 ประชุมสร้างความรู้ความเข้าใจสาระสำคัญขององค์ประกอบต่างๆในแผนให้กับบุคลากร คณะกรรมการสถานศึกษาขั้นพื้นฐาน และมีส่วนร่วมให้การสนับสนุนเพื่อให้การนำแผนสู่การปฏิบัติได้อย่างมีประสิทธิภาพ </a:t>
            </a:r>
          </a:p>
          <a:p>
            <a:r>
              <a:rPr lang="th-TH" dirty="0"/>
              <a:t>1.2 ผู้บริหารสถานศึกษา ส่งเสริมสนับสนุน กำกับติดตามให้การดำเนินงานเป็นไปตามแผนที่กำหนด </a:t>
            </a:r>
          </a:p>
          <a:p>
            <a:r>
              <a:rPr lang="th-TH" dirty="0"/>
              <a:t>1.3 คณะกรรมการที่ได้รับมอบหมายและบุคลากรที่เกี่ยวข้องให้ความร่วมมือ แสวงหาประสาน เครือข่ายภายนอก และภาคเอกชนเข้าร่วมพัฒนาการดำเนินงานตามแผน </a:t>
            </a:r>
          </a:p>
          <a:p>
            <a:r>
              <a:rPr lang="th-TH" dirty="0"/>
              <a:t>1.4 จัดให้มีการกำกับ ติดตาม และประเมินผลที่มุ่งเน้นการประเมินเพื่อพัฒนาปรับปรุง การดำเนินงาน โดยมีตัวชี้วัดความสำเร็จเป็นเป้าหมายสำคัญ </a:t>
            </a:r>
          </a:p>
          <a:p>
            <a:r>
              <a:rPr lang="th-TH" dirty="0"/>
              <a:t>1.5 จัดทำระบบข้อมูลสารสนเทศให้ถูกต้อง เป็นปัจจุบัน สามารถบริการได้ตรงตามความต้องการและทันต่อการเปลี่ยนแปลง 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2"/>
                </a:solidFill>
              </a:rPr>
              <a:t>2. การกำกับ ติดตามและประเมินผล </a:t>
            </a:r>
          </a:p>
          <a:p>
            <a:r>
              <a:rPr lang="th-TH" dirty="0"/>
              <a:t>2.1 ติดตามและประเมินผลการใช้จ่ายงบประมาณ หรือการใช้ทรัพยากรต่างๆที่ใช้ในโครงการตามแผน ว่าเป็นไปตามที่ได้กำหนดในโครงการ/กิจกรรม มากน้อยเพียงใด </a:t>
            </a:r>
          </a:p>
          <a:p>
            <a:r>
              <a:rPr lang="th-TH" dirty="0"/>
              <a:t>2.2 กำกับ ติดตาม และประเมินผลกระบวนการในการปฏิบัติงานว่าเป็นไปตามแผน/กิจกรรม ที่กำหนดไว้หรือไม่ มีปัญหาและอุปสรรคอย่างไรบ้าง </a:t>
            </a:r>
          </a:p>
          <a:p>
            <a:r>
              <a:rPr lang="th-TH" dirty="0"/>
              <a:t>2.3 การติดตามและประเมินผลสัมฤทธิ์ของการดำเนินงานโครงการว่าเป็นไปตาม วัตถุประสงค์ของโครงการ เป้าประสงค์ และตัวชี้วัดที่กำหนดไว้มากน้อยเพียงใด </a:t>
            </a:r>
          </a:p>
          <a:p>
            <a:r>
              <a:rPr lang="th-TH" dirty="0"/>
              <a:t>2.4 สรุปและจัดทำรายงานผลการดำเนินงานตามแผน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800BB7-729B-465E-A29C-0BA375270F61}"/>
              </a:ext>
            </a:extLst>
          </p:cNvPr>
          <p:cNvSpPr/>
          <p:nvPr/>
        </p:nvSpPr>
        <p:spPr>
          <a:xfrm>
            <a:off x="6095687" y="847725"/>
            <a:ext cx="4571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5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EBAF-991B-4662-AF6C-F48AEBEE3D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1702" y="1261106"/>
            <a:ext cx="10363826" cy="1614362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3200" b="1" dirty="0">
                <a:solidFill>
                  <a:schemeClr val="accent2"/>
                </a:solidFill>
              </a:rPr>
              <a:t>ขั้นที่ 6 </a:t>
            </a:r>
          </a:p>
          <a:p>
            <a:pPr marL="0" indent="0" algn="ctr">
              <a:buNone/>
            </a:pPr>
            <a:r>
              <a:rPr lang="th-TH" sz="3200" b="1" dirty="0">
                <a:solidFill>
                  <a:schemeClr val="accent2"/>
                </a:solidFill>
              </a:rPr>
              <a:t>นำสิ่งที่ดำเนินการตั้งแต่ขั้นที่ 1-5 มาจัดทำเป็นรูปเล่มแผนพัฒนาคุณภาพการศึกษาของสถานศึกษา ซึ่งอาจใช้องค์ประกอบของรูปเล่ม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37F40D-E8C2-4997-8CEC-51737131103B}"/>
              </a:ext>
            </a:extLst>
          </p:cNvPr>
          <p:cNvSpPr/>
          <p:nvPr/>
        </p:nvSpPr>
        <p:spPr>
          <a:xfrm>
            <a:off x="3907156" y="306895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ความรู้ทางการศึกษา: กลยุทธ์ในการสอนที่เน้นผู้เรียนเป็นศูนย์กลาง">
            <a:extLst>
              <a:ext uri="{FF2B5EF4-FFF2-40B4-BE49-F238E27FC236}">
                <a16:creationId xmlns:a16="http://schemas.microsoft.com/office/drawing/2014/main" id="{31BD0725-B84E-4BEB-BBE5-D01654AD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15" y="3673668"/>
            <a:ext cx="42672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07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F832-CC8A-432E-BF60-0DFA4FFD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1271"/>
            <a:ext cx="10364451" cy="7247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/>
              <a:t>องค์ประกอบของเอกสารแผนพัฒนาคุณภาพการศึกษา (ระยะ3-5 ปี)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A8C6A-34F5-48D7-A8C8-7A2B5213A2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919" y="1332324"/>
            <a:ext cx="10363826" cy="4839626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u="sng" dirty="0">
                <a:solidFill>
                  <a:schemeClr val="accent2"/>
                </a:solidFill>
              </a:rPr>
              <a:t>องค์ประกอบที่ 1 </a:t>
            </a:r>
            <a:r>
              <a:rPr lang="th-TH" sz="2400" b="1" dirty="0"/>
              <a:t>แนะนำสถานศึกษาในภาพรวม </a:t>
            </a:r>
            <a:r>
              <a:rPr lang="th-TH" sz="2400" dirty="0"/>
              <a:t>เช่น ข้อมูลทั่วไปของชุมชน ประวัติความเป็นมาของสถานศึกษา ข้อมูลด้านการบริหาร ข้อมูลบุคลากร ข้อมูลนักเรียน ข้อมูลอาคารสถานที่และแหล่งการเรียนรู้ ผลงาน ที่ผ่านมารอบ 3 ปี ผลการศึกษาปัจจัยภายใน ปัจจัยภายนอก (วิเคราะห์</a:t>
            </a:r>
            <a:r>
              <a:rPr lang="en-US" sz="1800" dirty="0"/>
              <a:t>SWOT</a:t>
            </a:r>
            <a:r>
              <a:rPr lang="en-US" sz="2400" dirty="0"/>
              <a:t>) </a:t>
            </a:r>
            <a:r>
              <a:rPr lang="th-TH" sz="2400" dirty="0"/>
              <a:t>และอื่นๆ </a:t>
            </a:r>
          </a:p>
          <a:p>
            <a:pPr marL="0" indent="0">
              <a:buNone/>
            </a:pPr>
            <a:r>
              <a:rPr lang="th-TH" sz="2400" b="1" u="sng" dirty="0">
                <a:solidFill>
                  <a:schemeClr val="accent2"/>
                </a:solidFill>
              </a:rPr>
              <a:t>องค์ประกอบที่ 2 </a:t>
            </a:r>
            <a:r>
              <a:rPr lang="th-TH" sz="2400" b="1" dirty="0"/>
              <a:t>ทิศทางการพัฒนาคุณภาพสถานศึกษา </a:t>
            </a:r>
            <a:r>
              <a:rPr lang="th-TH" sz="2400" dirty="0"/>
              <a:t>เช่น วิสัยทัศน์ พันธกิจ เป้าประสงค์ และ ประเด็นกลยุทธ์ </a:t>
            </a:r>
          </a:p>
          <a:p>
            <a:pPr marL="0" indent="0">
              <a:buNone/>
            </a:pPr>
            <a:r>
              <a:rPr lang="th-TH" sz="2400" b="1" u="sng" dirty="0">
                <a:solidFill>
                  <a:schemeClr val="accent2"/>
                </a:solidFill>
              </a:rPr>
              <a:t>องค์ประกอบที่ 3 </a:t>
            </a:r>
            <a:r>
              <a:rPr lang="th-TH" sz="2400" b="1" dirty="0"/>
              <a:t>แนวทางการพัฒนาคุณภาพการศึกษา </a:t>
            </a:r>
            <a:r>
              <a:rPr lang="th-TH" sz="2400" dirty="0"/>
              <a:t>เป็นการนำเสนอแนวทางการดำเนินการ ตามกลยุทธ์ ซึ่งประกอบด้วย เป้าประสงค์ ตัวชี้วัดความสำเร็จ โครงการ/กิจกรรม เป้าหมาย งบประมาณ และ ผู้รับผิดชอบ</a:t>
            </a:r>
          </a:p>
          <a:p>
            <a:pPr marL="0" indent="0">
              <a:buNone/>
            </a:pPr>
            <a:r>
              <a:rPr lang="th-TH" sz="2400" b="1" u="sng" dirty="0">
                <a:solidFill>
                  <a:schemeClr val="accent2"/>
                </a:solidFill>
              </a:rPr>
              <a:t>องค์ประกอบที่ 4 </a:t>
            </a:r>
            <a:r>
              <a:rPr lang="th-TH" sz="2400" b="1" dirty="0"/>
              <a:t>การบริหารแผนสู่ความสำเร็จ </a:t>
            </a:r>
            <a:r>
              <a:rPr lang="th-TH" sz="2400" dirty="0"/>
              <a:t>เป็นการนำเสนอ แนวทางการนำแผนสู่การปฏิบัติ การกำกับ ติดตาม ประเมิน และรายงานผล </a:t>
            </a:r>
          </a:p>
          <a:p>
            <a:pPr marL="0" indent="0">
              <a:buNone/>
            </a:pPr>
            <a:r>
              <a:rPr lang="th-TH" sz="2400" b="1" u="sng" dirty="0">
                <a:solidFill>
                  <a:schemeClr val="accent2">
                    <a:lumMod val="75000"/>
                  </a:schemeClr>
                </a:solidFill>
              </a:rPr>
              <a:t>องค์ประกอบที่ 5 </a:t>
            </a:r>
            <a:r>
              <a:rPr lang="th-TH" sz="2400" b="1" dirty="0"/>
              <a:t>ภาคผนวก</a:t>
            </a:r>
            <a:r>
              <a:rPr lang="th-TH" sz="2400" dirty="0"/>
              <a:t> เป็นการนำเสนอ เอกสารที่ต้องการแสดงรายละเอียดหรือระบุข้อมูลสำคัญ อื่น ๆที่เกี่ยวข้องกับแผน เพื่อประโยชน์การอ้างอิง เช่น สำเนาคำสั่งคณะทำงาน/คณะกรรมการจัดทำแผนพัฒนา คุณภาพการศึกษา (ระยะ 3-5ปี) บันทึกความเห็นชอบแผนพัฒนาคุณภาพการศึกษาของคณะกรรมการสถานศึกษาขั้นพื้นฐาน เป็นต้น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802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482F-5DB6-40EA-AF58-86EA011C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86" y="1780410"/>
            <a:ext cx="10364451" cy="11098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/>
              <a:t>ตัวอย่าง</a:t>
            </a:r>
            <a:br>
              <a:rPr lang="th-TH" b="1" dirty="0"/>
            </a:br>
            <a:r>
              <a:rPr lang="th-TH" b="1" dirty="0"/>
              <a:t>แบบเอกสารแผนพัฒนาคุณภาพการศึกษา</a:t>
            </a:r>
            <a:endParaRPr lang="en-US" b="1" dirty="0"/>
          </a:p>
        </p:txBody>
      </p:sp>
      <p:pic>
        <p:nvPicPr>
          <p:cNvPr id="1026" name="Picture 2" descr="การสร้างทฤษฎีหลักสูตร - DonlyDaily">
            <a:extLst>
              <a:ext uri="{FF2B5EF4-FFF2-40B4-BE49-F238E27FC236}">
                <a16:creationId xmlns:a16="http://schemas.microsoft.com/office/drawing/2014/main" id="{90790E76-6E73-4B6F-819F-01281E09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676650"/>
            <a:ext cx="3609975" cy="22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0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79DD34-66F7-4681-A9ED-8C861523F1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2425" y="133351"/>
            <a:ext cx="5095874" cy="66008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675B49C-80D0-4BEE-8C8B-AE8D4584C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4" y="128589"/>
            <a:ext cx="5095875" cy="66008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23039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482F-5DB6-40EA-AF58-86EA011C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616" y="1396071"/>
            <a:ext cx="5578867" cy="109400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/>
              <a:t>ตัวอย่าง</a:t>
            </a:r>
            <a:br>
              <a:rPr lang="th-TH" b="1" dirty="0"/>
            </a:br>
            <a:r>
              <a:rPr lang="th-TH" b="1" dirty="0"/>
              <a:t>แบบเอกสารแผนปฏิบัติการประจำปี</a:t>
            </a:r>
            <a:endParaRPr lang="en-US" b="1" dirty="0"/>
          </a:p>
        </p:txBody>
      </p:sp>
      <p:pic>
        <p:nvPicPr>
          <p:cNvPr id="3" name="Picture 2" descr="การสร้างทฤษฎีหลักสูตร - DonlyDaily">
            <a:extLst>
              <a:ext uri="{FF2B5EF4-FFF2-40B4-BE49-F238E27FC236}">
                <a16:creationId xmlns:a16="http://schemas.microsoft.com/office/drawing/2014/main" id="{F5CC8917-3180-4BD2-910E-B00B8EB5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45" y="3604731"/>
            <a:ext cx="3609975" cy="22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3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B7CB-E038-4150-9208-F4A163A9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826" y="95927"/>
            <a:ext cx="5845996" cy="753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ความสำคัญของแผนพัฒนาคุณภาพการศึกษา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10153-2182-4FEF-B883-FD5B92D5F4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3157" y="1537294"/>
            <a:ext cx="9673389" cy="298658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/>
              <a:t>มีความสำคัญต่อการบริหารงานเพื่อทำให้การดำเนินงานนั้นๆ </a:t>
            </a:r>
            <a:r>
              <a:rPr lang="th-TH" sz="3600" b="1" u="sng" dirty="0">
                <a:solidFill>
                  <a:srgbClr val="FF0000"/>
                </a:solidFill>
              </a:rPr>
              <a:t>ประสบความสำเร็จตามเป้าหมาย</a:t>
            </a:r>
            <a:r>
              <a:rPr lang="th-TH" sz="3600" dirty="0"/>
              <a:t>ได้อย่างมีประสิทธิภาพ</a:t>
            </a:r>
            <a:r>
              <a:rPr lang="en-US" sz="3600" dirty="0"/>
              <a:t> </a:t>
            </a:r>
            <a:r>
              <a:rPr lang="th-TH" sz="3600" dirty="0"/>
              <a:t>ช่วยให้การบริหารงานเป็นไปโดยประสานสอดคล้องกัน เกิดการประหยัดทั้งด้าน คน เวลา งบประมาณ ทำให้การตรวจสอบ/ควบคุมงานมีประสิทธิภาพ และช่วยในการขยายงานและปรับปรุงวิธีการดำเนินงานขององค์กรได้อย่างชัดเจนสมเหตุสมผล</a:t>
            </a:r>
            <a:endParaRPr lang="en-US" sz="36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B2FDBF6-4DF7-6E99-29B4-7B4286B6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941" y="4594327"/>
            <a:ext cx="2619375" cy="174307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618538F-5B4D-4025-8F80-309FC057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57" y="465697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53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42C01-604F-4245-9D36-07D7A083E3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2772" y="133350"/>
            <a:ext cx="4877871" cy="6591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0D79D-0722-4F56-8BA4-6477239D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8" y="133350"/>
            <a:ext cx="6458948" cy="6591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758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B72431-C991-41D6-9429-8C0FCECAA0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43736" y="333377"/>
            <a:ext cx="5591174" cy="63531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529977-1EF0-4469-961F-6AAB3D5B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63" y="333377"/>
            <a:ext cx="5372101" cy="6353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73431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D4120D-190A-4F39-AEEF-2FE9897BF7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35779" y="461427"/>
            <a:ext cx="9220200" cy="61817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2893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1B47-712F-445B-9934-ADE007C2F8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8895" y="1307275"/>
            <a:ext cx="3850713" cy="12633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latin typeface="AngsanaUPC" panose="02020603050405020304" pitchFamily="18" charset="-34"/>
                <a:cs typeface="AngsanaUPC" panose="02020603050405020304" pitchFamily="18" charset="-34"/>
              </a:rPr>
              <a:t>Q &amp; 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E61599-07F5-4257-8707-7DA6478908E6}"/>
              </a:ext>
            </a:extLst>
          </p:cNvPr>
          <p:cNvSpPr/>
          <p:nvPr/>
        </p:nvSpPr>
        <p:spPr>
          <a:xfrm>
            <a:off x="3876675" y="2228850"/>
            <a:ext cx="45719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การศึกษาไทยยุค 4.0 &quot;ห้องเรียนที่ดีต้องปฏิสัมพันธ์กัน&quot;">
            <a:extLst>
              <a:ext uri="{FF2B5EF4-FFF2-40B4-BE49-F238E27FC236}">
                <a16:creationId xmlns:a16="http://schemas.microsoft.com/office/drawing/2014/main" id="{7ED41A12-0812-4EDD-B98A-5741F92F2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39" y="3276125"/>
            <a:ext cx="6412230" cy="2614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218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CACAF4F-5E26-5A1A-6BB6-13D2A67DF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5" y="1222408"/>
            <a:ext cx="10317416" cy="494208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5522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BA6E72C4-AC1B-C2EF-413B-C58D2704EE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6883" y="423512"/>
            <a:ext cx="11463689" cy="6246795"/>
          </a:xfrm>
        </p:spPr>
      </p:pic>
    </p:spTree>
    <p:extLst>
      <p:ext uri="{BB962C8B-B14F-4D97-AF65-F5344CB8AC3E}">
        <p14:creationId xmlns:p14="http://schemas.microsoft.com/office/powerpoint/2010/main" val="58317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BAB3-1F12-4F51-833B-E144C7E1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72742"/>
            <a:ext cx="10325100" cy="75247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30D8C-3FAF-4F77-B8CE-623691241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5092" y="1736333"/>
            <a:ext cx="7335748" cy="3298004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r>
              <a:rPr lang="th-TH" sz="3200" dirty="0"/>
              <a:t>คณะทำงาน</a:t>
            </a:r>
            <a:r>
              <a:rPr lang="en-US" sz="3200" dirty="0"/>
              <a:t> </a:t>
            </a:r>
            <a:r>
              <a:rPr lang="th-TH" sz="3200" dirty="0"/>
              <a:t>ประกอบด้วยคณะบุคคลจากหลายฝ่ายทั้งในและนอกสถานศึกษา เช่น หัวหน้างาน ผู้แทนครู คณะกรรมการสถานศึกษา ผู้แทนผู้ปกครอง ผู้แทนหน่วยงาน องค์กรปกครองส่วนท้องถิ่น องค์กรเอกชน และชุมชน ตามความเหมาะสม เพื่อให้คณะทำงานดำเนินการรวบรวม วิเคราะห์ สังเคราะห์ข้อมูลสารสนเทศที่เกี่ยวข้อง</a:t>
            </a:r>
            <a:endParaRPr 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2B1C43-C547-40E4-910E-A23006276C98}"/>
              </a:ext>
            </a:extLst>
          </p:cNvPr>
          <p:cNvSpPr/>
          <p:nvPr/>
        </p:nvSpPr>
        <p:spPr>
          <a:xfrm>
            <a:off x="2959303" y="1207214"/>
            <a:ext cx="4181475" cy="857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ขั้นที่ </a:t>
            </a:r>
            <a:r>
              <a:rPr lang="en-US" sz="32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6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แต่งตั้งคณะทำงาน</a:t>
            </a:r>
            <a:endParaRPr lang="en-US" sz="36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AA00DDD-ACC4-B2AA-6B0A-C6C1F98B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663" y="277211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9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02DF87-7F21-4B7B-8CC9-BE7CE752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59292"/>
            <a:ext cx="10363200" cy="600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ขั้นตอนการจัดทำแผนพัฒนาคุณภาพการศึกษาของสถานศึกษา (3-5 ปี)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55FF-FC31-4422-84ED-5CC8E6991D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0825" y="2036635"/>
            <a:ext cx="8856018" cy="397374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/>
              <a:t>ศึกษาและวิเคราะห์ข้อมูลเกี่ยวกับ การศึกษาของโลก การศึกษานโยบาย จุดเน้นของประเทศ และวิเคราะห์สภาพภายในและภายนอกของสถานศึกษา เช่น แผนการศึกษาชาติ ยุทธศาสตร์ชาติ</a:t>
            </a:r>
            <a:r>
              <a:rPr lang="en-US" sz="2800" dirty="0"/>
              <a:t> </a:t>
            </a:r>
            <a:r>
              <a:rPr lang="th-TH" sz="2800" dirty="0"/>
              <a:t>นโยบายการจัดการศึกษา</a:t>
            </a:r>
            <a:r>
              <a:rPr lang="en-US" sz="2800" dirty="0"/>
              <a:t> </a:t>
            </a:r>
            <a:r>
              <a:rPr lang="th-TH" sz="2800" dirty="0"/>
              <a:t>วิเคราะห์สภาพแวดล้อมภายนอกของสถานศึกษา  และ </a:t>
            </a:r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</a:rPr>
              <a:t>การวิเคราะห์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Swot Analysis </a:t>
            </a:r>
            <a:r>
              <a:rPr lang="th-TH" sz="2800" dirty="0"/>
              <a:t>เพื่อเป็นข้อมูลในการพิจารณากำหนดทิศทางการพัฒนาคุณภาพการศึกษา ของสถานศึกษาที่มีความสอดคล้องกับนโยบายและสิ่งที่ต้องการพัฒนาคุณภาพการศึกษาให้เท่าทันกับสังคมยุคใหม่ของ สถานศึกษา</a:t>
            </a:r>
            <a:endParaRPr lang="en-US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ED0954-FC42-4787-8E9E-8658141E1105}"/>
              </a:ext>
            </a:extLst>
          </p:cNvPr>
          <p:cNvSpPr/>
          <p:nvPr/>
        </p:nvSpPr>
        <p:spPr>
          <a:xfrm>
            <a:off x="2790825" y="1276349"/>
            <a:ext cx="7534275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</a:rPr>
              <a:t>ขั้นที่ 2 ศึกษารวบรวมข้อมูลสารสนเทศเกี่ยวกับการศึกษาในทุกระดับ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2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617910C-073C-1C9B-2FE9-DB957DAAD2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1254" y="1464101"/>
            <a:ext cx="5470425" cy="4454060"/>
          </a:xfrm>
          <a:solidFill>
            <a:schemeClr val="bg1"/>
          </a:solidFill>
          <a:ln w="28575">
            <a:solidFill>
              <a:schemeClr val="bg1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EAF2F42-ADF4-F88F-3A56-640FE6E3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221" y="1212351"/>
            <a:ext cx="4712413" cy="490077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022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C12F-3157-4761-8F82-42B4B9CA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09551"/>
            <a:ext cx="4905375" cy="6805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SWOT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6E90E4-EB23-4D8C-BF83-E400570FD4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6801" y="1264899"/>
            <a:ext cx="9839325" cy="452972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4198340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1526</Words>
  <Application>Microsoft Office PowerPoint</Application>
  <PresentationFormat>แบบจอกว้าง</PresentationFormat>
  <Paragraphs>66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0" baseType="lpstr">
      <vt:lpstr>Angsana New</vt:lpstr>
      <vt:lpstr>AngsanaUPC</vt:lpstr>
      <vt:lpstr>Arial</vt:lpstr>
      <vt:lpstr>Century Gothic</vt:lpstr>
      <vt:lpstr>TH SarabunPSK</vt:lpstr>
      <vt:lpstr>Wingdings 3</vt:lpstr>
      <vt:lpstr>ช่อ</vt:lpstr>
      <vt:lpstr>แนวทางการจัดทำแผนพัฒนาคุณภาพการศึกษาระดับสถานศึกษา</vt:lpstr>
      <vt:lpstr>คำนิยาม</vt:lpstr>
      <vt:lpstr>ความสำคัญของแผนพัฒนาคุณภาพการศึกษา </vt:lpstr>
      <vt:lpstr>งานนำเสนอ PowerPoint</vt:lpstr>
      <vt:lpstr>งานนำเสนอ PowerPoint</vt:lpstr>
      <vt:lpstr>ขั้นตอนการจัดทำแผนพัฒนาคุณภาพการศึกษาของสถานศึกษา (3-5 ปี)</vt:lpstr>
      <vt:lpstr>ขั้นตอนการจัดทำแผนพัฒนาคุณภาพการศึกษาของสถานศึกษา (3-5 ปี)</vt:lpstr>
      <vt:lpstr>งานนำเสนอ PowerPoint</vt:lpstr>
      <vt:lpstr>การวิเคราะห์ SWOT</vt:lpstr>
      <vt:lpstr>การวิเคราะห์ SWOT</vt:lpstr>
      <vt:lpstr>การวิเคราะห์ SWOT</vt:lpstr>
      <vt:lpstr>งานนำเสนอ PowerPoint</vt:lpstr>
      <vt:lpstr>ขั้นตอนการจัดทำแผนพัฒนาคุณภาพการศึกษาของสถานศึกษา (3-5 ปี)</vt:lpstr>
      <vt:lpstr>ขั้นตอนการจัดทำแผนพัฒนาคุณภาพการศึกษาของสถานศึกษา (3-5 ปี)</vt:lpstr>
      <vt:lpstr>ขั้นตอนการจัดทำแผนพัฒนาคุณภาพการศึกษาของสถานศึกษา (3-5 ปี)</vt:lpstr>
      <vt:lpstr>การกำหนดเป้าประสงค์ (Goals) คือสิ่งที่หน่วยงานต้องการบรรลุหรือเป้าหมายที่ต้องการบรรลุในแต่ละพันธกิจ (หลักการเขียน : ใคร ได้อะไร ด้วยคุณภาพอย่างไร) เป็นการกำหนดสิ่งที่ต้องการให้เกิดขึ้น เพื่อให้บรรลุตามวิสัยทัศน์ ดำเนินการโดยนำพันธกิจแต่ละข้อมาพิจารณาว่า ถ้าดำเนินการตามพันธกิจที่กำหนดแล้ว จะเกิดผลผลิตอะไรบ้าง ซึ่งจะช่วยทำให้บรรลุตามวิสัยทัศน์ของสถานศึกษาได้อย่างครบถ้วน ตัวอย่างการกำหนดเป้าประสงค์ (Goal) </vt:lpstr>
      <vt:lpstr>3.4 การกำหนดกลยุทธ์ ตัวชี้วัดความสำเร็จ และโครงการ/กิจกรรม กลยุทธ์ เป็นสิ่งที่หน่วยงานจะทำเพื่อให้บรรลุเป้าประสงค์ หรือ แนวทาง มาตรการหรือวิธีดำเนินงานที่สำคัญ อันถือว่าเป็นกุญแจสำคัญต่อการบรรลุตามเป้าประสงค์รวมทั้ง เป็นเงื่อนไขในการมอบหมายผู้รับผิดชอบในการดำเนินการ หรือเป็นแนวปฏิบัติที่ยึดเป็นกรอบสำหรับการคัดเลือก โครงการ/กิจกรรมต่าง ๆ ที่จะดำเนินการเพื่อให้บรรลุเป้าประสงค์ที่กำหนดขึ้น (หลักการเขียนกลยุทธ์: จะทำอะไร หลักการเขียนโครงการ : จะทำอย่างไร )   1) การกำหนดกลยุทธ์ (Strategies) เป็นการนำข้อมูล วิสัยทัศน์ พันธกิจ เป้าประสงค์ เป็นแนวคิดหลัก เพื่อกำหนดกลยุทธ์ ตัวชี้วัดความสำเร็จ และโครงการ/กิจกรรม โดยการนำเป้าประสงค์แต่ละข้อมา พิจารณาว่าจะทำอะไร ตัวอย่างการกำหนดกลยุทธ์ </vt:lpstr>
      <vt:lpstr>ขั้นตอนการจัดทำแผนพัฒนาคุณภาพการศึกษาของสถานศึกษา (3-5 ปี)</vt:lpstr>
      <vt:lpstr>ขั้นตอนการจัดทำแผนพัฒนาคุณภาพการศึกษาของสถานศึกษา (3-5 ปี)</vt:lpstr>
      <vt:lpstr>ขั้นตอนการจัดทำแผนพัฒนาคุณภาพการศึกษาของสถานศึกษา (3-5 ปี)</vt:lpstr>
      <vt:lpstr>ขั้นที่ 4 แนวทางการบริหารการดำเนินการตาม กลยุทธ์ เป้าประสงค์  ตัวชี้วัดความสำเร็จโครงการ/กิจกรรม</vt:lpstr>
      <vt:lpstr>งานนำเสนอ PowerPoint</vt:lpstr>
      <vt:lpstr>งานนำเสนอ PowerPoint</vt:lpstr>
      <vt:lpstr>(ตัวอย่างการกำหนดความสำเร็จในการบริหารแผนพัฒนาคุณภาพการศึกษา)</vt:lpstr>
      <vt:lpstr>งานนำเสนอ PowerPoint</vt:lpstr>
      <vt:lpstr>องค์ประกอบของเอกสารแผนพัฒนาคุณภาพการศึกษา (ระยะ3-5 ปี)</vt:lpstr>
      <vt:lpstr>ตัวอย่าง แบบเอกสารแผนพัฒนาคุณภาพการศึกษา</vt:lpstr>
      <vt:lpstr>งานนำเสนอ PowerPoint</vt:lpstr>
      <vt:lpstr>ตัวอย่าง แบบเอกสารแผนปฏิบัติการประจำปี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แนวทางการจัดทำแผนพัฒนาคุณภาพการศึกษาระดับสถานศึกษา</dc:title>
  <dc:creator>Patcha Pil</dc:creator>
  <cp:lastModifiedBy>AomAm</cp:lastModifiedBy>
  <cp:revision>43</cp:revision>
  <dcterms:created xsi:type="dcterms:W3CDTF">2022-01-05T03:09:55Z</dcterms:created>
  <dcterms:modified xsi:type="dcterms:W3CDTF">2025-01-12T02:12:03Z</dcterms:modified>
</cp:coreProperties>
</file>