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58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7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BFBAC-3A19-4FE2-B4ED-93BDCA6019FB}" type="datetimeFigureOut">
              <a:rPr lang="th-TH" smtClean="0"/>
              <a:t>07/10/66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DAF9-9D96-4204-8635-D551C46C142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82301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BFBAC-3A19-4FE2-B4ED-93BDCA6019FB}" type="datetimeFigureOut">
              <a:rPr lang="th-TH" smtClean="0"/>
              <a:t>07/10/66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DAF9-9D96-4204-8635-D551C46C142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8820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BFBAC-3A19-4FE2-B4ED-93BDCA6019FB}" type="datetimeFigureOut">
              <a:rPr lang="th-TH" smtClean="0"/>
              <a:t>07/10/66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DAF9-9D96-4204-8635-D551C46C142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5708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BFBAC-3A19-4FE2-B4ED-93BDCA6019FB}" type="datetimeFigureOut">
              <a:rPr lang="th-TH" smtClean="0"/>
              <a:t>07/10/66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DAF9-9D96-4204-8635-D551C46C142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22139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BFBAC-3A19-4FE2-B4ED-93BDCA6019FB}" type="datetimeFigureOut">
              <a:rPr lang="th-TH" smtClean="0"/>
              <a:t>07/10/66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DAF9-9D96-4204-8635-D551C46C142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86362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BFBAC-3A19-4FE2-B4ED-93BDCA6019FB}" type="datetimeFigureOut">
              <a:rPr lang="th-TH" smtClean="0"/>
              <a:t>07/10/66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DAF9-9D96-4204-8635-D551C46C142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73977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BFBAC-3A19-4FE2-B4ED-93BDCA6019FB}" type="datetimeFigureOut">
              <a:rPr lang="th-TH" smtClean="0"/>
              <a:t>07/10/66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DAF9-9D96-4204-8635-D551C46C142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1134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BFBAC-3A19-4FE2-B4ED-93BDCA6019FB}" type="datetimeFigureOut">
              <a:rPr lang="th-TH" smtClean="0"/>
              <a:t>07/10/66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DAF9-9D96-4204-8635-D551C46C142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5444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BFBAC-3A19-4FE2-B4ED-93BDCA6019FB}" type="datetimeFigureOut">
              <a:rPr lang="th-TH" smtClean="0"/>
              <a:t>07/10/66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DAF9-9D96-4204-8635-D551C46C142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33361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BFBAC-3A19-4FE2-B4ED-93BDCA6019FB}" type="datetimeFigureOut">
              <a:rPr lang="th-TH" smtClean="0"/>
              <a:t>07/10/66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DAF9-9D96-4204-8635-D551C46C142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50249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BFBAC-3A19-4FE2-B4ED-93BDCA6019FB}" type="datetimeFigureOut">
              <a:rPr lang="th-TH" smtClean="0"/>
              <a:t>07/10/66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DAF9-9D96-4204-8635-D551C46C142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56316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BFBAC-3A19-4FE2-B4ED-93BDCA6019FB}" type="datetimeFigureOut">
              <a:rPr lang="th-TH" smtClean="0"/>
              <a:t>07/10/66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5DAF9-9D96-4204-8635-D551C46C142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7825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ข้อความโฆษณา</a:t>
            </a:r>
            <a:endParaRPr lang="th-T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9 Siamin" panose="02000506000000020004" pitchFamily="50" charset="-34"/>
                <a:cs typeface="9 Siamin" panose="02000506000000020004" pitchFamily="50" charset="-34"/>
              </a:rPr>
              <a:t>Copy</a:t>
            </a:r>
            <a:endParaRPr lang="th-TH" sz="4000" dirty="0"/>
          </a:p>
        </p:txBody>
      </p:sp>
    </p:spTree>
    <p:extLst>
      <p:ext uri="{BB962C8B-B14F-4D97-AF65-F5344CB8AC3E}">
        <p14:creationId xmlns:p14="http://schemas.microsoft.com/office/powerpoint/2010/main" val="3382603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โครงสร้างของข้อความโฆษณา (</a:t>
            </a:r>
            <a:r>
              <a:rPr lang="en-US" dirty="0">
                <a:latin typeface="9 Siamin" panose="02000506000000020004" pitchFamily="50" charset="-34"/>
                <a:cs typeface="9 Siamin" panose="02000506000000020004" pitchFamily="50" charset="-34"/>
              </a:rPr>
              <a:t>Structure of a Copy)</a:t>
            </a:r>
            <a:endParaRPr lang="th-TH" dirty="0">
              <a:latin typeface="9 Siamin" panose="02000506000000020004" pitchFamily="50" charset="-34"/>
              <a:cs typeface="9 Siamin" panose="02000506000000020004" pitchFamily="50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8816789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Russell and Lane (1996 : 515)</a:t>
            </a: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 กล่าวว่า การเขียนข้อความโฆษณาโดยทั่วไป โดยเฉพาะการโฆษณาในสิ่งพิมพ์ (</a:t>
            </a:r>
            <a:r>
              <a:rPr lang="en-US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Print Copy) </a:t>
            </a: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มักจะประกอบด้วยองค์ประกอบ 5 ส่วนที่สำคัญ เรียงลำดับ ดังนี้</a:t>
            </a:r>
          </a:p>
          <a:p>
            <a:pPr marL="273050" indent="-273050">
              <a:lnSpc>
                <a:spcPct val="100000"/>
              </a:lnSpc>
              <a:buFont typeface="+mj-lt"/>
              <a:buAutoNum type="arabicPeriod"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คำมั่นสัญญาที่เกี่ยวกับประโยชน์ (</a:t>
            </a:r>
            <a:r>
              <a:rPr lang="en-US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Promise of Benefit) – </a:t>
            </a: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พาดหัว (</a:t>
            </a:r>
            <a:r>
              <a:rPr lang="en-US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Headline)</a:t>
            </a:r>
            <a:endParaRPr lang="th-TH" sz="2400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273050" indent="-273050">
              <a:lnSpc>
                <a:spcPct val="100000"/>
              </a:lnSpc>
              <a:buFont typeface="+mj-lt"/>
              <a:buAutoNum type="arabicPeriod"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ข้อความกล่าวแสดงถึงคำมั่นสัญญา (</a:t>
            </a:r>
            <a:r>
              <a:rPr lang="en-US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Spelling Out of Promise) – </a:t>
            </a: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ส่วนรองพาดหัว (</a:t>
            </a:r>
            <a:r>
              <a:rPr lang="en-US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Sub-headline)</a:t>
            </a:r>
            <a:endParaRPr lang="th-TH" sz="2400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273050" indent="-273050">
              <a:lnSpc>
                <a:spcPct val="100000"/>
              </a:lnSpc>
              <a:buFont typeface="+mj-lt"/>
              <a:buAutoNum type="arabicPeriod"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ข้อความขยายรายละเอียด (</a:t>
            </a:r>
            <a:r>
              <a:rPr lang="en-US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Amplification of Story)</a:t>
            </a:r>
            <a:endParaRPr lang="th-TH" sz="2400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273050" indent="-273050">
              <a:lnSpc>
                <a:spcPct val="100000"/>
              </a:lnSpc>
              <a:buFont typeface="+mj-lt"/>
              <a:buAutoNum type="arabicPeriod"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ข้อพิสูจน์ที่กล่าวอ้าง (</a:t>
            </a:r>
            <a:r>
              <a:rPr lang="en-US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Proof of Claim)</a:t>
            </a:r>
            <a:endParaRPr lang="th-TH" sz="2400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273050" indent="-273050">
              <a:lnSpc>
                <a:spcPct val="100000"/>
              </a:lnSpc>
              <a:buFont typeface="+mj-lt"/>
              <a:buAutoNum type="arabicPeriod"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ข้อความที่ต้องการให้กระทำ (</a:t>
            </a:r>
            <a:r>
              <a:rPr lang="en-US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Action to Take)</a:t>
            </a:r>
            <a:endParaRPr lang="th-TH" sz="2400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06208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พาดหัว (</a:t>
            </a:r>
            <a:r>
              <a:rPr lang="en-US" dirty="0">
                <a:latin typeface="9 Siamin" panose="02000506000000020004" pitchFamily="50" charset="-34"/>
                <a:cs typeface="9 Siamin" panose="02000506000000020004" pitchFamily="50" charset="-34"/>
              </a:rPr>
              <a:t>The Headline </a:t>
            </a:r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หรือ </a:t>
            </a:r>
            <a:r>
              <a:rPr lang="en-US" dirty="0">
                <a:latin typeface="9 Siamin" panose="02000506000000020004" pitchFamily="50" charset="-34"/>
                <a:cs typeface="9 Siamin" panose="02000506000000020004" pitchFamily="50" charset="-34"/>
              </a:rPr>
              <a:t>Heading </a:t>
            </a:r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หรือ </a:t>
            </a:r>
            <a:r>
              <a:rPr lang="en-US" dirty="0">
                <a:latin typeface="9 Siamin" panose="02000506000000020004" pitchFamily="50" charset="-34"/>
                <a:cs typeface="9 Siamin" panose="02000506000000020004" pitchFamily="50" charset="-34"/>
              </a:rPr>
              <a:t>Head)</a:t>
            </a:r>
            <a:endParaRPr lang="th-TH" dirty="0">
              <a:latin typeface="9 Siamin" panose="02000506000000020004" pitchFamily="50" charset="-34"/>
              <a:cs typeface="9 Siamin" panose="02000506000000020004" pitchFamily="50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พาดหัวเป็นส่วนที่สำคัญที่สุดของข้อความโฆษณา เพราะเป็นสิ่งแรกที่ผู้บริโภคอ่าน ดังนั้น การเขียนพาดหัว จึงจำเป็นจะต้องเขียนให้สามารถกระตุ้นความสนใจของผู้บริโภค ให้เขาสนใจที่จะอ่านต่อ เพื่อให้เกิดความรู้ ความเข้าใจในผลิตภัณฑ์ที่เสนอขายมากขึ้น ถ้าหากพาดหัวไม่สามารถกระตุ้น หรือเร่งเร้าใจใด ๆ แก่กลุ่มผู้บริโภคเป้าหมาย ที่ผู้โฆษณาต้องการจะเข้าถึงแล้ว รายละเอียดที่เหลือของข้อความโฆษณานั้นก็อาจจะไม่ได้รับการอ่านเลยก็ได้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811424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พาดหัว (</a:t>
            </a:r>
            <a:r>
              <a:rPr lang="en-US" dirty="0">
                <a:latin typeface="9 Siamin" panose="02000506000000020004" pitchFamily="50" charset="-34"/>
                <a:cs typeface="9 Siamin" panose="02000506000000020004" pitchFamily="50" charset="-34"/>
              </a:rPr>
              <a:t>The Headline </a:t>
            </a:r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หรือ </a:t>
            </a:r>
            <a:r>
              <a:rPr lang="en-US" dirty="0">
                <a:latin typeface="9 Siamin" panose="02000506000000020004" pitchFamily="50" charset="-34"/>
                <a:cs typeface="9 Siamin" panose="02000506000000020004" pitchFamily="50" charset="-34"/>
              </a:rPr>
              <a:t>Heading </a:t>
            </a:r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หรือ </a:t>
            </a:r>
            <a:r>
              <a:rPr lang="en-US" dirty="0">
                <a:latin typeface="9 Siamin" panose="02000506000000020004" pitchFamily="50" charset="-34"/>
                <a:cs typeface="9 Siamin" panose="02000506000000020004" pitchFamily="50" charset="-34"/>
              </a:rPr>
              <a:t>Head)</a:t>
            </a:r>
            <a:endParaRPr lang="th-TH" dirty="0">
              <a:latin typeface="9 Siamin" panose="02000506000000020004" pitchFamily="50" charset="-34"/>
              <a:cs typeface="9 Siamin" panose="02000506000000020004" pitchFamily="50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080812" cy="1038599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การเขียนพาดหัวที่ดียังไม่มีกฎที่แน่นอน แต่อย่างไรก็ตาม มีข้อแนะนำบางประการที่ควรพิจารณานำมาใช้เป็นหลักยึดถือโดยทั่วไป ดังนี้ (</a:t>
            </a:r>
            <a:r>
              <a:rPr lang="en-US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Russell and Lane. 1996 : 516-517)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3012608"/>
            <a:ext cx="5123128" cy="3130831"/>
          </a:xfrm>
        </p:spPr>
        <p:txBody>
          <a:bodyPr>
            <a:normAutofit/>
          </a:bodyPr>
          <a:lstStyle/>
          <a:p>
            <a:pPr marL="273050" indent="-273050">
              <a:lnSpc>
                <a:spcPct val="110000"/>
              </a:lnSpc>
              <a:buFont typeface="+mj-lt"/>
              <a:buAutoNum type="arabicPeriod" startAt="3"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คำที่จะนำมาใช้ ควรผ่านการคัดเลือกอย่างดี เพื่อให้สามารถดึงดูดใจเฉพาะผู้บริโภคเป้าหมายที่มุ่งหวังเท่านั้น</a:t>
            </a:r>
          </a:p>
          <a:p>
            <a:pPr marL="273050" indent="-273050">
              <a:lnSpc>
                <a:spcPct val="110000"/>
              </a:lnSpc>
              <a:buFont typeface="+mj-lt"/>
              <a:buAutoNum type="arabicPeriod" startAt="3"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ควรจะมีคำกริยา บอกการกระทำที่ชัดเจน</a:t>
            </a:r>
          </a:p>
          <a:p>
            <a:pPr marL="273050" indent="-273050">
              <a:lnSpc>
                <a:spcPct val="110000"/>
              </a:lnSpc>
              <a:buFont typeface="+mj-lt"/>
              <a:buAutoNum type="arabicPeriod" startAt="3"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ควรให้ได้ข้อมูลเพียงพอ เพื่อให้ผู้บริโภคซึ่งอ่านเฉพาะพาดหัว พอจะเข้าใจบางสิ่งบางอย่างเกี่ยวกับผลิตภัณฑ์ และประโยชน์บ้างพอสมควร</a:t>
            </a:r>
          </a:p>
          <a:p>
            <a:pPr marL="0" indent="0">
              <a:buNone/>
            </a:pPr>
            <a:endParaRPr lang="th-TH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3012608"/>
            <a:ext cx="4917141" cy="23837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ct val="110000"/>
              </a:lnSpc>
              <a:buFont typeface="+mj-lt"/>
              <a:buAutoNum type="arabicPeriod"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ควรใช้คำสั้น ๆ ง่าย ๆ ปกติแล้วไม่ควรใช้คำเกิน 10 คำ</a:t>
            </a:r>
          </a:p>
          <a:p>
            <a:pPr marL="273050" indent="-273050">
              <a:lnSpc>
                <a:spcPct val="110000"/>
              </a:lnSpc>
              <a:buFont typeface="+mj-lt"/>
              <a:buAutoNum type="arabicPeriod"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ควรมีคำเชื้อเชิญผู้คาดหวัง ประโยชน์สำคัญของผลิตภัณฑ์ ชื่อตราผลิตภัณฑ์ และความคิดที่จะเป็นตัวกระตุ้นความสนใจ เพื่อให้บริโภคอ่านข้อความที่เหลือในชิ้นโฆษณาให้จบ</a:t>
            </a:r>
          </a:p>
        </p:txBody>
      </p:sp>
    </p:spTree>
    <p:extLst>
      <p:ext uri="{BB962C8B-B14F-4D97-AF65-F5344CB8AC3E}">
        <p14:creationId xmlns:p14="http://schemas.microsoft.com/office/powerpoint/2010/main" val="3765582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รูปแบบของพาดหัว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ผู้เขียนข้อความโฆษณา สามารถเลือกใช้รูปแบบของพาดหัวได้มากมายหลายแบบ แต่ละแบบจะแสดงลักษณะหรือหน้าที่แตกต่างกัน ดังนี้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1. </a:t>
            </a:r>
            <a:r>
              <a:rPr lang="th-TH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พาดหัวแบบข่าว (</a:t>
            </a: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News Headline)</a:t>
            </a:r>
            <a:endParaRPr lang="th-TH" sz="24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เป็นการเขียนข้อความพาดหัวที่มีลักษณะนำเสนอข้อมูลใหม่ ให้กับกลุ่มเป้าหมายได้รับทราบ เช่น สาขาใหม่ ผลิตภัณฑ์โฉม/สูตรใหม่ ครั้งแรกในไทย ฯลฯ ตัวอย่างเช่น</a:t>
            </a:r>
          </a:p>
          <a:p>
            <a:pPr marL="800100" lvl="2" indent="-342900">
              <a:lnSpc>
                <a:spcPct val="100000"/>
              </a:lnSpc>
              <a:spcBef>
                <a:spcPts val="1000"/>
              </a:spcBef>
            </a:pPr>
            <a:r>
              <a:rPr lang="th-TH" dirty="0">
                <a:latin typeface="Cordia New" panose="020B0304020202020204" pitchFamily="34" charset="-34"/>
                <a:cs typeface="Cordia New" panose="020B0304020202020204" pitchFamily="34" charset="-34"/>
              </a:rPr>
              <a:t>“ฮอทออยส์ ทางเลือกใหม่ของเส้นผม”</a:t>
            </a:r>
          </a:p>
          <a:p>
            <a:pPr marL="800100" lvl="2" indent="-342900">
              <a:lnSpc>
                <a:spcPct val="100000"/>
              </a:lnSpc>
              <a:spcBef>
                <a:spcPts val="1000"/>
              </a:spcBef>
            </a:pPr>
            <a:r>
              <a:rPr lang="th-TH" dirty="0">
                <a:latin typeface="Cordia New" panose="020B0304020202020204" pitchFamily="34" charset="-34"/>
                <a:cs typeface="Cordia New" panose="020B0304020202020204" pitchFamily="34" charset="-34"/>
              </a:rPr>
              <a:t>“แพน คอสเมติก ฉลองครบรอบ 5 ปี”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841214"/>
            <a:ext cx="5181600" cy="432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786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รูปแบบของพาดหัว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2. </a:t>
            </a:r>
            <a:r>
              <a:rPr lang="th-TH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พาดหัวแบบเร้าอารมณ์ (</a:t>
            </a: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Emotional Headline)</a:t>
            </a:r>
            <a:endParaRPr lang="th-TH" sz="24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เป็นการเขียนข้อความพาดหัวที่มีลักษณะกระตุ้นอารมณ์ความรู้สึกผู้รับสารหรือผู้บริโภค ให้เกิดอารมณ์คล้อยตาม ตัวอย่างเช่น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“แคร์ สบู่เหลวสำหรับเด็ก ใส นุ่มนวล บริสุทธ์”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“เส้นทางใหม่ นุ่มนวลดุจพลิ้วไหม..สู่สุราบายา 3 เที่ยวบินต่อสัปดาห์”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“เจ็บคอ เหมือนลำคอเป็นกระดาษทราย สเตร็ปซิล บรรเทาอาการเจ็บคอ”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825625"/>
            <a:ext cx="5181600" cy="284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334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รูปแบบของพาดหัว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3. </a:t>
            </a:r>
            <a:r>
              <a:rPr lang="th-TH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พาดหัวแบบสัญญาหรือบอกประโยชน์ผลิตภัณฑ์ (</a:t>
            </a: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Promise/Benefit Headline)</a:t>
            </a:r>
            <a:endParaRPr lang="th-TH" sz="24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เป็นการเขียนพาดหัวที่มีลักษณะที่เป็นข้อความบอกประโยชน์สำคัญหรือตอบสนองความต้องการ เพื่อให้ผู้บริโภคทราบ ตัวอย่างเช่น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“คิงส์ สเตลล่า สร้างบรรยากาศที่สดชื่นให้กับคุณและ..โลก”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“นอริชชิง ไนท์ออยล์ บำรุงผิวหน้าให้นุ่มสวยไร้ริ้วรอย”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“แห้ง..และเย็นสบายกว่า ความรู้สึกที่ผ้าอ้อมผ้าไม่มี คิมบี้ส์ ผ้าอ้อมสำเร็จรูป”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“สปอนเซอร์ เครื่องดื่มมีคุณค่า สำหรับผู้เสืยเหงื่อ”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99135" y="1825625"/>
            <a:ext cx="292772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042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รูปแบบของพาดหัว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4. </a:t>
            </a:r>
            <a:r>
              <a:rPr lang="th-TH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พาดหัวแบบคำสั่งหรือชี้ชวน (</a:t>
            </a: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Directive Headline)</a:t>
            </a:r>
            <a:endParaRPr lang="th-TH" sz="24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เป็นการเขียนข้อความพาดหัวที่มีลักษณะชี้นำให้ผู้รับสารกระทำบางอย่าง หรือเป็นเชิงเสนอแนะ เช่น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“วันนี้คุณสามารถเป็นเจ้าของกล้องโซนี่แฮนดีแคมได้สบายๆ”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“วิธีใหม่ ที่เรียบง่ายกว่า เร็วกว่า..เตารีดไอน้ำฟิลิปส์อาซูร์”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“อยู่ที่ไหน..ก็สดชื่น น้ำดื่มสะอาด น้ำดื่มตราสิงห์”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825625"/>
            <a:ext cx="5181600" cy="343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000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รูปแบบของพาดหัว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5. </a:t>
            </a:r>
            <a:r>
              <a:rPr lang="th-TH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พาดหัวแบบคุยโตโอ้อวด (</a:t>
            </a: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Horn Blowing  Headline)</a:t>
            </a:r>
            <a:endParaRPr lang="th-TH" sz="24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เป็นการเขียนข้อความพาดหัวที่มีลักษณะกึ่งคุยโม้โอ้อวด หรืออวดดี การใช้พาดหัวลักษณะนี้จะต้องระวังในการใช้ให้มาก ต้องอยู่ในวิสัยแห่งความเป็นจริง ตัวอย่างเช่น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“แปรงสีฟันที่ทันตแพทย์ส่วนใหญ่นิยมใช้”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“เนรมิตใบหน้าให้ขาวนวลเนียนในพริบตา” (ครีมรองพื้นมิสทิน ไวท์เทนนิ่ง)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825625"/>
            <a:ext cx="5181600" cy="373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23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รูปแบบของพาดหัว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6. </a:t>
            </a:r>
            <a:r>
              <a:rPr lang="th-TH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พาดหัวแบบใช้คำขวัญ ฉลาก หรือโลโก (</a:t>
            </a: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Slogan, label, Logo Headline)</a:t>
            </a:r>
            <a:endParaRPr lang="th-TH" sz="24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เป็นการเขียนข้อความพาดหัวที่นำคำขวัญ ฉลากผลิตภัณฑ์ หรือโลโกของบริษัทมาใช้พาดหัว เพราะสามารถสร้างการรับรู้และจดจำให้แก่ผู้บริโภคได้เป็นอย่างดี ตัวอย่างเช่น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“ข้าวมาบุญครอง สะอาดทุกถุง หุงขั้นหม้อ”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“สบู่ครีมนีเวีย..อ่อนละมุน เพื่อความสดชื่นของผิวพรรณ”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“แมคโดนัลด์ อร่อยรส สนุกล้ำ”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997742"/>
            <a:ext cx="5181600" cy="400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24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รูปแบบของพาดหัว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7. </a:t>
            </a:r>
            <a:r>
              <a:rPr lang="th-TH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พาดหัวแบบตั้งคำถาม (</a:t>
            </a: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Interrogative Headline)</a:t>
            </a:r>
            <a:endParaRPr lang="th-TH" sz="24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เป็นการเขียนข้อความพาดหัวที่เขียนในรูปคำถาม ที่มุ่งสร้างความสนใจและเชิญชวนให้ติดตามให้อ่านข้อความต่อไปว่า คำตอบคืออะไร ตัวอย่างเช่น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“ทำไม...ผู้หญิงสมัยนี้จึงดูขาสวย?” (ถุงน่องเชอรีล่อน)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“ท่านทราบหรือไม่ว่า การล้างหน้าที่ถูกวิธีคือการชะลอวัย?” (เบบี้เฟซโฟม)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“ผู้หญิงยุคใหม่ ไม่รู้จัก แลคตาซิด ได้อย่างไร?”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595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รูปแบบของพาดหัว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latin typeface="CordiaUPC" panose="020B0304020202020204" pitchFamily="34" charset="-34"/>
                <a:cs typeface="Cordia New" panose="020B0304020202020204" pitchFamily="34" charset="-34"/>
              </a:rPr>
              <a:t>8. </a:t>
            </a:r>
            <a:r>
              <a:rPr lang="th-TH" sz="2400" b="1" dirty="0">
                <a:latin typeface="CordiaUPC" panose="020B0304020202020204" pitchFamily="34" charset="-34"/>
                <a:cs typeface="Cordia New" panose="020B0304020202020204" pitchFamily="34" charset="-34"/>
              </a:rPr>
              <a:t>พาดหัวแบบผู้ใช้สินค้ารับรอง (</a:t>
            </a:r>
            <a:r>
              <a:rPr lang="en-US" sz="2400" b="1" dirty="0">
                <a:latin typeface="CordiaUPC" panose="020B0304020202020204" pitchFamily="34" charset="-34"/>
                <a:cs typeface="Cordia New" panose="020B0304020202020204" pitchFamily="34" charset="-34"/>
              </a:rPr>
              <a:t>Testimonial Headline)</a:t>
            </a:r>
            <a:endParaRPr lang="th-TH" sz="2400" b="1" dirty="0">
              <a:latin typeface="CordiaUPC" panose="020B0304020202020204" pitchFamily="34" charset="-34"/>
              <a:cs typeface="Cordia New" panose="020B0304020202020204" pitchFamily="34" charset="-34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CordiaUPC" panose="020B0304020202020204" pitchFamily="34" charset="-34"/>
                <a:cs typeface="Cordia New" panose="020B0304020202020204" pitchFamily="34" charset="-34"/>
              </a:rPr>
              <a:t>เป็นการเขียนข้อความพาดหัวที่กล่าวอ้างหรือพาดพิงถึงบุคคลที่ใช้สินค้าที่มีชื่อเสียง เช่น ดาราภาพยนตร์ ดารานักร้อง หรือนักกีฬา เป็นต้น เป็นผู้รับรองเพื่อสร้างความน่าเชื่อถือ ตัวอย่างเช่น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UPC" panose="020B0304020202020204" pitchFamily="34" charset="-34"/>
                <a:cs typeface="Cordia New" panose="020B0304020202020204" pitchFamily="34" charset="-34"/>
              </a:rPr>
              <a:t>“เมท อัลฟ่า ปราดเปรียว มหัศจรรย์ แบบนี้แหละ ทาทา ชอบ” (รถมอร์เตอร์ไซด์ ยามาฮ่า)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UPC" panose="020B0304020202020204" pitchFamily="34" charset="-34"/>
                <a:cs typeface="Cordia New" panose="020B0304020202020204" pitchFamily="34" charset="-34"/>
              </a:rPr>
              <a:t>“อาจารย์ภิรมย์ อั๋นประเสริฐ กรรมการฟุตบอลโลกฟรองซ์’98 เจาะจงใช้ไซโก ตัดสินเวลา”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415090"/>
            <a:ext cx="5181600" cy="31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086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รูปแบบของพาดหัว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9. </a:t>
            </a:r>
            <a:r>
              <a:rPr lang="th-TH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พาดหัวแบบเล่นคำ (</a:t>
            </a: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Play on Words/Alliteration)</a:t>
            </a:r>
            <a:endParaRPr lang="th-TH" sz="24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เป็นพาดหัวที่มีลักษณะคล้ายกับคำขวัญ คือ อาจเล่นคำซ้ำคำ หรือสัมผัสคล้องจองกัน เป็นข้อความพาดหัวที่สร้างขั้นใหม่เฉพาะโฆษณาชิ้นนั้น ตัวอย่างเช่น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“กระเป๋าหนังแท้ เมย์ฟายน์ ทุกสไตล์...ใส่ใจ ใส่อารมณ์”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“สร้างสรรค์ เส้นสีและคอนเซ็ปต์ กับ พี.เจ.แอคทีฟแวร์”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“เบอร์เดิม เครื่องเดิม ใช้เครื่องเดียว เที่ยวได้ทั่วโลก” (โทรศัพท์มือถือ ดิจิตอล จีเอสเอ็ม)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3624"/>
          <a:stretch/>
        </p:blipFill>
        <p:spPr>
          <a:xfrm>
            <a:off x="7326714" y="1690688"/>
            <a:ext cx="2824339" cy="389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671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รูปแบบของพาดหัว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10. </a:t>
            </a:r>
            <a:r>
              <a:rPr lang="th-TH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พาดหัวแบบกลเม็ด (</a:t>
            </a: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Gimmick Headline)</a:t>
            </a:r>
            <a:endParaRPr lang="th-TH" sz="24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เป็นการเขียนข้อความพาดหัวที่ใช้ข้อความแปลกๆ ใหม่ๆ ให้สะดุดตา หรือข้อความที่แสดงความแปลกแตกต่างจากสิ่งที่เป็นอยู่ตามปกติ ตัวอย่างเช่น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“แบตเตอรี่เอฟบีช่วยรัฐประหยัดน้ำ”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“ฮานามิกันไว้ไม่ไร้เพื่อน”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“ใครว่าบะหมี่ไม่มีน้ำยา” (เมียวโจ้ บะหมี่รสน้ำยา)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95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รูปแบบของพาดหัว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11. </a:t>
            </a:r>
            <a:r>
              <a:rPr lang="th-TH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พาดหัวแบบบอกวิธีการใช้สินค้า (</a:t>
            </a: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How-to Headline)</a:t>
            </a:r>
            <a:endParaRPr lang="th-TH" sz="24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เป็นการเขียนข้อความพาดหัวโดยบอกวิธีการใช้งานเพื่อต้องการเน้นถึงการใช้ง่ายสะดวกสบาย ตัวอย่างเช่น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“เพียงแค่กดปุ่ม...คุณก็จะได้น้ำร้อนดังใจ”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25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รูปแบบของพาดหัว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12. </a:t>
            </a:r>
            <a:r>
              <a:rPr lang="th-TH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พาดหัวแบบแสดงเหตุผล (</a:t>
            </a: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Reason-Why Headline)</a:t>
            </a:r>
            <a:endParaRPr lang="th-TH" sz="24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เป็นการเขียนข้อความพาดหัวโดยใช้เหตุผลเพื่อจูงใจว่าเพราะเหตุใดผู้บริโภคจึงควรซื้อ ตัวอย่างเช่น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</a:t>
            </a:r>
            <a:r>
              <a:rPr lang="en-US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10 </a:t>
            </a: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เหตุผลที่คุณควรเลือก...”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199" y="1825625"/>
            <a:ext cx="5827851" cy="323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21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รูปแบบของพาดหัว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13. </a:t>
            </a:r>
            <a:r>
              <a:rPr lang="th-TH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พาดหัวแบบผสม (</a:t>
            </a:r>
            <a:r>
              <a:rPr lang="en-US" sz="2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Mix Headline)</a:t>
            </a:r>
            <a:endParaRPr lang="th-TH" sz="24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Cordia New" panose="020B0304020202020204" pitchFamily="34" charset="-34"/>
                <a:cs typeface="Cordia New" panose="020B0304020202020204" pitchFamily="34" charset="-34"/>
              </a:rPr>
              <a:t>เป็นการเขียนข้อความพาดหัวหลายอย่างผสมผสานกันอย่างได้ผล ตัวอย่างเช่น</a:t>
            </a:r>
          </a:p>
          <a:p>
            <a:pPr lvl="1">
              <a:lnSpc>
                <a:spcPct val="100000"/>
              </a:lnSpc>
            </a:pP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“</a:t>
            </a:r>
            <a:r>
              <a:rPr lang="en-US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States Super2T </a:t>
            </a:r>
            <a:r>
              <a:rPr lang="th-TH" sz="2000" dirty="0">
                <a:latin typeface="Cordia New" panose="020B0304020202020204" pitchFamily="34" charset="-34"/>
                <a:cs typeface="Cordia New" panose="020B0304020202020204" pitchFamily="34" charset="-34"/>
              </a:rPr>
              <a:t>สูตรใหม่...ถึงรถพี่ไม่ใช่ป้ายแดง แต่เวลาแซงไม่มีสะดุด”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425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latin typeface="9 Siamin" panose="02000506000000020004" pitchFamily="50" charset="-34"/>
                <a:cs typeface="9 Siamin" panose="02000506000000020004" pitchFamily="50" charset="-34"/>
              </a:rPr>
              <a:t>คำที่ห้ามใช้ในการโฆษณาอาหาร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Cordia New" panose="020B0304020202020204" pitchFamily="34" charset="-34"/>
              </a:rPr>
              <a:t>อย. ได้ประกาศหลักในการโฆษณาอาหารฉบับใหม่ เพื่อให้เข้ากับยุคสมัย โดยประกาษฉบับใหม่นี้ ได้เน้นถึงคำและข้อความที่เป็นจริง ไม่โกหกผู้บริโภค ซึ่งมีผลตั้งแต่ 31 มี.ค. 64 เป็นต้นไป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h-TH" sz="2400" dirty="0">
                <a:latin typeface="Cordia New" panose="020B0304020202020204" pitchFamily="34" charset="-34"/>
              </a:rPr>
              <a:t>คำโอ้อวดสินค้าเกิดความเป็นจริง เช่นคำว่า ยอดเยี่ยม ดีเด็ด เลิศที่สุด เป็นต้น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20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h-TH" sz="2400" dirty="0">
                <a:cs typeface="+mn-cs"/>
              </a:rPr>
              <a:t>-จบการนำเสนอ-</a:t>
            </a:r>
          </a:p>
        </p:txBody>
      </p:sp>
    </p:spTree>
    <p:extLst>
      <p:ext uri="{BB962C8B-B14F-4D97-AF65-F5344CB8AC3E}">
        <p14:creationId xmlns:p14="http://schemas.microsoft.com/office/powerpoint/2010/main" val="1816448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1471</Words>
  <Application>Microsoft Office PowerPoint</Application>
  <PresentationFormat>Widescreen</PresentationFormat>
  <Paragraphs>93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9 Siamin</vt:lpstr>
      <vt:lpstr>Arial</vt:lpstr>
      <vt:lpstr>Calibri</vt:lpstr>
      <vt:lpstr>Calibri Light</vt:lpstr>
      <vt:lpstr>Cordia New</vt:lpstr>
      <vt:lpstr>CordiaUPC</vt:lpstr>
      <vt:lpstr>Office Theme</vt:lpstr>
      <vt:lpstr>ข้อความโฆษณา</vt:lpstr>
      <vt:lpstr>โครงสร้างของข้อความโฆษณา (Structure of a Copy)</vt:lpstr>
      <vt:lpstr>พาดหัว (The Headline หรือ Heading หรือ Head)</vt:lpstr>
      <vt:lpstr>พาดหัว (The Headline หรือ Heading หรือ Head)</vt:lpstr>
      <vt:lpstr>รูปแบบของพาดหัว</vt:lpstr>
      <vt:lpstr>รูปแบบของพาดหัว</vt:lpstr>
      <vt:lpstr>รูปแบบของพาดหัว</vt:lpstr>
      <vt:lpstr>รูปแบบของพาดหัว</vt:lpstr>
      <vt:lpstr>รูปแบบของพาดหัว</vt:lpstr>
      <vt:lpstr>รูปแบบของพาดหัว</vt:lpstr>
      <vt:lpstr>รูปแบบของพาดหัว</vt:lpstr>
      <vt:lpstr>รูปแบบของพาดหัว</vt:lpstr>
      <vt:lpstr>รูปแบบของพาดหัว</vt:lpstr>
      <vt:lpstr>รูปแบบของพาดหัว</vt:lpstr>
      <vt:lpstr>รูปแบบของพาดหัว</vt:lpstr>
      <vt:lpstr>รูปแบบของพาดหัว</vt:lpstr>
      <vt:lpstr>รูปแบบของพาดหัว</vt:lpstr>
      <vt:lpstr>คำที่ห้ามใช้ในการโฆษณาอาหาร</vt:lpstr>
      <vt:lpstr>-จบการนำเสนอ-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HP_0001</dc:creator>
  <cp:lastModifiedBy>Kreetha  Thumcharoensathit</cp:lastModifiedBy>
  <cp:revision>52</cp:revision>
  <dcterms:created xsi:type="dcterms:W3CDTF">2022-10-02T10:18:35Z</dcterms:created>
  <dcterms:modified xsi:type="dcterms:W3CDTF">2023-10-07T11:30:08Z</dcterms:modified>
</cp:coreProperties>
</file>