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5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1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0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2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1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1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9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1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0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7F3C5-B5B7-4168-844D-4C923EB168E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3F130-8DBB-4826-941D-F754304E9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5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472439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latin typeface="Angsana New" pitchFamily="18" charset="-34"/>
                <a:cs typeface="+mj-cs"/>
              </a:rPr>
              <a:t>รายละเอียดของรายวิชา</a:t>
            </a:r>
            <a:r>
              <a:rPr lang="en-US" b="1" dirty="0" smtClean="0">
                <a:latin typeface="Angsana New" pitchFamily="18" charset="-34"/>
                <a:cs typeface="+mj-cs"/>
              </a:rPr>
              <a:t/>
            </a:r>
            <a:br>
              <a:rPr lang="en-US" b="1" dirty="0" smtClean="0">
                <a:latin typeface="Angsana New" pitchFamily="18" charset="-34"/>
                <a:cs typeface="+mj-cs"/>
              </a:rPr>
            </a:br>
            <a:r>
              <a:rPr lang="en-US" b="1" dirty="0" smtClean="0">
                <a:latin typeface="Angsana New" pitchFamily="18" charset="-34"/>
                <a:cs typeface="+mj-cs"/>
              </a:rPr>
              <a:t>CUM 2206</a:t>
            </a:r>
            <a:br>
              <a:rPr lang="en-US" b="1" dirty="0" smtClean="0">
                <a:latin typeface="Angsana New" pitchFamily="18" charset="-34"/>
                <a:cs typeface="+mj-cs"/>
              </a:rPr>
            </a:br>
            <a:r>
              <a:rPr lang="th-TH" b="1" dirty="0" smtClean="0">
                <a:latin typeface="Angsana New" pitchFamily="18" charset="-34"/>
                <a:cs typeface="+mj-cs"/>
              </a:rPr>
              <a:t>ศาสนาและความเชื่อ</a:t>
            </a:r>
            <a:br>
              <a:rPr lang="th-TH" b="1" dirty="0" smtClean="0">
                <a:latin typeface="Angsana New" pitchFamily="18" charset="-34"/>
                <a:cs typeface="+mj-cs"/>
              </a:rPr>
            </a:br>
            <a:r>
              <a:rPr lang="th-TH" dirty="0" smtClean="0">
                <a:cs typeface="+mj-cs"/>
              </a:rPr>
              <a:t>(</a:t>
            </a:r>
            <a:r>
              <a:rPr lang="en-US" dirty="0">
                <a:cs typeface="+mj-cs"/>
              </a:rPr>
              <a:t>Religion and Belief</a:t>
            </a:r>
            <a:r>
              <a:rPr lang="th-TH" dirty="0">
                <a:cs typeface="+mj-cs"/>
              </a:rPr>
              <a:t>)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dirty="0" smtClean="0">
                <a:latin typeface="Angsana New" pitchFamily="18" charset="-34"/>
                <a:cs typeface="Angsana New" pitchFamily="18" charset="-34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8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7467600" cy="48013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th-TH" sz="3600" b="1" dirty="0" smtClean="0">
                <a:latin typeface="Angsana New" pitchFamily="18" charset="-34"/>
                <a:cs typeface="+mj-cs"/>
              </a:rPr>
              <a:t>รหัสและชื่อรายวิชา</a:t>
            </a:r>
            <a:r>
              <a:rPr lang="th-TH" sz="3600" dirty="0" smtClean="0">
                <a:latin typeface="Angsana New" pitchFamily="18" charset="-34"/>
                <a:cs typeface="+mj-cs"/>
              </a:rPr>
              <a:t> </a:t>
            </a:r>
            <a:r>
              <a:rPr lang="en-US" sz="3600" dirty="0" smtClean="0">
                <a:latin typeface="Angsana New" pitchFamily="18" charset="-34"/>
                <a:cs typeface="+mj-cs"/>
              </a:rPr>
              <a:t>	CUM 2206</a:t>
            </a:r>
            <a:r>
              <a:rPr lang="en-US" sz="3600" dirty="0">
                <a:latin typeface="Angsana New" pitchFamily="18" charset="-34"/>
                <a:cs typeface="+mj-cs"/>
              </a:rPr>
              <a:t> </a:t>
            </a:r>
            <a:endParaRPr lang="en-US" sz="3600" dirty="0" smtClean="0">
              <a:latin typeface="Angsana New" pitchFamily="18" charset="-34"/>
              <a:cs typeface="+mj-cs"/>
            </a:endParaRPr>
          </a:p>
          <a:p>
            <a:pPr lvl="0"/>
            <a:r>
              <a:rPr lang="en-US" sz="3600" dirty="0">
                <a:latin typeface="Angsana New" pitchFamily="18" charset="-34"/>
                <a:cs typeface="+mj-cs"/>
              </a:rPr>
              <a:t>	</a:t>
            </a:r>
            <a:r>
              <a:rPr lang="en-US" sz="3600" dirty="0" smtClean="0">
                <a:latin typeface="Angsana New" pitchFamily="18" charset="-34"/>
                <a:cs typeface="+mj-cs"/>
              </a:rPr>
              <a:t>		</a:t>
            </a:r>
            <a:r>
              <a:rPr lang="th-TH" sz="3600" dirty="0" smtClean="0">
                <a:latin typeface="Angsana New" pitchFamily="18" charset="-34"/>
                <a:cs typeface="+mj-cs"/>
              </a:rPr>
              <a:t>ศาสนาและความเชื่อ </a:t>
            </a:r>
            <a:endParaRPr lang="en-US" sz="3600" dirty="0" smtClean="0">
              <a:latin typeface="Angsana New" pitchFamily="18" charset="-34"/>
              <a:cs typeface="+mj-cs"/>
            </a:endParaRPr>
          </a:p>
          <a:p>
            <a:r>
              <a:rPr lang="en-US" sz="3600" dirty="0">
                <a:latin typeface="Angsana New" pitchFamily="18" charset="-34"/>
                <a:cs typeface="+mj-cs"/>
              </a:rPr>
              <a:t> </a:t>
            </a:r>
            <a:r>
              <a:rPr lang="en-US" sz="3600" dirty="0" smtClean="0">
                <a:latin typeface="Angsana New" pitchFamily="18" charset="-34"/>
                <a:cs typeface="+mj-cs"/>
              </a:rPr>
              <a:t>                               	</a:t>
            </a:r>
            <a:r>
              <a:rPr lang="th-TH" sz="3600" dirty="0" smtClean="0">
                <a:cs typeface="+mj-cs"/>
              </a:rPr>
              <a:t>(</a:t>
            </a:r>
            <a:r>
              <a:rPr lang="en-US" sz="3600" dirty="0" smtClean="0">
                <a:cs typeface="+mj-cs"/>
              </a:rPr>
              <a:t>Religion and Belief</a:t>
            </a:r>
            <a:r>
              <a:rPr lang="th-TH" sz="3600" dirty="0" smtClean="0">
                <a:cs typeface="+mj-cs"/>
              </a:rPr>
              <a:t>)</a:t>
            </a:r>
            <a:r>
              <a:rPr lang="th-TH" sz="3600" b="1" dirty="0" smtClean="0">
                <a:latin typeface="Angsana New" pitchFamily="18" charset="-34"/>
                <a:cs typeface="+mj-cs"/>
              </a:rPr>
              <a:t>	 </a:t>
            </a:r>
            <a:endParaRPr lang="en-US" sz="3600" b="1" dirty="0" smtClean="0">
              <a:latin typeface="Angsana New" pitchFamily="18" charset="-34"/>
              <a:cs typeface="+mj-cs"/>
            </a:endParaRPr>
          </a:p>
          <a:p>
            <a:endParaRPr lang="en-US" sz="3600" b="1" dirty="0" smtClean="0">
              <a:latin typeface="Angsana New" pitchFamily="18" charset="-34"/>
              <a:cs typeface="+mj-cs"/>
            </a:endParaRPr>
          </a:p>
          <a:p>
            <a:r>
              <a:rPr lang="th-TH" sz="3600" b="1" dirty="0" smtClean="0">
                <a:latin typeface="Angsana New" pitchFamily="18" charset="-34"/>
                <a:cs typeface="+mj-cs"/>
              </a:rPr>
              <a:t>จำนวนหน่วยกิจ</a:t>
            </a:r>
            <a:r>
              <a:rPr lang="en-US" sz="3600" dirty="0" smtClean="0">
                <a:latin typeface="Angsana New" pitchFamily="18" charset="-34"/>
                <a:cs typeface="+mj-cs"/>
              </a:rPr>
              <a:t>	3 </a:t>
            </a:r>
            <a:r>
              <a:rPr lang="th-TH" sz="3600" dirty="0" smtClean="0">
                <a:latin typeface="Angsana New" pitchFamily="18" charset="-34"/>
                <a:cs typeface="+mj-cs"/>
              </a:rPr>
              <a:t>หน่วยกิจ </a:t>
            </a:r>
            <a:r>
              <a:rPr lang="en-US" sz="3600" dirty="0" smtClean="0">
                <a:latin typeface="Angsana New" pitchFamily="18" charset="-34"/>
                <a:cs typeface="+mj-cs"/>
              </a:rPr>
              <a:t>3(2-2-5)</a:t>
            </a:r>
          </a:p>
          <a:p>
            <a:pPr lvl="0"/>
            <a:endParaRPr lang="en-US" sz="3600" b="1" dirty="0" smtClean="0">
              <a:latin typeface="Angsana New" pitchFamily="18" charset="-34"/>
              <a:cs typeface="+mj-cs"/>
            </a:endParaRPr>
          </a:p>
          <a:p>
            <a:pPr lvl="0"/>
            <a:r>
              <a:rPr lang="th-TH" sz="3600" b="1" dirty="0" smtClean="0">
                <a:latin typeface="Angsana New" pitchFamily="18" charset="-34"/>
                <a:cs typeface="+mj-cs"/>
              </a:rPr>
              <a:t>อาจารย์ผู้สอน</a:t>
            </a:r>
            <a:r>
              <a:rPr lang="en-US" sz="3600" dirty="0">
                <a:latin typeface="Angsana New" pitchFamily="18" charset="-34"/>
                <a:cs typeface="+mj-cs"/>
              </a:rPr>
              <a:t>	</a:t>
            </a:r>
            <a:r>
              <a:rPr lang="en-US" sz="3600" dirty="0" smtClean="0">
                <a:latin typeface="Angsana New" pitchFamily="18" charset="-34"/>
                <a:cs typeface="+mj-cs"/>
              </a:rPr>
              <a:t>	</a:t>
            </a:r>
            <a:r>
              <a:rPr lang="th-TH" sz="3600" dirty="0" smtClean="0">
                <a:latin typeface="Angsana New" pitchFamily="18" charset="-34"/>
                <a:cs typeface="+mj-cs"/>
              </a:rPr>
              <a:t>อาจารย์ ดร.อาริยา ภู่ระหงษ์</a:t>
            </a:r>
          </a:p>
          <a:p>
            <a:r>
              <a:rPr lang="en-US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dirty="0" smtClean="0">
                <a:latin typeface="Angsana New" pitchFamily="18" charset="-34"/>
                <a:cs typeface="Angsana New" pitchFamily="18" charset="-34"/>
              </a:rPr>
            </a:b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788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7467600" cy="369331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th-TH" sz="3600" b="1" dirty="0">
                <a:cs typeface="+mj-cs"/>
              </a:rPr>
              <a:t>คำอธิบายรายวิชา </a:t>
            </a:r>
            <a:endParaRPr lang="en-US" sz="3600" dirty="0">
              <a:cs typeface="+mj-cs"/>
            </a:endParaRPr>
          </a:p>
          <a:p>
            <a:r>
              <a:rPr lang="en-US" sz="3600" dirty="0" smtClean="0">
                <a:cs typeface="+mj-cs"/>
              </a:rPr>
              <a:t>	</a:t>
            </a:r>
            <a:r>
              <a:rPr lang="th-TH" sz="3600" dirty="0" smtClean="0">
                <a:cs typeface="+mj-cs"/>
              </a:rPr>
              <a:t>ความรู้</a:t>
            </a:r>
            <a:r>
              <a:rPr lang="th-TH" sz="3600" dirty="0">
                <a:cs typeface="+mj-cs"/>
              </a:rPr>
              <a:t>พื้นฐานทางศาสนา แนวคิดหลัก ลักษณะร่วมและลักษณะเฉพาะของศาสนาต่างๆ อิทธิพลของศาสนาที่มีผลต่อค่านิยม ขนบธรรมเนียม และประเพณี ที่ปรากฏในรูปแบบของวัฒนธรรมด้านต่างๆ</a:t>
            </a:r>
            <a:endParaRPr lang="en-US" sz="3600" dirty="0">
              <a:cs typeface="+mj-cs"/>
            </a:endParaRPr>
          </a:p>
          <a:p>
            <a:r>
              <a:rPr lang="en-US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dirty="0" smtClean="0">
                <a:latin typeface="Angsana New" pitchFamily="18" charset="-34"/>
                <a:cs typeface="Angsana New" pitchFamily="18" charset="-34"/>
              </a:rPr>
            </a:b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862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8305800" cy="424731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b="1" dirty="0" smtClean="0"/>
              <a:t>วัตถุประสงค์</a:t>
            </a:r>
            <a:endParaRPr lang="en-US" sz="3600" b="1" dirty="0" smtClean="0"/>
          </a:p>
          <a:p>
            <a:endParaRPr lang="en-US" sz="3600" b="1" dirty="0" smtClean="0"/>
          </a:p>
          <a:p>
            <a:r>
              <a:rPr lang="th-TH" sz="3600" b="1" dirty="0" smtClean="0"/>
              <a:t>-  </a:t>
            </a:r>
            <a:r>
              <a:rPr lang="th-TH" sz="3600" b="1" dirty="0"/>
              <a:t>เพื่อให้นักศึกษามีความรู้พื้นฐานทางศาสนา</a:t>
            </a:r>
            <a:endParaRPr lang="en-US" sz="3600" b="1" dirty="0"/>
          </a:p>
          <a:p>
            <a:r>
              <a:rPr lang="en-US" sz="3600" b="1" dirty="0"/>
              <a:t>-  </a:t>
            </a:r>
            <a:r>
              <a:rPr lang="th-TH" sz="3600" b="1" dirty="0"/>
              <a:t>เพื่อให้นักศึกษามีความรู้พื้นฐานทางความเชื่อของคนไทย</a:t>
            </a:r>
            <a:endParaRPr lang="en-US" sz="3600" b="1" dirty="0"/>
          </a:p>
          <a:p>
            <a:r>
              <a:rPr lang="en-US" sz="3600" b="1" dirty="0"/>
              <a:t>-  </a:t>
            </a:r>
            <a:r>
              <a:rPr lang="th-TH" sz="3600" b="1" dirty="0"/>
              <a:t>เพื่อให้นักศึกษารู้จักค้นหาข้อมูลและวิพากษ์วิจารณ์อย่างมีเหตุผลและนำไปประยุกต์ใช้กับชีวิตใน </a:t>
            </a:r>
            <a:r>
              <a:rPr lang="th-TH" sz="3600" b="1" dirty="0" smtClean="0"/>
              <a:t>สังคม</a:t>
            </a:r>
            <a:r>
              <a:rPr lang="th-TH" sz="3600" b="1" dirty="0"/>
              <a:t>ยุคใหม่ได้</a:t>
            </a:r>
            <a:endParaRPr lang="en-US" sz="3600" b="1" dirty="0"/>
          </a:p>
          <a:p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b="1" dirty="0" smtClean="0">
                <a:latin typeface="Angsana New" pitchFamily="18" charset="-34"/>
                <a:cs typeface="Angsana New" pitchFamily="18" charset="-34"/>
              </a:rPr>
            </a:br>
            <a:endParaRPr lang="en-US" b="1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554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8382000" cy="5940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b="1" dirty="0" smtClean="0">
                <a:latin typeface="AngsanaUPC" pitchFamily="18" charset="-34"/>
                <a:cs typeface="AngsanaUPC" pitchFamily="18" charset="-34"/>
              </a:rPr>
              <a:t>เนื้อหารายวิชา</a:t>
            </a:r>
            <a:endParaRPr lang="en-US" sz="3600" b="1" dirty="0" smtClean="0">
              <a:latin typeface="AngsanaUPC" pitchFamily="18" charset="-34"/>
              <a:cs typeface="AngsanaUPC" pitchFamily="18" charset="-34"/>
            </a:endParaRP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ความรู้</a:t>
            </a:r>
            <a:r>
              <a:rPr lang="th-TH" sz="2800" b="1" dirty="0">
                <a:latin typeface="AngsanaUPC" pitchFamily="18" charset="-34"/>
                <a:cs typeface="AngsanaUPC" pitchFamily="18" charset="-34"/>
              </a:rPr>
              <a:t>เบื้องต้นเกี่ยวกับ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ศาสนาและความเชื่อ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</a:t>
            </a:r>
            <a:r>
              <a:rPr lang="th-TH" sz="2800" b="1" dirty="0">
                <a:latin typeface="AngsanaUPC" pitchFamily="18" charset="-34"/>
                <a:cs typeface="AngsanaUPC" pitchFamily="18" charset="-34"/>
              </a:rPr>
              <a:t>พราหมณ์-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ฮินดู</a:t>
            </a:r>
            <a:endParaRPr lang="th-TH" sz="2800" dirty="0">
              <a:latin typeface="AngsanaUPC" pitchFamily="18" charset="-34"/>
              <a:cs typeface="AngsanaUPC" pitchFamily="18" charset="-34"/>
            </a:endParaRP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ศาสนาพุทธ</a:t>
            </a:r>
          </a:p>
          <a:p>
            <a:pPr marL="742950" indent="-742950">
              <a:buAutoNum type="arabicPeriod"/>
            </a:pPr>
            <a:r>
              <a:rPr lang="th-TH" sz="2800" b="1" dirty="0">
                <a:latin typeface="AngsanaUPC" pitchFamily="18" charset="-34"/>
                <a:cs typeface="AngsanaUPC" pitchFamily="18" charset="-34"/>
              </a:rPr>
              <a:t>ศาสนา</a:t>
            </a: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เชน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</a:t>
            </a:r>
            <a:r>
              <a:rPr lang="th-TH" sz="2800" b="1" dirty="0">
                <a:latin typeface="AngsanaUPC" pitchFamily="18" charset="-34"/>
                <a:cs typeface="AngsanaUPC" pitchFamily="18" charset="-34"/>
              </a:rPr>
              <a:t>ยิว</a:t>
            </a:r>
            <a:endParaRPr lang="th-TH" sz="2800" b="1" dirty="0" smtClean="0">
              <a:latin typeface="AngsanaUPC" pitchFamily="18" charset="-34"/>
              <a:cs typeface="AngsanaUPC" pitchFamily="18" charset="-34"/>
            </a:endParaRP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ศาสนาคริสต์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ศาสนาอิสลาม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ศาสนาซิกต์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ศาสนาชินโต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ศาสนาบาไฮ</a:t>
            </a:r>
          </a:p>
          <a:p>
            <a:pPr marL="742950" indent="-742950">
              <a:buAutoNum type="arabicPeriod"/>
            </a:pPr>
            <a:r>
              <a:rPr lang="th-TH" sz="2800" b="1" dirty="0" smtClean="0">
                <a:latin typeface="AngsanaUPC" pitchFamily="18" charset="-34"/>
                <a:cs typeface="AngsanaUPC" pitchFamily="18" charset="-34"/>
              </a:rPr>
              <a:t>ความเชื่อในสังคมไทย</a:t>
            </a:r>
          </a:p>
          <a:p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9669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8382000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u="dbl" dirty="0"/>
              <a:t>วิธีการ</a:t>
            </a:r>
            <a:r>
              <a:rPr lang="th-TH" sz="3600" u="dbl" dirty="0" smtClean="0"/>
              <a:t>วัดผล</a:t>
            </a:r>
          </a:p>
          <a:p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จิต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พิสัย					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10 %</a:t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มอบหมาย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งาน 				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20 %</a:t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นำเสนอ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ผลงาน 		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10 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%</a:t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การ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สอบกลางภาค 		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30 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%</a:t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การ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สอบปลายภาค 			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30 % </a:t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u="sng" dirty="0" smtClean="0">
                <a:latin typeface="TH SarabunPSK" pitchFamily="34" charset="-34"/>
                <a:cs typeface="TH SarabunPSK" pitchFamily="34" charset="-34"/>
              </a:rPr>
              <a:t>รวม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100 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%</a:t>
            </a:r>
          </a:p>
          <a:p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9273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74b60848-a-62cb3a1a-s-sites.googlegroups.com/site/thailandsart/2/%E0%B8%A5%E0%B8%B2%E0%B8%A2%E0%B9%84%E0%B8%97%E0%B8%A21.jpg?attachauth=ANoY7cpCp0tvkfa9eVGSB39pv5Gee-21Pi8h0LgsqgpaWey0F7mxQhPjxZAHsoBwMpFVUQB_20N2_kQLrEuoTG2wpW1tnyYiNHn_z9XyjYdxMGv7L6Zdxe1f56Em5kqxYmnH5TkF5yQfAlu-5BYNQMYwn0y8tJ1RKLGxk9KkgcQVAma3tum8RGBSXLfTaZAjM1RF47dh9wTZkDDrX6NXTC6VMK-cxlSMYFHYih7iP_pj-4oZFIYnoov40GY8EfnnfgYQXG1gRjcZZg-yg3uTY657LPOj49boww%3D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4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81000"/>
            <a:ext cx="8382000" cy="60939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h-TH" sz="3600" u="dbl" dirty="0"/>
              <a:t>การ</a:t>
            </a:r>
            <a:r>
              <a:rPr lang="th-TH" sz="3600" u="dbl" dirty="0" smtClean="0"/>
              <a:t>ประเมินผล</a:t>
            </a:r>
            <a:endParaRPr lang="en-US" sz="36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86-100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ดียอดเยี่ยม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A-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82-85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ดีเยี่ยม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B+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78-81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ดีมาก	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B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74-77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ดี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B-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70-73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ค่อนข้างดี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C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+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66-69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ปานกลางค่อนข้างดี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C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62-65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ปานกลาง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C-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58-61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ปานกลางค่อนข้างอ่อน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D+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54-57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ค่อนข้างอ่อน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D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50-53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อ่อน</a:t>
            </a: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>
                <a:latin typeface="TH SarabunPSK" pitchFamily="34" charset="-34"/>
                <a:cs typeface="TH SarabunPSK" pitchFamily="34" charset="-34"/>
              </a:rPr>
              <a:t>D-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46-49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อ่อนมาก	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F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0-45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ตก</a:t>
            </a:r>
            <a:endParaRPr lang="en-US" sz="28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62602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89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รายละเอียดของรายวิชา CUM 2206 ศาสนาและความเชื่อ (Religion and Belief)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</dc:creator>
  <cp:lastModifiedBy>HS</cp:lastModifiedBy>
  <cp:revision>6</cp:revision>
  <dcterms:created xsi:type="dcterms:W3CDTF">2019-01-07T15:13:10Z</dcterms:created>
  <dcterms:modified xsi:type="dcterms:W3CDTF">2019-01-10T16:04:27Z</dcterms:modified>
</cp:coreProperties>
</file>