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CBB47-83E7-4FD2-86F6-8E5C01CC9F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A1595E-9AD5-4281-8727-621F40A8E1C1}">
      <dgm:prSet/>
      <dgm:spPr/>
      <dgm:t>
        <a:bodyPr/>
        <a:lstStyle/>
        <a:p>
          <a:r>
            <a:rPr lang="en-US" b="1" i="0" baseline="0"/>
            <a:t>Increased productivity:</a:t>
          </a:r>
          <a:r>
            <a:rPr lang="en-US" b="0" i="0" baseline="0"/>
            <a:t> Educated and skilled individuals are more productive, leading to higher economic output and growth. </a:t>
          </a:r>
          <a:endParaRPr lang="en-US"/>
        </a:p>
      </dgm:t>
    </dgm:pt>
    <dgm:pt modelId="{920974B8-802A-408C-9686-D3C7C58B649C}" type="parTrans" cxnId="{13F25872-7B2B-429B-8616-E9538FFC1879}">
      <dgm:prSet/>
      <dgm:spPr/>
      <dgm:t>
        <a:bodyPr/>
        <a:lstStyle/>
        <a:p>
          <a:endParaRPr lang="en-US"/>
        </a:p>
      </dgm:t>
    </dgm:pt>
    <dgm:pt modelId="{B4E90C58-051E-4F6A-85DE-D3D31DDC6791}" type="sibTrans" cxnId="{13F25872-7B2B-429B-8616-E9538FFC1879}">
      <dgm:prSet/>
      <dgm:spPr/>
      <dgm:t>
        <a:bodyPr/>
        <a:lstStyle/>
        <a:p>
          <a:endParaRPr lang="en-US"/>
        </a:p>
      </dgm:t>
    </dgm:pt>
    <dgm:pt modelId="{DA310F7A-1094-469D-BE77-659CBB873E0D}">
      <dgm:prSet/>
      <dgm:spPr/>
      <dgm:t>
        <a:bodyPr/>
        <a:lstStyle/>
        <a:p>
          <a:r>
            <a:rPr lang="en-US" b="1" i="0" baseline="0"/>
            <a:t>Innovation and entrepreneurship:</a:t>
          </a:r>
          <a:r>
            <a:rPr lang="en-US" b="0" i="0" baseline="0"/>
            <a:t> Investments in human capital foster creativity and innovation, driving economic diversification and competitiveness. </a:t>
          </a:r>
          <a:endParaRPr lang="en-US"/>
        </a:p>
      </dgm:t>
    </dgm:pt>
    <dgm:pt modelId="{4E433ABC-72D7-475A-AB0F-31DB4B772A97}" type="parTrans" cxnId="{ED9720EC-C3CE-4A82-B2EC-F221694DF4E4}">
      <dgm:prSet/>
      <dgm:spPr/>
      <dgm:t>
        <a:bodyPr/>
        <a:lstStyle/>
        <a:p>
          <a:endParaRPr lang="en-US"/>
        </a:p>
      </dgm:t>
    </dgm:pt>
    <dgm:pt modelId="{C0914F60-FB25-48E1-AABD-9477321806F3}" type="sibTrans" cxnId="{ED9720EC-C3CE-4A82-B2EC-F221694DF4E4}">
      <dgm:prSet/>
      <dgm:spPr/>
      <dgm:t>
        <a:bodyPr/>
        <a:lstStyle/>
        <a:p>
          <a:endParaRPr lang="en-US"/>
        </a:p>
      </dgm:t>
    </dgm:pt>
    <dgm:pt modelId="{37843C72-59BD-4C11-BF18-A8DCF14FE3AF}">
      <dgm:prSet/>
      <dgm:spPr/>
      <dgm:t>
        <a:bodyPr/>
        <a:lstStyle/>
        <a:p>
          <a:r>
            <a:rPr lang="en-US" b="1" i="0" baseline="0"/>
            <a:t>Reduced poverty:</a:t>
          </a:r>
          <a:r>
            <a:rPr lang="en-US" b="0" i="0" baseline="0"/>
            <a:t> By enhancing employability and earning potential, human capital development helps reduce poverty and income inequality. </a:t>
          </a:r>
          <a:endParaRPr lang="en-US"/>
        </a:p>
      </dgm:t>
    </dgm:pt>
    <dgm:pt modelId="{39E129BA-D12F-4AA5-9D37-55FF9BA079D7}" type="parTrans" cxnId="{523B840A-3D72-43A1-BBD0-E341E214A8BF}">
      <dgm:prSet/>
      <dgm:spPr/>
      <dgm:t>
        <a:bodyPr/>
        <a:lstStyle/>
        <a:p>
          <a:endParaRPr lang="en-US"/>
        </a:p>
      </dgm:t>
    </dgm:pt>
    <dgm:pt modelId="{48BE5302-0485-458C-81D6-C23A01763752}" type="sibTrans" cxnId="{523B840A-3D72-43A1-BBD0-E341E214A8BF}">
      <dgm:prSet/>
      <dgm:spPr/>
      <dgm:t>
        <a:bodyPr/>
        <a:lstStyle/>
        <a:p>
          <a:endParaRPr lang="en-US"/>
        </a:p>
      </dgm:t>
    </dgm:pt>
    <dgm:pt modelId="{D0F62A81-6DDE-4FE5-8601-0A2C358DBF8E}" type="pres">
      <dgm:prSet presAssocID="{AD8CBB47-83E7-4FD2-86F6-8E5C01CC9F64}" presName="root" presStyleCnt="0">
        <dgm:presLayoutVars>
          <dgm:dir/>
          <dgm:resizeHandles val="exact"/>
        </dgm:presLayoutVars>
      </dgm:prSet>
      <dgm:spPr/>
    </dgm:pt>
    <dgm:pt modelId="{46473ECA-94AF-4896-9814-71D0BF7A71DB}" type="pres">
      <dgm:prSet presAssocID="{D0A1595E-9AD5-4281-8727-621F40A8E1C1}" presName="compNode" presStyleCnt="0"/>
      <dgm:spPr/>
    </dgm:pt>
    <dgm:pt modelId="{6CE88D0E-80C5-4400-B46B-B63E8297FE61}" type="pres">
      <dgm:prSet presAssocID="{D0A1595E-9AD5-4281-8727-621F40A8E1C1}" presName="bgRect" presStyleLbl="bgShp" presStyleIdx="0" presStyleCnt="3"/>
      <dgm:spPr/>
    </dgm:pt>
    <dgm:pt modelId="{F6FE1890-B83D-4F86-93CC-E4BBC7D96060}" type="pres">
      <dgm:prSet presAssocID="{D0A1595E-9AD5-4281-8727-621F40A8E1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C18062C-7263-4BA5-BFFA-3391B5C874FD}" type="pres">
      <dgm:prSet presAssocID="{D0A1595E-9AD5-4281-8727-621F40A8E1C1}" presName="spaceRect" presStyleCnt="0"/>
      <dgm:spPr/>
    </dgm:pt>
    <dgm:pt modelId="{2666C29C-2E77-4EF0-A19E-18F6244A2388}" type="pres">
      <dgm:prSet presAssocID="{D0A1595E-9AD5-4281-8727-621F40A8E1C1}" presName="parTx" presStyleLbl="revTx" presStyleIdx="0" presStyleCnt="3">
        <dgm:presLayoutVars>
          <dgm:chMax val="0"/>
          <dgm:chPref val="0"/>
        </dgm:presLayoutVars>
      </dgm:prSet>
      <dgm:spPr/>
    </dgm:pt>
    <dgm:pt modelId="{3BE9A3FD-AA9A-467D-84D8-5BA8EE986224}" type="pres">
      <dgm:prSet presAssocID="{B4E90C58-051E-4F6A-85DE-D3D31DDC6791}" presName="sibTrans" presStyleCnt="0"/>
      <dgm:spPr/>
    </dgm:pt>
    <dgm:pt modelId="{9F8ADB64-A1B0-438F-9A35-AE7CDE24A689}" type="pres">
      <dgm:prSet presAssocID="{DA310F7A-1094-469D-BE77-659CBB873E0D}" presName="compNode" presStyleCnt="0"/>
      <dgm:spPr/>
    </dgm:pt>
    <dgm:pt modelId="{F70A4955-7526-4752-8E99-28572886C726}" type="pres">
      <dgm:prSet presAssocID="{DA310F7A-1094-469D-BE77-659CBB873E0D}" presName="bgRect" presStyleLbl="bgShp" presStyleIdx="1" presStyleCnt="3"/>
      <dgm:spPr/>
    </dgm:pt>
    <dgm:pt modelId="{853FCA3F-6A7D-4B1B-B4B6-F9B8EFF170C1}" type="pres">
      <dgm:prSet presAssocID="{DA310F7A-1094-469D-BE77-659CBB873E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04DFB81-249C-4826-9072-CF4AB15BD983}" type="pres">
      <dgm:prSet presAssocID="{DA310F7A-1094-469D-BE77-659CBB873E0D}" presName="spaceRect" presStyleCnt="0"/>
      <dgm:spPr/>
    </dgm:pt>
    <dgm:pt modelId="{60517121-9F7B-487D-9409-A6D943E069DF}" type="pres">
      <dgm:prSet presAssocID="{DA310F7A-1094-469D-BE77-659CBB873E0D}" presName="parTx" presStyleLbl="revTx" presStyleIdx="1" presStyleCnt="3">
        <dgm:presLayoutVars>
          <dgm:chMax val="0"/>
          <dgm:chPref val="0"/>
        </dgm:presLayoutVars>
      </dgm:prSet>
      <dgm:spPr/>
    </dgm:pt>
    <dgm:pt modelId="{F84FFE23-38E6-400B-9A8C-96FBC091F55A}" type="pres">
      <dgm:prSet presAssocID="{C0914F60-FB25-48E1-AABD-9477321806F3}" presName="sibTrans" presStyleCnt="0"/>
      <dgm:spPr/>
    </dgm:pt>
    <dgm:pt modelId="{09F14369-D5D2-485D-9DA3-6FE9FA476484}" type="pres">
      <dgm:prSet presAssocID="{37843C72-59BD-4C11-BF18-A8DCF14FE3AF}" presName="compNode" presStyleCnt="0"/>
      <dgm:spPr/>
    </dgm:pt>
    <dgm:pt modelId="{DD2A8C2F-ECF3-472B-9063-6EA7E944FE1C}" type="pres">
      <dgm:prSet presAssocID="{37843C72-59BD-4C11-BF18-A8DCF14FE3AF}" presName="bgRect" presStyleLbl="bgShp" presStyleIdx="2" presStyleCnt="3"/>
      <dgm:spPr/>
    </dgm:pt>
    <dgm:pt modelId="{0DBB9A88-C3CB-4B30-B4FD-52FED9DB6F2A}" type="pres">
      <dgm:prSet presAssocID="{37843C72-59BD-4C11-BF18-A8DCF14FE3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BAC7DBF-04BB-4041-82C0-9FBCB7220348}" type="pres">
      <dgm:prSet presAssocID="{37843C72-59BD-4C11-BF18-A8DCF14FE3AF}" presName="spaceRect" presStyleCnt="0"/>
      <dgm:spPr/>
    </dgm:pt>
    <dgm:pt modelId="{57247BA0-151A-4900-B996-5F32311261E6}" type="pres">
      <dgm:prSet presAssocID="{37843C72-59BD-4C11-BF18-A8DCF14FE3A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23B840A-3D72-43A1-BBD0-E341E214A8BF}" srcId="{AD8CBB47-83E7-4FD2-86F6-8E5C01CC9F64}" destId="{37843C72-59BD-4C11-BF18-A8DCF14FE3AF}" srcOrd="2" destOrd="0" parTransId="{39E129BA-D12F-4AA5-9D37-55FF9BA079D7}" sibTransId="{48BE5302-0485-458C-81D6-C23A01763752}"/>
    <dgm:cxn modelId="{ABF9D36A-5385-42F0-96F7-E60D868FD269}" type="presOf" srcId="{AD8CBB47-83E7-4FD2-86F6-8E5C01CC9F64}" destId="{D0F62A81-6DDE-4FE5-8601-0A2C358DBF8E}" srcOrd="0" destOrd="0" presId="urn:microsoft.com/office/officeart/2018/2/layout/IconVerticalSolidList"/>
    <dgm:cxn modelId="{050DC650-AD8F-47B4-BCFE-7C31CAEB3546}" type="presOf" srcId="{DA310F7A-1094-469D-BE77-659CBB873E0D}" destId="{60517121-9F7B-487D-9409-A6D943E069DF}" srcOrd="0" destOrd="0" presId="urn:microsoft.com/office/officeart/2018/2/layout/IconVerticalSolidList"/>
    <dgm:cxn modelId="{13F25872-7B2B-429B-8616-E9538FFC1879}" srcId="{AD8CBB47-83E7-4FD2-86F6-8E5C01CC9F64}" destId="{D0A1595E-9AD5-4281-8727-621F40A8E1C1}" srcOrd="0" destOrd="0" parTransId="{920974B8-802A-408C-9686-D3C7C58B649C}" sibTransId="{B4E90C58-051E-4F6A-85DE-D3D31DDC6791}"/>
    <dgm:cxn modelId="{B616597B-B01E-4929-BE82-7517852AD649}" type="presOf" srcId="{D0A1595E-9AD5-4281-8727-621F40A8E1C1}" destId="{2666C29C-2E77-4EF0-A19E-18F6244A2388}" srcOrd="0" destOrd="0" presId="urn:microsoft.com/office/officeart/2018/2/layout/IconVerticalSolidList"/>
    <dgm:cxn modelId="{AEBA0F94-499D-4443-AF08-03CBADACB6B0}" type="presOf" srcId="{37843C72-59BD-4C11-BF18-A8DCF14FE3AF}" destId="{57247BA0-151A-4900-B996-5F32311261E6}" srcOrd="0" destOrd="0" presId="urn:microsoft.com/office/officeart/2018/2/layout/IconVerticalSolidList"/>
    <dgm:cxn modelId="{ED9720EC-C3CE-4A82-B2EC-F221694DF4E4}" srcId="{AD8CBB47-83E7-4FD2-86F6-8E5C01CC9F64}" destId="{DA310F7A-1094-469D-BE77-659CBB873E0D}" srcOrd="1" destOrd="0" parTransId="{4E433ABC-72D7-475A-AB0F-31DB4B772A97}" sibTransId="{C0914F60-FB25-48E1-AABD-9477321806F3}"/>
    <dgm:cxn modelId="{99F37292-D2AD-42EC-9FDE-44C2E43A19D7}" type="presParOf" srcId="{D0F62A81-6DDE-4FE5-8601-0A2C358DBF8E}" destId="{46473ECA-94AF-4896-9814-71D0BF7A71DB}" srcOrd="0" destOrd="0" presId="urn:microsoft.com/office/officeart/2018/2/layout/IconVerticalSolidList"/>
    <dgm:cxn modelId="{ACF6C376-16BA-45DE-8B4F-2FE2D0280905}" type="presParOf" srcId="{46473ECA-94AF-4896-9814-71D0BF7A71DB}" destId="{6CE88D0E-80C5-4400-B46B-B63E8297FE61}" srcOrd="0" destOrd="0" presId="urn:microsoft.com/office/officeart/2018/2/layout/IconVerticalSolidList"/>
    <dgm:cxn modelId="{B3622173-5A7D-4344-A5C8-242156D77BD1}" type="presParOf" srcId="{46473ECA-94AF-4896-9814-71D0BF7A71DB}" destId="{F6FE1890-B83D-4F86-93CC-E4BBC7D96060}" srcOrd="1" destOrd="0" presId="urn:microsoft.com/office/officeart/2018/2/layout/IconVerticalSolidList"/>
    <dgm:cxn modelId="{B7409B9B-FC75-4232-801B-814745AB3FAB}" type="presParOf" srcId="{46473ECA-94AF-4896-9814-71D0BF7A71DB}" destId="{DC18062C-7263-4BA5-BFFA-3391B5C874FD}" srcOrd="2" destOrd="0" presId="urn:microsoft.com/office/officeart/2018/2/layout/IconVerticalSolidList"/>
    <dgm:cxn modelId="{FF90142C-D988-47E0-A795-3EEA5A8E6D91}" type="presParOf" srcId="{46473ECA-94AF-4896-9814-71D0BF7A71DB}" destId="{2666C29C-2E77-4EF0-A19E-18F6244A2388}" srcOrd="3" destOrd="0" presId="urn:microsoft.com/office/officeart/2018/2/layout/IconVerticalSolidList"/>
    <dgm:cxn modelId="{9342D4F5-22F2-486B-9164-3F2FDC768B67}" type="presParOf" srcId="{D0F62A81-6DDE-4FE5-8601-0A2C358DBF8E}" destId="{3BE9A3FD-AA9A-467D-84D8-5BA8EE986224}" srcOrd="1" destOrd="0" presId="urn:microsoft.com/office/officeart/2018/2/layout/IconVerticalSolidList"/>
    <dgm:cxn modelId="{E45DD4C0-F192-412F-B50D-4E2A95A4A7AE}" type="presParOf" srcId="{D0F62A81-6DDE-4FE5-8601-0A2C358DBF8E}" destId="{9F8ADB64-A1B0-438F-9A35-AE7CDE24A689}" srcOrd="2" destOrd="0" presId="urn:microsoft.com/office/officeart/2018/2/layout/IconVerticalSolidList"/>
    <dgm:cxn modelId="{37E0B791-45E8-42ED-8B21-3C356C1C58B9}" type="presParOf" srcId="{9F8ADB64-A1B0-438F-9A35-AE7CDE24A689}" destId="{F70A4955-7526-4752-8E99-28572886C726}" srcOrd="0" destOrd="0" presId="urn:microsoft.com/office/officeart/2018/2/layout/IconVerticalSolidList"/>
    <dgm:cxn modelId="{8086A123-20EA-4F9A-B8F5-8A6FE16B5562}" type="presParOf" srcId="{9F8ADB64-A1B0-438F-9A35-AE7CDE24A689}" destId="{853FCA3F-6A7D-4B1B-B4B6-F9B8EFF170C1}" srcOrd="1" destOrd="0" presId="urn:microsoft.com/office/officeart/2018/2/layout/IconVerticalSolidList"/>
    <dgm:cxn modelId="{D596B6B3-0C4E-4B7F-B280-22267A96C430}" type="presParOf" srcId="{9F8ADB64-A1B0-438F-9A35-AE7CDE24A689}" destId="{004DFB81-249C-4826-9072-CF4AB15BD983}" srcOrd="2" destOrd="0" presId="urn:microsoft.com/office/officeart/2018/2/layout/IconVerticalSolidList"/>
    <dgm:cxn modelId="{6AA4D06C-D7D8-4CD5-B272-DCBA2E37CFBE}" type="presParOf" srcId="{9F8ADB64-A1B0-438F-9A35-AE7CDE24A689}" destId="{60517121-9F7B-487D-9409-A6D943E069DF}" srcOrd="3" destOrd="0" presId="urn:microsoft.com/office/officeart/2018/2/layout/IconVerticalSolidList"/>
    <dgm:cxn modelId="{853E0B9A-57B9-4685-BBBD-5E8BC5AE1988}" type="presParOf" srcId="{D0F62A81-6DDE-4FE5-8601-0A2C358DBF8E}" destId="{F84FFE23-38E6-400B-9A8C-96FBC091F55A}" srcOrd="3" destOrd="0" presId="urn:microsoft.com/office/officeart/2018/2/layout/IconVerticalSolidList"/>
    <dgm:cxn modelId="{8FD91786-BBA5-41FD-83B4-753B13FA9F8A}" type="presParOf" srcId="{D0F62A81-6DDE-4FE5-8601-0A2C358DBF8E}" destId="{09F14369-D5D2-485D-9DA3-6FE9FA476484}" srcOrd="4" destOrd="0" presId="urn:microsoft.com/office/officeart/2018/2/layout/IconVerticalSolidList"/>
    <dgm:cxn modelId="{EDE12B69-7986-4FBE-A151-AEA7BD42AD07}" type="presParOf" srcId="{09F14369-D5D2-485D-9DA3-6FE9FA476484}" destId="{DD2A8C2F-ECF3-472B-9063-6EA7E944FE1C}" srcOrd="0" destOrd="0" presId="urn:microsoft.com/office/officeart/2018/2/layout/IconVerticalSolidList"/>
    <dgm:cxn modelId="{108BE70A-5D28-4B45-8FFA-592B661311DD}" type="presParOf" srcId="{09F14369-D5D2-485D-9DA3-6FE9FA476484}" destId="{0DBB9A88-C3CB-4B30-B4FD-52FED9DB6F2A}" srcOrd="1" destOrd="0" presId="urn:microsoft.com/office/officeart/2018/2/layout/IconVerticalSolidList"/>
    <dgm:cxn modelId="{73CA6FDC-8D2B-48E8-94D2-ED64C4A1D0FC}" type="presParOf" srcId="{09F14369-D5D2-485D-9DA3-6FE9FA476484}" destId="{8BAC7DBF-04BB-4041-82C0-9FBCB7220348}" srcOrd="2" destOrd="0" presId="urn:microsoft.com/office/officeart/2018/2/layout/IconVerticalSolidList"/>
    <dgm:cxn modelId="{783EAD8C-7919-4CA8-8F48-5E4F43709CEC}" type="presParOf" srcId="{09F14369-D5D2-485D-9DA3-6FE9FA476484}" destId="{57247BA0-151A-4900-B996-5F32311261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43CD0-C67D-42CE-A521-2C9B08CC4D2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6D9E10-C33A-4421-BD76-C1A9198ADC67}">
      <dgm:prSet/>
      <dgm:spPr/>
      <dgm:t>
        <a:bodyPr/>
        <a:lstStyle/>
        <a:p>
          <a:r>
            <a:rPr lang="en-US" b="1" i="0" baseline="0"/>
            <a:t>Reduced inequality:</a:t>
          </a:r>
          <a:r>
            <a:rPr lang="en-US" b="0" i="0" baseline="0"/>
            <a:t> Access to quality education and healthcare can break the cycle of poverty and promote social equity. </a:t>
          </a:r>
          <a:endParaRPr lang="en-US"/>
        </a:p>
      </dgm:t>
    </dgm:pt>
    <dgm:pt modelId="{CB50D0BA-1CE7-4BA6-BF4C-625DF3941A6B}" type="parTrans" cxnId="{60CDA0B8-200A-499D-95FE-7966C177499D}">
      <dgm:prSet/>
      <dgm:spPr/>
      <dgm:t>
        <a:bodyPr/>
        <a:lstStyle/>
        <a:p>
          <a:endParaRPr lang="en-US"/>
        </a:p>
      </dgm:t>
    </dgm:pt>
    <dgm:pt modelId="{8EC7F47C-91DF-4C46-8210-D85FA1ADC635}" type="sibTrans" cxnId="{60CDA0B8-200A-499D-95FE-7966C177499D}">
      <dgm:prSet/>
      <dgm:spPr/>
      <dgm:t>
        <a:bodyPr/>
        <a:lstStyle/>
        <a:p>
          <a:endParaRPr lang="en-US"/>
        </a:p>
      </dgm:t>
    </dgm:pt>
    <dgm:pt modelId="{20AA0345-5839-4BD0-8273-87645C73ED42}">
      <dgm:prSet/>
      <dgm:spPr/>
      <dgm:t>
        <a:bodyPr/>
        <a:lstStyle/>
        <a:p>
          <a:r>
            <a:rPr lang="en-US" b="1" i="0" baseline="0"/>
            <a:t>Empowerment of women and marginalized groups:</a:t>
          </a:r>
          <a:r>
            <a:rPr lang="en-US" b="0" i="0" baseline="0"/>
            <a:t> Investing in the education and skills of women and marginalized groups is crucial for their economic and social empowerment. </a:t>
          </a:r>
          <a:endParaRPr lang="en-US"/>
        </a:p>
      </dgm:t>
    </dgm:pt>
    <dgm:pt modelId="{4A9EF359-5097-4DE8-A92E-E8B66CA7AB4C}" type="parTrans" cxnId="{FFB4913F-3955-4CA2-BF0D-6504C13EBCF1}">
      <dgm:prSet/>
      <dgm:spPr/>
      <dgm:t>
        <a:bodyPr/>
        <a:lstStyle/>
        <a:p>
          <a:endParaRPr lang="en-US"/>
        </a:p>
      </dgm:t>
    </dgm:pt>
    <dgm:pt modelId="{C049A36C-A1AA-4D6E-ABA5-B8950B19375D}" type="sibTrans" cxnId="{FFB4913F-3955-4CA2-BF0D-6504C13EBCF1}">
      <dgm:prSet/>
      <dgm:spPr/>
      <dgm:t>
        <a:bodyPr/>
        <a:lstStyle/>
        <a:p>
          <a:endParaRPr lang="en-US"/>
        </a:p>
      </dgm:t>
    </dgm:pt>
    <dgm:pt modelId="{C6A5D944-043D-493C-BF5F-E4B7AC131F01}">
      <dgm:prSet/>
      <dgm:spPr/>
      <dgm:t>
        <a:bodyPr/>
        <a:lstStyle/>
        <a:p>
          <a:r>
            <a:rPr lang="en-US" b="1" i="0" baseline="0"/>
            <a:t>Improved health and well-being:</a:t>
          </a:r>
          <a:r>
            <a:rPr lang="en-US" b="0" i="0" baseline="0"/>
            <a:t> Investments in health and nutrition enhance human capital and contribute to improved quality of life. </a:t>
          </a:r>
          <a:endParaRPr lang="en-US"/>
        </a:p>
      </dgm:t>
    </dgm:pt>
    <dgm:pt modelId="{1E2578FB-EF73-40DB-B884-ABC5EDD11346}" type="parTrans" cxnId="{3F68DD7B-AAA1-49A6-AA3A-401C5B71ACAF}">
      <dgm:prSet/>
      <dgm:spPr/>
      <dgm:t>
        <a:bodyPr/>
        <a:lstStyle/>
        <a:p>
          <a:endParaRPr lang="en-US"/>
        </a:p>
      </dgm:t>
    </dgm:pt>
    <dgm:pt modelId="{BF6D33E3-CEDB-4E4F-B911-8A9A486D68F1}" type="sibTrans" cxnId="{3F68DD7B-AAA1-49A6-AA3A-401C5B71ACAF}">
      <dgm:prSet/>
      <dgm:spPr/>
      <dgm:t>
        <a:bodyPr/>
        <a:lstStyle/>
        <a:p>
          <a:endParaRPr lang="en-US"/>
        </a:p>
      </dgm:t>
    </dgm:pt>
    <dgm:pt modelId="{E61128D8-0D24-471E-B24A-B73579F96879}" type="pres">
      <dgm:prSet presAssocID="{3E043CD0-C67D-42CE-A521-2C9B08CC4D29}" presName="outerComposite" presStyleCnt="0">
        <dgm:presLayoutVars>
          <dgm:chMax val="5"/>
          <dgm:dir/>
          <dgm:resizeHandles val="exact"/>
        </dgm:presLayoutVars>
      </dgm:prSet>
      <dgm:spPr/>
    </dgm:pt>
    <dgm:pt modelId="{DC620E94-A856-4626-A91D-90635DCB3E5E}" type="pres">
      <dgm:prSet presAssocID="{3E043CD0-C67D-42CE-A521-2C9B08CC4D29}" presName="dummyMaxCanvas" presStyleCnt="0">
        <dgm:presLayoutVars/>
      </dgm:prSet>
      <dgm:spPr/>
    </dgm:pt>
    <dgm:pt modelId="{FA5762BB-5721-46A3-B3B5-EF78527AE458}" type="pres">
      <dgm:prSet presAssocID="{3E043CD0-C67D-42CE-A521-2C9B08CC4D29}" presName="ThreeNodes_1" presStyleLbl="node1" presStyleIdx="0" presStyleCnt="3">
        <dgm:presLayoutVars>
          <dgm:bulletEnabled val="1"/>
        </dgm:presLayoutVars>
      </dgm:prSet>
      <dgm:spPr/>
    </dgm:pt>
    <dgm:pt modelId="{54A0B42E-E68B-4582-A70E-F95393BDC8D9}" type="pres">
      <dgm:prSet presAssocID="{3E043CD0-C67D-42CE-A521-2C9B08CC4D29}" presName="ThreeNodes_2" presStyleLbl="node1" presStyleIdx="1" presStyleCnt="3">
        <dgm:presLayoutVars>
          <dgm:bulletEnabled val="1"/>
        </dgm:presLayoutVars>
      </dgm:prSet>
      <dgm:spPr/>
    </dgm:pt>
    <dgm:pt modelId="{EBA46D99-B277-45F3-ADD5-54065459B195}" type="pres">
      <dgm:prSet presAssocID="{3E043CD0-C67D-42CE-A521-2C9B08CC4D29}" presName="ThreeNodes_3" presStyleLbl="node1" presStyleIdx="2" presStyleCnt="3">
        <dgm:presLayoutVars>
          <dgm:bulletEnabled val="1"/>
        </dgm:presLayoutVars>
      </dgm:prSet>
      <dgm:spPr/>
    </dgm:pt>
    <dgm:pt modelId="{837A3909-6CD2-4914-93CC-C16E9A4E263E}" type="pres">
      <dgm:prSet presAssocID="{3E043CD0-C67D-42CE-A521-2C9B08CC4D29}" presName="ThreeConn_1-2" presStyleLbl="fgAccFollowNode1" presStyleIdx="0" presStyleCnt="2">
        <dgm:presLayoutVars>
          <dgm:bulletEnabled val="1"/>
        </dgm:presLayoutVars>
      </dgm:prSet>
      <dgm:spPr/>
    </dgm:pt>
    <dgm:pt modelId="{AE91D1F4-CBB7-443D-A373-F3D2B1C9D294}" type="pres">
      <dgm:prSet presAssocID="{3E043CD0-C67D-42CE-A521-2C9B08CC4D29}" presName="ThreeConn_2-3" presStyleLbl="fgAccFollowNode1" presStyleIdx="1" presStyleCnt="2">
        <dgm:presLayoutVars>
          <dgm:bulletEnabled val="1"/>
        </dgm:presLayoutVars>
      </dgm:prSet>
      <dgm:spPr/>
    </dgm:pt>
    <dgm:pt modelId="{850A3512-5612-4912-AF3B-286355E6DB46}" type="pres">
      <dgm:prSet presAssocID="{3E043CD0-C67D-42CE-A521-2C9B08CC4D29}" presName="ThreeNodes_1_text" presStyleLbl="node1" presStyleIdx="2" presStyleCnt="3">
        <dgm:presLayoutVars>
          <dgm:bulletEnabled val="1"/>
        </dgm:presLayoutVars>
      </dgm:prSet>
      <dgm:spPr/>
    </dgm:pt>
    <dgm:pt modelId="{BF87FE0B-2E28-4040-BCEB-23C1E34D6514}" type="pres">
      <dgm:prSet presAssocID="{3E043CD0-C67D-42CE-A521-2C9B08CC4D29}" presName="ThreeNodes_2_text" presStyleLbl="node1" presStyleIdx="2" presStyleCnt="3">
        <dgm:presLayoutVars>
          <dgm:bulletEnabled val="1"/>
        </dgm:presLayoutVars>
      </dgm:prSet>
      <dgm:spPr/>
    </dgm:pt>
    <dgm:pt modelId="{773F4727-41E9-45C6-8074-CEB729BC8DC2}" type="pres">
      <dgm:prSet presAssocID="{3E043CD0-C67D-42CE-A521-2C9B08CC4D2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4525E0B-A9EC-44E1-90A6-BB1EBF7EDAF7}" type="presOf" srcId="{C049A36C-A1AA-4D6E-ABA5-B8950B19375D}" destId="{AE91D1F4-CBB7-443D-A373-F3D2B1C9D294}" srcOrd="0" destOrd="0" presId="urn:microsoft.com/office/officeart/2005/8/layout/vProcess5"/>
    <dgm:cxn modelId="{FFB4913F-3955-4CA2-BF0D-6504C13EBCF1}" srcId="{3E043CD0-C67D-42CE-A521-2C9B08CC4D29}" destId="{20AA0345-5839-4BD0-8273-87645C73ED42}" srcOrd="1" destOrd="0" parTransId="{4A9EF359-5097-4DE8-A92E-E8B66CA7AB4C}" sibTransId="{C049A36C-A1AA-4D6E-ABA5-B8950B19375D}"/>
    <dgm:cxn modelId="{552DC864-F479-425D-BEE0-32D72A3D6C85}" type="presOf" srcId="{8EC7F47C-91DF-4C46-8210-D85FA1ADC635}" destId="{837A3909-6CD2-4914-93CC-C16E9A4E263E}" srcOrd="0" destOrd="0" presId="urn:microsoft.com/office/officeart/2005/8/layout/vProcess5"/>
    <dgm:cxn modelId="{8696F76C-F73D-4D3B-AB6E-74D93668F2B3}" type="presOf" srcId="{C6A5D944-043D-493C-BF5F-E4B7AC131F01}" destId="{EBA46D99-B277-45F3-ADD5-54065459B195}" srcOrd="0" destOrd="0" presId="urn:microsoft.com/office/officeart/2005/8/layout/vProcess5"/>
    <dgm:cxn modelId="{3F68DD7B-AAA1-49A6-AA3A-401C5B71ACAF}" srcId="{3E043CD0-C67D-42CE-A521-2C9B08CC4D29}" destId="{C6A5D944-043D-493C-BF5F-E4B7AC131F01}" srcOrd="2" destOrd="0" parTransId="{1E2578FB-EF73-40DB-B884-ABC5EDD11346}" sibTransId="{BF6D33E3-CEDB-4E4F-B911-8A9A486D68F1}"/>
    <dgm:cxn modelId="{5FF24E7E-8B8D-4DF3-A00A-979809E40D98}" type="presOf" srcId="{C6A5D944-043D-493C-BF5F-E4B7AC131F01}" destId="{773F4727-41E9-45C6-8074-CEB729BC8DC2}" srcOrd="1" destOrd="0" presId="urn:microsoft.com/office/officeart/2005/8/layout/vProcess5"/>
    <dgm:cxn modelId="{CCE30C97-71D7-4253-AF40-1035D0AEE2B6}" type="presOf" srcId="{20AA0345-5839-4BD0-8273-87645C73ED42}" destId="{BF87FE0B-2E28-4040-BCEB-23C1E34D6514}" srcOrd="1" destOrd="0" presId="urn:microsoft.com/office/officeart/2005/8/layout/vProcess5"/>
    <dgm:cxn modelId="{E25DFCA2-1838-47A9-9A3C-A6C29C4F214C}" type="presOf" srcId="{3E043CD0-C67D-42CE-A521-2C9B08CC4D29}" destId="{E61128D8-0D24-471E-B24A-B73579F96879}" srcOrd="0" destOrd="0" presId="urn:microsoft.com/office/officeart/2005/8/layout/vProcess5"/>
    <dgm:cxn modelId="{81C9DDA8-2182-4A00-9E36-F146CEA60518}" type="presOf" srcId="{816D9E10-C33A-4421-BD76-C1A9198ADC67}" destId="{FA5762BB-5721-46A3-B3B5-EF78527AE458}" srcOrd="0" destOrd="0" presId="urn:microsoft.com/office/officeart/2005/8/layout/vProcess5"/>
    <dgm:cxn modelId="{60CDA0B8-200A-499D-95FE-7966C177499D}" srcId="{3E043CD0-C67D-42CE-A521-2C9B08CC4D29}" destId="{816D9E10-C33A-4421-BD76-C1A9198ADC67}" srcOrd="0" destOrd="0" parTransId="{CB50D0BA-1CE7-4BA6-BF4C-625DF3941A6B}" sibTransId="{8EC7F47C-91DF-4C46-8210-D85FA1ADC635}"/>
    <dgm:cxn modelId="{2EFF98EF-883A-4A40-A5BA-36F100DF2A81}" type="presOf" srcId="{816D9E10-C33A-4421-BD76-C1A9198ADC67}" destId="{850A3512-5612-4912-AF3B-286355E6DB46}" srcOrd="1" destOrd="0" presId="urn:microsoft.com/office/officeart/2005/8/layout/vProcess5"/>
    <dgm:cxn modelId="{17B9D9F4-9254-450B-B57A-EA5E322DD4DF}" type="presOf" srcId="{20AA0345-5839-4BD0-8273-87645C73ED42}" destId="{54A0B42E-E68B-4582-A70E-F95393BDC8D9}" srcOrd="0" destOrd="0" presId="urn:microsoft.com/office/officeart/2005/8/layout/vProcess5"/>
    <dgm:cxn modelId="{5F89A70D-772D-4664-83A3-A2A3963CA71D}" type="presParOf" srcId="{E61128D8-0D24-471E-B24A-B73579F96879}" destId="{DC620E94-A856-4626-A91D-90635DCB3E5E}" srcOrd="0" destOrd="0" presId="urn:microsoft.com/office/officeart/2005/8/layout/vProcess5"/>
    <dgm:cxn modelId="{97428B12-7F93-4AB5-953F-0D9338A81834}" type="presParOf" srcId="{E61128D8-0D24-471E-B24A-B73579F96879}" destId="{FA5762BB-5721-46A3-B3B5-EF78527AE458}" srcOrd="1" destOrd="0" presId="urn:microsoft.com/office/officeart/2005/8/layout/vProcess5"/>
    <dgm:cxn modelId="{3B323611-0460-43A4-B748-9AF418F6FC2A}" type="presParOf" srcId="{E61128D8-0D24-471E-B24A-B73579F96879}" destId="{54A0B42E-E68B-4582-A70E-F95393BDC8D9}" srcOrd="2" destOrd="0" presId="urn:microsoft.com/office/officeart/2005/8/layout/vProcess5"/>
    <dgm:cxn modelId="{306FA210-E00E-4629-9DF3-A3E7AC08DDE1}" type="presParOf" srcId="{E61128D8-0D24-471E-B24A-B73579F96879}" destId="{EBA46D99-B277-45F3-ADD5-54065459B195}" srcOrd="3" destOrd="0" presId="urn:microsoft.com/office/officeart/2005/8/layout/vProcess5"/>
    <dgm:cxn modelId="{4A6A4CB9-B45C-41F6-BB73-8F0895DFCBB2}" type="presParOf" srcId="{E61128D8-0D24-471E-B24A-B73579F96879}" destId="{837A3909-6CD2-4914-93CC-C16E9A4E263E}" srcOrd="4" destOrd="0" presId="urn:microsoft.com/office/officeart/2005/8/layout/vProcess5"/>
    <dgm:cxn modelId="{13978283-320A-4079-A04E-682C33FC3BF0}" type="presParOf" srcId="{E61128D8-0D24-471E-B24A-B73579F96879}" destId="{AE91D1F4-CBB7-443D-A373-F3D2B1C9D294}" srcOrd="5" destOrd="0" presId="urn:microsoft.com/office/officeart/2005/8/layout/vProcess5"/>
    <dgm:cxn modelId="{83AA4F58-2E8C-4FC4-8C9F-8E1AE9435C9F}" type="presParOf" srcId="{E61128D8-0D24-471E-B24A-B73579F96879}" destId="{850A3512-5612-4912-AF3B-286355E6DB46}" srcOrd="6" destOrd="0" presId="urn:microsoft.com/office/officeart/2005/8/layout/vProcess5"/>
    <dgm:cxn modelId="{AFB29088-2406-4EA0-BC47-316FF5EF827F}" type="presParOf" srcId="{E61128D8-0D24-471E-B24A-B73579F96879}" destId="{BF87FE0B-2E28-4040-BCEB-23C1E34D6514}" srcOrd="7" destOrd="0" presId="urn:microsoft.com/office/officeart/2005/8/layout/vProcess5"/>
    <dgm:cxn modelId="{96DDF6C1-004E-4BBE-8328-688854B7574B}" type="presParOf" srcId="{E61128D8-0D24-471E-B24A-B73579F96879}" destId="{773F4727-41E9-45C6-8074-CEB729BC8D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572FF9-36D9-44F4-910B-88D8ECB4DF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9E6976-82C9-4A0A-80BB-445185059210}">
      <dgm:prSet/>
      <dgm:spPr/>
      <dgm:t>
        <a:bodyPr/>
        <a:lstStyle/>
        <a:p>
          <a:r>
            <a:rPr lang="en-US" b="1" i="0" baseline="0"/>
            <a:t>Green skills and technologies:</a:t>
          </a:r>
          <a:r>
            <a:rPr lang="en-US" b="0" i="0" baseline="0"/>
            <a:t> Developing a skilled workforce in green technologies (renewable energy, environmental management) is essential for transitioning to a sustainable economy. </a:t>
          </a:r>
          <a:endParaRPr lang="en-US"/>
        </a:p>
      </dgm:t>
    </dgm:pt>
    <dgm:pt modelId="{BC340357-4EDC-48D8-AB78-A48B39FF8C75}" type="parTrans" cxnId="{5ACF4FA3-CBA7-4B35-9933-E53BDA1192F8}">
      <dgm:prSet/>
      <dgm:spPr/>
      <dgm:t>
        <a:bodyPr/>
        <a:lstStyle/>
        <a:p>
          <a:endParaRPr lang="en-US"/>
        </a:p>
      </dgm:t>
    </dgm:pt>
    <dgm:pt modelId="{4378E991-6534-4778-896D-DBE4D45AA698}" type="sibTrans" cxnId="{5ACF4FA3-CBA7-4B35-9933-E53BDA1192F8}">
      <dgm:prSet/>
      <dgm:spPr/>
      <dgm:t>
        <a:bodyPr/>
        <a:lstStyle/>
        <a:p>
          <a:endParaRPr lang="en-US"/>
        </a:p>
      </dgm:t>
    </dgm:pt>
    <dgm:pt modelId="{8B3482A9-3DC6-4057-BFEA-56261A948A50}">
      <dgm:prSet/>
      <dgm:spPr/>
      <dgm:t>
        <a:bodyPr/>
        <a:lstStyle/>
        <a:p>
          <a:r>
            <a:rPr lang="en-US" b="1" i="0" baseline="0"/>
            <a:t>Environmental awareness and stewardship:</a:t>
          </a:r>
          <a:r>
            <a:rPr lang="en-US" b="0" i="0" baseline="0"/>
            <a:t> Education plays a crucial role in raising awareness about environmental issues and promoting sustainable behaviors. </a:t>
          </a:r>
          <a:endParaRPr lang="en-US"/>
        </a:p>
      </dgm:t>
    </dgm:pt>
    <dgm:pt modelId="{DB247705-49C4-4D3F-918B-75A1D1FA81DE}" type="parTrans" cxnId="{28E145E4-0A19-4430-9F1E-0E1128A9AE93}">
      <dgm:prSet/>
      <dgm:spPr/>
      <dgm:t>
        <a:bodyPr/>
        <a:lstStyle/>
        <a:p>
          <a:endParaRPr lang="en-US"/>
        </a:p>
      </dgm:t>
    </dgm:pt>
    <dgm:pt modelId="{30E8DDF0-4435-43A5-87B0-526726119524}" type="sibTrans" cxnId="{28E145E4-0A19-4430-9F1E-0E1128A9AE93}">
      <dgm:prSet/>
      <dgm:spPr/>
      <dgm:t>
        <a:bodyPr/>
        <a:lstStyle/>
        <a:p>
          <a:endParaRPr lang="en-US"/>
        </a:p>
      </dgm:t>
    </dgm:pt>
    <dgm:pt modelId="{681387ED-5717-47D8-860B-8B49B433928A}">
      <dgm:prSet/>
      <dgm:spPr/>
      <dgm:t>
        <a:bodyPr/>
        <a:lstStyle/>
        <a:p>
          <a:r>
            <a:rPr lang="en-US" b="1" i="0" baseline="0"/>
            <a:t>Sustainable consumption and production:</a:t>
          </a:r>
          <a:r>
            <a:rPr lang="en-US" b="0" i="0" baseline="0"/>
            <a:t> Educated and skilled individuals are more likely to adopt sustainable consumption patterns and support environmentally friendly businesses. </a:t>
          </a:r>
          <a:endParaRPr lang="en-US"/>
        </a:p>
      </dgm:t>
    </dgm:pt>
    <dgm:pt modelId="{50F6C512-DCB8-4736-81BE-934495B846B5}" type="parTrans" cxnId="{4B71B8B1-5836-4B73-AF8A-CB303C56CC1B}">
      <dgm:prSet/>
      <dgm:spPr/>
      <dgm:t>
        <a:bodyPr/>
        <a:lstStyle/>
        <a:p>
          <a:endParaRPr lang="en-US"/>
        </a:p>
      </dgm:t>
    </dgm:pt>
    <dgm:pt modelId="{B1AC8ACD-4B4E-43D8-8E63-1212A7968F14}" type="sibTrans" cxnId="{4B71B8B1-5836-4B73-AF8A-CB303C56CC1B}">
      <dgm:prSet/>
      <dgm:spPr/>
      <dgm:t>
        <a:bodyPr/>
        <a:lstStyle/>
        <a:p>
          <a:endParaRPr lang="en-US"/>
        </a:p>
      </dgm:t>
    </dgm:pt>
    <dgm:pt modelId="{432B06B1-9FB1-47F5-B307-C57B6F6C84BF}" type="pres">
      <dgm:prSet presAssocID="{59572FF9-36D9-44F4-910B-88D8ECB4DF50}" presName="root" presStyleCnt="0">
        <dgm:presLayoutVars>
          <dgm:dir/>
          <dgm:resizeHandles val="exact"/>
        </dgm:presLayoutVars>
      </dgm:prSet>
      <dgm:spPr/>
    </dgm:pt>
    <dgm:pt modelId="{40F11F31-93B2-4B38-BCA7-AB643F265FD9}" type="pres">
      <dgm:prSet presAssocID="{2B9E6976-82C9-4A0A-80BB-445185059210}" presName="compNode" presStyleCnt="0"/>
      <dgm:spPr/>
    </dgm:pt>
    <dgm:pt modelId="{669E2054-8780-4440-A238-94033BB9449A}" type="pres">
      <dgm:prSet presAssocID="{2B9E6976-82C9-4A0A-80BB-445185059210}" presName="bgRect" presStyleLbl="bgShp" presStyleIdx="0" presStyleCnt="3"/>
      <dgm:spPr/>
    </dgm:pt>
    <dgm:pt modelId="{9360CEED-26CB-450C-915A-C004EF3AC4FE}" type="pres">
      <dgm:prSet presAssocID="{2B9E6976-82C9-4A0A-80BB-4451850592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DBA38C2E-D87F-4155-8DAA-9D14C0408F9E}" type="pres">
      <dgm:prSet presAssocID="{2B9E6976-82C9-4A0A-80BB-445185059210}" presName="spaceRect" presStyleCnt="0"/>
      <dgm:spPr/>
    </dgm:pt>
    <dgm:pt modelId="{B6707654-BCB2-4887-ADA8-18050DDA81E3}" type="pres">
      <dgm:prSet presAssocID="{2B9E6976-82C9-4A0A-80BB-445185059210}" presName="parTx" presStyleLbl="revTx" presStyleIdx="0" presStyleCnt="3">
        <dgm:presLayoutVars>
          <dgm:chMax val="0"/>
          <dgm:chPref val="0"/>
        </dgm:presLayoutVars>
      </dgm:prSet>
      <dgm:spPr/>
    </dgm:pt>
    <dgm:pt modelId="{D22015F6-8938-4739-B425-05D261330800}" type="pres">
      <dgm:prSet presAssocID="{4378E991-6534-4778-896D-DBE4D45AA698}" presName="sibTrans" presStyleCnt="0"/>
      <dgm:spPr/>
    </dgm:pt>
    <dgm:pt modelId="{86BC4E60-A1F1-4208-95A3-A26246FEBF98}" type="pres">
      <dgm:prSet presAssocID="{8B3482A9-3DC6-4057-BFEA-56261A948A50}" presName="compNode" presStyleCnt="0"/>
      <dgm:spPr/>
    </dgm:pt>
    <dgm:pt modelId="{9BA01B97-F7FD-4199-8399-3E1F658BAA99}" type="pres">
      <dgm:prSet presAssocID="{8B3482A9-3DC6-4057-BFEA-56261A948A50}" presName="bgRect" presStyleLbl="bgShp" presStyleIdx="1" presStyleCnt="3"/>
      <dgm:spPr/>
    </dgm:pt>
    <dgm:pt modelId="{AD11A857-3A04-4050-A34A-2D33983F3C62}" type="pres">
      <dgm:prSet presAssocID="{8B3482A9-3DC6-4057-BFEA-56261A948A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C83426F7-C25B-4738-888B-3657A0651A73}" type="pres">
      <dgm:prSet presAssocID="{8B3482A9-3DC6-4057-BFEA-56261A948A50}" presName="spaceRect" presStyleCnt="0"/>
      <dgm:spPr/>
    </dgm:pt>
    <dgm:pt modelId="{2F236512-7D9C-4537-A9F3-346264168B59}" type="pres">
      <dgm:prSet presAssocID="{8B3482A9-3DC6-4057-BFEA-56261A948A50}" presName="parTx" presStyleLbl="revTx" presStyleIdx="1" presStyleCnt="3">
        <dgm:presLayoutVars>
          <dgm:chMax val="0"/>
          <dgm:chPref val="0"/>
        </dgm:presLayoutVars>
      </dgm:prSet>
      <dgm:spPr/>
    </dgm:pt>
    <dgm:pt modelId="{FD957CB9-06AE-4B1A-99A2-57625575EB5F}" type="pres">
      <dgm:prSet presAssocID="{30E8DDF0-4435-43A5-87B0-526726119524}" presName="sibTrans" presStyleCnt="0"/>
      <dgm:spPr/>
    </dgm:pt>
    <dgm:pt modelId="{05A3F273-42E0-4460-ABE0-4E1502151B34}" type="pres">
      <dgm:prSet presAssocID="{681387ED-5717-47D8-860B-8B49B433928A}" presName="compNode" presStyleCnt="0"/>
      <dgm:spPr/>
    </dgm:pt>
    <dgm:pt modelId="{D16B7517-C743-403D-877E-F9F8C3D34E21}" type="pres">
      <dgm:prSet presAssocID="{681387ED-5717-47D8-860B-8B49B433928A}" presName="bgRect" presStyleLbl="bgShp" presStyleIdx="2" presStyleCnt="3"/>
      <dgm:spPr/>
    </dgm:pt>
    <dgm:pt modelId="{F9561D7C-2A7A-4B89-8819-02218E599B22}" type="pres">
      <dgm:prSet presAssocID="{681387ED-5717-47D8-860B-8B49B43392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5B7E5C0-5A8E-42AC-AE9E-4BA02F9CF411}" type="pres">
      <dgm:prSet presAssocID="{681387ED-5717-47D8-860B-8B49B433928A}" presName="spaceRect" presStyleCnt="0"/>
      <dgm:spPr/>
    </dgm:pt>
    <dgm:pt modelId="{98F5D0CD-81A5-446F-80B6-FD286F0C85EC}" type="pres">
      <dgm:prSet presAssocID="{681387ED-5717-47D8-860B-8B49B433928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9990C4C-862C-4CC3-89D2-2A6BDC960758}" type="presOf" srcId="{2B9E6976-82C9-4A0A-80BB-445185059210}" destId="{B6707654-BCB2-4887-ADA8-18050DDA81E3}" srcOrd="0" destOrd="0" presId="urn:microsoft.com/office/officeart/2018/2/layout/IconVerticalSolidList"/>
    <dgm:cxn modelId="{FC029C72-0447-4964-BF91-8C9ED8AB54BE}" type="presOf" srcId="{681387ED-5717-47D8-860B-8B49B433928A}" destId="{98F5D0CD-81A5-446F-80B6-FD286F0C85EC}" srcOrd="0" destOrd="0" presId="urn:microsoft.com/office/officeart/2018/2/layout/IconVerticalSolidList"/>
    <dgm:cxn modelId="{AD152485-4600-439A-9AD6-6D153A98E436}" type="presOf" srcId="{59572FF9-36D9-44F4-910B-88D8ECB4DF50}" destId="{432B06B1-9FB1-47F5-B307-C57B6F6C84BF}" srcOrd="0" destOrd="0" presId="urn:microsoft.com/office/officeart/2018/2/layout/IconVerticalSolidList"/>
    <dgm:cxn modelId="{5ACF4FA3-CBA7-4B35-9933-E53BDA1192F8}" srcId="{59572FF9-36D9-44F4-910B-88D8ECB4DF50}" destId="{2B9E6976-82C9-4A0A-80BB-445185059210}" srcOrd="0" destOrd="0" parTransId="{BC340357-4EDC-48D8-AB78-A48B39FF8C75}" sibTransId="{4378E991-6534-4778-896D-DBE4D45AA698}"/>
    <dgm:cxn modelId="{4B71B8B1-5836-4B73-AF8A-CB303C56CC1B}" srcId="{59572FF9-36D9-44F4-910B-88D8ECB4DF50}" destId="{681387ED-5717-47D8-860B-8B49B433928A}" srcOrd="2" destOrd="0" parTransId="{50F6C512-DCB8-4736-81BE-934495B846B5}" sibTransId="{B1AC8ACD-4B4E-43D8-8E63-1212A7968F14}"/>
    <dgm:cxn modelId="{93119DBA-3711-4949-BE12-9613C0238487}" type="presOf" srcId="{8B3482A9-3DC6-4057-BFEA-56261A948A50}" destId="{2F236512-7D9C-4537-A9F3-346264168B59}" srcOrd="0" destOrd="0" presId="urn:microsoft.com/office/officeart/2018/2/layout/IconVerticalSolidList"/>
    <dgm:cxn modelId="{28E145E4-0A19-4430-9F1E-0E1128A9AE93}" srcId="{59572FF9-36D9-44F4-910B-88D8ECB4DF50}" destId="{8B3482A9-3DC6-4057-BFEA-56261A948A50}" srcOrd="1" destOrd="0" parTransId="{DB247705-49C4-4D3F-918B-75A1D1FA81DE}" sibTransId="{30E8DDF0-4435-43A5-87B0-526726119524}"/>
    <dgm:cxn modelId="{47E088F8-FF22-4005-ABA4-8890ACE0ADC0}" type="presParOf" srcId="{432B06B1-9FB1-47F5-B307-C57B6F6C84BF}" destId="{40F11F31-93B2-4B38-BCA7-AB643F265FD9}" srcOrd="0" destOrd="0" presId="urn:microsoft.com/office/officeart/2018/2/layout/IconVerticalSolidList"/>
    <dgm:cxn modelId="{B80DCB29-8170-487C-8E5D-A12853F347FA}" type="presParOf" srcId="{40F11F31-93B2-4B38-BCA7-AB643F265FD9}" destId="{669E2054-8780-4440-A238-94033BB9449A}" srcOrd="0" destOrd="0" presId="urn:microsoft.com/office/officeart/2018/2/layout/IconVerticalSolidList"/>
    <dgm:cxn modelId="{8036D405-31EA-4769-97D5-AD6D1C142AF0}" type="presParOf" srcId="{40F11F31-93B2-4B38-BCA7-AB643F265FD9}" destId="{9360CEED-26CB-450C-915A-C004EF3AC4FE}" srcOrd="1" destOrd="0" presId="urn:microsoft.com/office/officeart/2018/2/layout/IconVerticalSolidList"/>
    <dgm:cxn modelId="{984F2CEE-1D80-4D92-AFCE-E90A71B5A873}" type="presParOf" srcId="{40F11F31-93B2-4B38-BCA7-AB643F265FD9}" destId="{DBA38C2E-D87F-4155-8DAA-9D14C0408F9E}" srcOrd="2" destOrd="0" presId="urn:microsoft.com/office/officeart/2018/2/layout/IconVerticalSolidList"/>
    <dgm:cxn modelId="{27142AC3-A7AB-4FA1-B8D7-F09FDD5760F5}" type="presParOf" srcId="{40F11F31-93B2-4B38-BCA7-AB643F265FD9}" destId="{B6707654-BCB2-4887-ADA8-18050DDA81E3}" srcOrd="3" destOrd="0" presId="urn:microsoft.com/office/officeart/2018/2/layout/IconVerticalSolidList"/>
    <dgm:cxn modelId="{A952568E-42E0-4E6E-9B98-5A2D0F116110}" type="presParOf" srcId="{432B06B1-9FB1-47F5-B307-C57B6F6C84BF}" destId="{D22015F6-8938-4739-B425-05D261330800}" srcOrd="1" destOrd="0" presId="urn:microsoft.com/office/officeart/2018/2/layout/IconVerticalSolidList"/>
    <dgm:cxn modelId="{C05EDA92-F72D-4AE0-9032-D51F76667F0B}" type="presParOf" srcId="{432B06B1-9FB1-47F5-B307-C57B6F6C84BF}" destId="{86BC4E60-A1F1-4208-95A3-A26246FEBF98}" srcOrd="2" destOrd="0" presId="urn:microsoft.com/office/officeart/2018/2/layout/IconVerticalSolidList"/>
    <dgm:cxn modelId="{47A424B4-3528-4DAF-8687-3300C7A2CE2D}" type="presParOf" srcId="{86BC4E60-A1F1-4208-95A3-A26246FEBF98}" destId="{9BA01B97-F7FD-4199-8399-3E1F658BAA99}" srcOrd="0" destOrd="0" presId="urn:microsoft.com/office/officeart/2018/2/layout/IconVerticalSolidList"/>
    <dgm:cxn modelId="{7F2BB58F-0168-4974-931D-CF66579B23FD}" type="presParOf" srcId="{86BC4E60-A1F1-4208-95A3-A26246FEBF98}" destId="{AD11A857-3A04-4050-A34A-2D33983F3C62}" srcOrd="1" destOrd="0" presId="urn:microsoft.com/office/officeart/2018/2/layout/IconVerticalSolidList"/>
    <dgm:cxn modelId="{CF1DD6AD-5D46-4AC2-B981-ED3C47F00122}" type="presParOf" srcId="{86BC4E60-A1F1-4208-95A3-A26246FEBF98}" destId="{C83426F7-C25B-4738-888B-3657A0651A73}" srcOrd="2" destOrd="0" presId="urn:microsoft.com/office/officeart/2018/2/layout/IconVerticalSolidList"/>
    <dgm:cxn modelId="{BD90CCAE-E9D6-4CD0-8FDF-0A7FC799F7DF}" type="presParOf" srcId="{86BC4E60-A1F1-4208-95A3-A26246FEBF98}" destId="{2F236512-7D9C-4537-A9F3-346264168B59}" srcOrd="3" destOrd="0" presId="urn:microsoft.com/office/officeart/2018/2/layout/IconVerticalSolidList"/>
    <dgm:cxn modelId="{221F5E64-1382-43F5-9E38-BCCA0D25B9CB}" type="presParOf" srcId="{432B06B1-9FB1-47F5-B307-C57B6F6C84BF}" destId="{FD957CB9-06AE-4B1A-99A2-57625575EB5F}" srcOrd="3" destOrd="0" presId="urn:microsoft.com/office/officeart/2018/2/layout/IconVerticalSolidList"/>
    <dgm:cxn modelId="{1200BD09-C749-46B5-B489-EABE2C04F00A}" type="presParOf" srcId="{432B06B1-9FB1-47F5-B307-C57B6F6C84BF}" destId="{05A3F273-42E0-4460-ABE0-4E1502151B34}" srcOrd="4" destOrd="0" presId="urn:microsoft.com/office/officeart/2018/2/layout/IconVerticalSolidList"/>
    <dgm:cxn modelId="{A1C6F441-6B12-455E-B10A-DCE055C98D2D}" type="presParOf" srcId="{05A3F273-42E0-4460-ABE0-4E1502151B34}" destId="{D16B7517-C743-403D-877E-F9F8C3D34E21}" srcOrd="0" destOrd="0" presId="urn:microsoft.com/office/officeart/2018/2/layout/IconVerticalSolidList"/>
    <dgm:cxn modelId="{0827BB3C-408F-4F11-A5C0-12D16DEC1307}" type="presParOf" srcId="{05A3F273-42E0-4460-ABE0-4E1502151B34}" destId="{F9561D7C-2A7A-4B89-8819-02218E599B22}" srcOrd="1" destOrd="0" presId="urn:microsoft.com/office/officeart/2018/2/layout/IconVerticalSolidList"/>
    <dgm:cxn modelId="{85185514-33A0-46D0-B859-CD3F3715802D}" type="presParOf" srcId="{05A3F273-42E0-4460-ABE0-4E1502151B34}" destId="{85B7E5C0-5A8E-42AC-AE9E-4BA02F9CF411}" srcOrd="2" destOrd="0" presId="urn:microsoft.com/office/officeart/2018/2/layout/IconVerticalSolidList"/>
    <dgm:cxn modelId="{F5B11A23-D925-42D4-A5F0-C591423C979B}" type="presParOf" srcId="{05A3F273-42E0-4460-ABE0-4E1502151B34}" destId="{98F5D0CD-81A5-446F-80B6-FD286F0C85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7C8F7-CE69-44C5-B242-B7D564074DA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0DDCE2-D2F4-44B2-9797-14EC1F288570}">
      <dgm:prSet/>
      <dgm:spPr/>
      <dgm:t>
        <a:bodyPr/>
        <a:lstStyle/>
        <a:p>
          <a:r>
            <a:rPr lang="en-US" b="1" i="0" baseline="0"/>
            <a:t>Equity and access:</a:t>
          </a:r>
          <a:r>
            <a:rPr lang="en-US" b="0" i="0" baseline="0"/>
            <a:t> Ensuring equitable access to quality education and healthcare for all, especially for marginalized and vulnerable populations. </a:t>
          </a:r>
          <a:endParaRPr lang="en-US"/>
        </a:p>
      </dgm:t>
    </dgm:pt>
    <dgm:pt modelId="{7AE7DCFA-5248-4A21-AEED-34D21FF9527F}" type="parTrans" cxnId="{A5CD46C3-ACC3-4084-A8E7-EDB35A5AA580}">
      <dgm:prSet/>
      <dgm:spPr/>
      <dgm:t>
        <a:bodyPr/>
        <a:lstStyle/>
        <a:p>
          <a:endParaRPr lang="en-US"/>
        </a:p>
      </dgm:t>
    </dgm:pt>
    <dgm:pt modelId="{6BA0C651-5FFC-48C1-8DDD-6D4402004BDF}" type="sibTrans" cxnId="{A5CD46C3-ACC3-4084-A8E7-EDB35A5AA580}">
      <dgm:prSet/>
      <dgm:spPr/>
      <dgm:t>
        <a:bodyPr/>
        <a:lstStyle/>
        <a:p>
          <a:endParaRPr lang="en-US"/>
        </a:p>
      </dgm:t>
    </dgm:pt>
    <dgm:pt modelId="{A99CD346-B440-4640-90C5-48CA4AF94F5B}">
      <dgm:prSet/>
      <dgm:spPr/>
      <dgm:t>
        <a:bodyPr/>
        <a:lstStyle/>
        <a:p>
          <a:r>
            <a:rPr lang="en-US" b="1" i="0" baseline="0"/>
            <a:t>Relevance and quality:</a:t>
          </a:r>
          <a:r>
            <a:rPr lang="en-US" b="0" i="0" baseline="0"/>
            <a:t> Aligning education and training programs with the needs of the labor market and the demands of a changing economy. </a:t>
          </a:r>
          <a:endParaRPr lang="en-US"/>
        </a:p>
      </dgm:t>
    </dgm:pt>
    <dgm:pt modelId="{2138DA3D-AF40-4FD7-B19F-98A6777A2D55}" type="parTrans" cxnId="{3A336B76-AABB-473E-BDA2-B25F14CEC153}">
      <dgm:prSet/>
      <dgm:spPr/>
      <dgm:t>
        <a:bodyPr/>
        <a:lstStyle/>
        <a:p>
          <a:endParaRPr lang="en-US"/>
        </a:p>
      </dgm:t>
    </dgm:pt>
    <dgm:pt modelId="{6C9D2FA1-4D5A-40A7-8B8C-AF95C5830064}" type="sibTrans" cxnId="{3A336B76-AABB-473E-BDA2-B25F14CEC153}">
      <dgm:prSet/>
      <dgm:spPr/>
      <dgm:t>
        <a:bodyPr/>
        <a:lstStyle/>
        <a:p>
          <a:endParaRPr lang="en-US"/>
        </a:p>
      </dgm:t>
    </dgm:pt>
    <dgm:pt modelId="{6C80A2A0-8619-46D1-8CC3-DECEE866D1BE}">
      <dgm:prSet/>
      <dgm:spPr/>
      <dgm:t>
        <a:bodyPr/>
        <a:lstStyle/>
        <a:p>
          <a:r>
            <a:rPr lang="en-US" b="1" i="0" baseline="0"/>
            <a:t>Lifelong learning:</a:t>
          </a:r>
          <a:r>
            <a:rPr lang="en-US" b="0" i="0" baseline="0"/>
            <a:t> Promoting continuous learning and skills development throughout the life cycle to adapt to technological advancements and changing job demands. </a:t>
          </a:r>
          <a:endParaRPr lang="en-US"/>
        </a:p>
      </dgm:t>
    </dgm:pt>
    <dgm:pt modelId="{BCB26BC5-457E-4167-9716-666C8D3703D8}" type="parTrans" cxnId="{F01A415D-C70E-4107-93A2-977509E5DC48}">
      <dgm:prSet/>
      <dgm:spPr/>
      <dgm:t>
        <a:bodyPr/>
        <a:lstStyle/>
        <a:p>
          <a:endParaRPr lang="en-US"/>
        </a:p>
      </dgm:t>
    </dgm:pt>
    <dgm:pt modelId="{720E5CD8-FF71-4922-B17C-CD43984B0DCA}" type="sibTrans" cxnId="{F01A415D-C70E-4107-93A2-977509E5DC48}">
      <dgm:prSet/>
      <dgm:spPr/>
      <dgm:t>
        <a:bodyPr/>
        <a:lstStyle/>
        <a:p>
          <a:endParaRPr lang="en-US"/>
        </a:p>
      </dgm:t>
    </dgm:pt>
    <dgm:pt modelId="{069C6D40-C637-4FF4-91FD-0DCB32A6CBC0}">
      <dgm:prSet/>
      <dgm:spPr/>
      <dgm:t>
        <a:bodyPr/>
        <a:lstStyle/>
        <a:p>
          <a:r>
            <a:rPr lang="en-US" b="1" i="0" baseline="0"/>
            <a:t>Financing human capital development:</a:t>
          </a:r>
          <a:r>
            <a:rPr lang="en-US" b="0" i="0" baseline="0"/>
            <a:t> Securing adequate and sustainable funding for education, healthcare, and social protection programs. </a:t>
          </a:r>
          <a:endParaRPr lang="en-US"/>
        </a:p>
      </dgm:t>
    </dgm:pt>
    <dgm:pt modelId="{73C248EC-3862-495D-B2D5-553F7EBF7EB2}" type="parTrans" cxnId="{1A12350E-F336-465F-A7FA-955C4534FE6F}">
      <dgm:prSet/>
      <dgm:spPr/>
      <dgm:t>
        <a:bodyPr/>
        <a:lstStyle/>
        <a:p>
          <a:endParaRPr lang="en-US"/>
        </a:p>
      </dgm:t>
    </dgm:pt>
    <dgm:pt modelId="{C5071029-D8A0-4457-84ED-B08AF0810F17}" type="sibTrans" cxnId="{1A12350E-F336-465F-A7FA-955C4534FE6F}">
      <dgm:prSet/>
      <dgm:spPr/>
      <dgm:t>
        <a:bodyPr/>
        <a:lstStyle/>
        <a:p>
          <a:endParaRPr lang="en-US"/>
        </a:p>
      </dgm:t>
    </dgm:pt>
    <dgm:pt modelId="{6F989520-B218-4B01-B51C-F2B60214E0A3}" type="pres">
      <dgm:prSet presAssocID="{4507C8F7-CE69-44C5-B242-B7D564074DA5}" presName="linear" presStyleCnt="0">
        <dgm:presLayoutVars>
          <dgm:animLvl val="lvl"/>
          <dgm:resizeHandles val="exact"/>
        </dgm:presLayoutVars>
      </dgm:prSet>
      <dgm:spPr/>
    </dgm:pt>
    <dgm:pt modelId="{4484307A-CDED-48C7-86FA-4C76796B36ED}" type="pres">
      <dgm:prSet presAssocID="{E00DDCE2-D2F4-44B2-9797-14EC1F2885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4A2BBBE-C5FD-415E-98F3-3C522FEA2A5F}" type="pres">
      <dgm:prSet presAssocID="{6BA0C651-5FFC-48C1-8DDD-6D4402004BDF}" presName="spacer" presStyleCnt="0"/>
      <dgm:spPr/>
    </dgm:pt>
    <dgm:pt modelId="{A3C09D4F-C5BB-4B9D-AA0B-74FAE5D6AE01}" type="pres">
      <dgm:prSet presAssocID="{A99CD346-B440-4640-90C5-48CA4AF94F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4B5BEA-0F80-495C-9D2E-9307E74A5D43}" type="pres">
      <dgm:prSet presAssocID="{6C9D2FA1-4D5A-40A7-8B8C-AF95C5830064}" presName="spacer" presStyleCnt="0"/>
      <dgm:spPr/>
    </dgm:pt>
    <dgm:pt modelId="{8ADF3A1C-4522-4524-B9F8-776960B088C0}" type="pres">
      <dgm:prSet presAssocID="{6C80A2A0-8619-46D1-8CC3-DECEE866D1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282714-9718-4515-9FBA-14949F7E6900}" type="pres">
      <dgm:prSet presAssocID="{720E5CD8-FF71-4922-B17C-CD43984B0DCA}" presName="spacer" presStyleCnt="0"/>
      <dgm:spPr/>
    </dgm:pt>
    <dgm:pt modelId="{2551DBCE-8C76-46EE-9E46-B256BCC4F9A0}" type="pres">
      <dgm:prSet presAssocID="{069C6D40-C637-4FF4-91FD-0DCB32A6CB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87970A-BF7C-4FF6-B840-13933180C44B}" type="presOf" srcId="{6C80A2A0-8619-46D1-8CC3-DECEE866D1BE}" destId="{8ADF3A1C-4522-4524-B9F8-776960B088C0}" srcOrd="0" destOrd="0" presId="urn:microsoft.com/office/officeart/2005/8/layout/vList2"/>
    <dgm:cxn modelId="{1A12350E-F336-465F-A7FA-955C4534FE6F}" srcId="{4507C8F7-CE69-44C5-B242-B7D564074DA5}" destId="{069C6D40-C637-4FF4-91FD-0DCB32A6CBC0}" srcOrd="3" destOrd="0" parTransId="{73C248EC-3862-495D-B2D5-553F7EBF7EB2}" sibTransId="{C5071029-D8A0-4457-84ED-B08AF0810F17}"/>
    <dgm:cxn modelId="{F01A415D-C70E-4107-93A2-977509E5DC48}" srcId="{4507C8F7-CE69-44C5-B242-B7D564074DA5}" destId="{6C80A2A0-8619-46D1-8CC3-DECEE866D1BE}" srcOrd="2" destOrd="0" parTransId="{BCB26BC5-457E-4167-9716-666C8D3703D8}" sibTransId="{720E5CD8-FF71-4922-B17C-CD43984B0DCA}"/>
    <dgm:cxn modelId="{B901C86F-38C7-414E-8FEE-3AEA581BA248}" type="presOf" srcId="{A99CD346-B440-4640-90C5-48CA4AF94F5B}" destId="{A3C09D4F-C5BB-4B9D-AA0B-74FAE5D6AE01}" srcOrd="0" destOrd="0" presId="urn:microsoft.com/office/officeart/2005/8/layout/vList2"/>
    <dgm:cxn modelId="{3A336B76-AABB-473E-BDA2-B25F14CEC153}" srcId="{4507C8F7-CE69-44C5-B242-B7D564074DA5}" destId="{A99CD346-B440-4640-90C5-48CA4AF94F5B}" srcOrd="1" destOrd="0" parTransId="{2138DA3D-AF40-4FD7-B19F-98A6777A2D55}" sibTransId="{6C9D2FA1-4D5A-40A7-8B8C-AF95C5830064}"/>
    <dgm:cxn modelId="{A0830F92-AB15-4593-8065-CFED2A6D4FF0}" type="presOf" srcId="{069C6D40-C637-4FF4-91FD-0DCB32A6CBC0}" destId="{2551DBCE-8C76-46EE-9E46-B256BCC4F9A0}" srcOrd="0" destOrd="0" presId="urn:microsoft.com/office/officeart/2005/8/layout/vList2"/>
    <dgm:cxn modelId="{61B8F7B1-4858-4392-B620-4277B13728C3}" type="presOf" srcId="{4507C8F7-CE69-44C5-B242-B7D564074DA5}" destId="{6F989520-B218-4B01-B51C-F2B60214E0A3}" srcOrd="0" destOrd="0" presId="urn:microsoft.com/office/officeart/2005/8/layout/vList2"/>
    <dgm:cxn modelId="{A5CD46C3-ACC3-4084-A8E7-EDB35A5AA580}" srcId="{4507C8F7-CE69-44C5-B242-B7D564074DA5}" destId="{E00DDCE2-D2F4-44B2-9797-14EC1F288570}" srcOrd="0" destOrd="0" parTransId="{7AE7DCFA-5248-4A21-AEED-34D21FF9527F}" sibTransId="{6BA0C651-5FFC-48C1-8DDD-6D4402004BDF}"/>
    <dgm:cxn modelId="{7A50CEC8-65B3-48E9-81BA-23A4E8DA8480}" type="presOf" srcId="{E00DDCE2-D2F4-44B2-9797-14EC1F288570}" destId="{4484307A-CDED-48C7-86FA-4C76796B36ED}" srcOrd="0" destOrd="0" presId="urn:microsoft.com/office/officeart/2005/8/layout/vList2"/>
    <dgm:cxn modelId="{A9F7A667-025B-46F3-800E-5719CF5DA0BA}" type="presParOf" srcId="{6F989520-B218-4B01-B51C-F2B60214E0A3}" destId="{4484307A-CDED-48C7-86FA-4C76796B36ED}" srcOrd="0" destOrd="0" presId="urn:microsoft.com/office/officeart/2005/8/layout/vList2"/>
    <dgm:cxn modelId="{008EF211-3063-47BE-B8AA-42F27EFE040D}" type="presParOf" srcId="{6F989520-B218-4B01-B51C-F2B60214E0A3}" destId="{04A2BBBE-C5FD-415E-98F3-3C522FEA2A5F}" srcOrd="1" destOrd="0" presId="urn:microsoft.com/office/officeart/2005/8/layout/vList2"/>
    <dgm:cxn modelId="{D4811B06-EDF0-41DB-93AA-C7422AFA41DA}" type="presParOf" srcId="{6F989520-B218-4B01-B51C-F2B60214E0A3}" destId="{A3C09D4F-C5BB-4B9D-AA0B-74FAE5D6AE01}" srcOrd="2" destOrd="0" presId="urn:microsoft.com/office/officeart/2005/8/layout/vList2"/>
    <dgm:cxn modelId="{10937361-1D6F-4694-825C-B9C3B64C2922}" type="presParOf" srcId="{6F989520-B218-4B01-B51C-F2B60214E0A3}" destId="{804B5BEA-0F80-495C-9D2E-9307E74A5D43}" srcOrd="3" destOrd="0" presId="urn:microsoft.com/office/officeart/2005/8/layout/vList2"/>
    <dgm:cxn modelId="{96602CA4-A264-4E16-842E-DA85FAF4FC8D}" type="presParOf" srcId="{6F989520-B218-4B01-B51C-F2B60214E0A3}" destId="{8ADF3A1C-4522-4524-B9F8-776960B088C0}" srcOrd="4" destOrd="0" presId="urn:microsoft.com/office/officeart/2005/8/layout/vList2"/>
    <dgm:cxn modelId="{488AE15C-0282-48BA-B654-11B9A802E13E}" type="presParOf" srcId="{6F989520-B218-4B01-B51C-F2B60214E0A3}" destId="{C1282714-9718-4515-9FBA-14949F7E6900}" srcOrd="5" destOrd="0" presId="urn:microsoft.com/office/officeart/2005/8/layout/vList2"/>
    <dgm:cxn modelId="{DAC980EF-06B3-4749-95AE-95CFD03B5623}" type="presParOf" srcId="{6F989520-B218-4B01-B51C-F2B60214E0A3}" destId="{2551DBCE-8C76-46EE-9E46-B256BCC4F9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8D0E-80C5-4400-B46B-B63E8297FE61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E1890-B83D-4F86-93CC-E4BBC7D96060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C29C-2E77-4EF0-A19E-18F6244A2388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Increased productivity:</a:t>
          </a:r>
          <a:r>
            <a:rPr lang="en-US" sz="2300" b="0" i="0" kern="1200" baseline="0"/>
            <a:t> Educated and skilled individuals are more productive, leading to higher economic output and growth. </a:t>
          </a:r>
          <a:endParaRPr lang="en-US" sz="2300" kern="1200"/>
        </a:p>
      </dsp:txBody>
      <dsp:txXfrm>
        <a:off x="1437631" y="531"/>
        <a:ext cx="9077968" cy="1244702"/>
      </dsp:txXfrm>
    </dsp:sp>
    <dsp:sp modelId="{F70A4955-7526-4752-8E99-28572886C726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FCA3F-6A7D-4B1B-B4B6-F9B8EFF170C1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17121-9F7B-487D-9409-A6D943E069DF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Innovation and entrepreneurship:</a:t>
          </a:r>
          <a:r>
            <a:rPr lang="en-US" sz="2300" b="0" i="0" kern="1200" baseline="0"/>
            <a:t> Investments in human capital foster creativity and innovation, driving economic diversification and competitiveness. </a:t>
          </a:r>
          <a:endParaRPr lang="en-US" sz="2300" kern="1200"/>
        </a:p>
      </dsp:txBody>
      <dsp:txXfrm>
        <a:off x="1437631" y="1556410"/>
        <a:ext cx="9077968" cy="1244702"/>
      </dsp:txXfrm>
    </dsp:sp>
    <dsp:sp modelId="{DD2A8C2F-ECF3-472B-9063-6EA7E944FE1C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B9A88-C3CB-4B30-B4FD-52FED9DB6F2A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47BA0-151A-4900-B996-5F32311261E6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Reduced poverty:</a:t>
          </a:r>
          <a:r>
            <a:rPr lang="en-US" sz="2300" b="0" i="0" kern="1200" baseline="0"/>
            <a:t> By enhancing employability and earning potential, human capital development helps reduce poverty and income inequality. 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762BB-5721-46A3-B3B5-EF78527AE458}">
      <dsp:nvSpPr>
        <dsp:cNvPr id="0" name=""/>
        <dsp:cNvSpPr/>
      </dsp:nvSpPr>
      <dsp:spPr>
        <a:xfrm>
          <a:off x="0" y="0"/>
          <a:ext cx="7952690" cy="1318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Reduced inequality:</a:t>
          </a:r>
          <a:r>
            <a:rPr lang="en-US" sz="1900" b="0" i="0" kern="1200" baseline="0"/>
            <a:t> Access to quality education and healthcare can break the cycle of poverty and promote social equity. </a:t>
          </a:r>
          <a:endParaRPr lang="en-US" sz="1900" kern="1200"/>
        </a:p>
      </dsp:txBody>
      <dsp:txXfrm>
        <a:off x="38611" y="38611"/>
        <a:ext cx="6530184" cy="1241038"/>
      </dsp:txXfrm>
    </dsp:sp>
    <dsp:sp modelId="{54A0B42E-E68B-4582-A70E-F95393BDC8D9}">
      <dsp:nvSpPr>
        <dsp:cNvPr id="0" name=""/>
        <dsp:cNvSpPr/>
      </dsp:nvSpPr>
      <dsp:spPr>
        <a:xfrm>
          <a:off x="701708" y="1537970"/>
          <a:ext cx="7952690" cy="1318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Empowerment of women and marginalized groups:</a:t>
          </a:r>
          <a:r>
            <a:rPr lang="en-US" sz="1900" b="0" i="0" kern="1200" baseline="0"/>
            <a:t> Investing in the education and skills of women and marginalized groups is crucial for their economic and social empowerment. </a:t>
          </a:r>
          <a:endParaRPr lang="en-US" sz="1900" kern="1200"/>
        </a:p>
      </dsp:txBody>
      <dsp:txXfrm>
        <a:off x="740319" y="1576581"/>
        <a:ext cx="6316891" cy="1241038"/>
      </dsp:txXfrm>
    </dsp:sp>
    <dsp:sp modelId="{EBA46D99-B277-45F3-ADD5-54065459B195}">
      <dsp:nvSpPr>
        <dsp:cNvPr id="0" name=""/>
        <dsp:cNvSpPr/>
      </dsp:nvSpPr>
      <dsp:spPr>
        <a:xfrm>
          <a:off x="1403416" y="3075940"/>
          <a:ext cx="7952690" cy="1318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Improved health and well-being:</a:t>
          </a:r>
          <a:r>
            <a:rPr lang="en-US" sz="1900" b="0" i="0" kern="1200" baseline="0"/>
            <a:t> Investments in health and nutrition enhance human capital and contribute to improved quality of life. </a:t>
          </a:r>
          <a:endParaRPr lang="en-US" sz="1900" kern="1200"/>
        </a:p>
      </dsp:txBody>
      <dsp:txXfrm>
        <a:off x="1442027" y="3114551"/>
        <a:ext cx="6316891" cy="1241038"/>
      </dsp:txXfrm>
    </dsp:sp>
    <dsp:sp modelId="{837A3909-6CD2-4914-93CC-C16E9A4E263E}">
      <dsp:nvSpPr>
        <dsp:cNvPr id="0" name=""/>
        <dsp:cNvSpPr/>
      </dsp:nvSpPr>
      <dsp:spPr>
        <a:xfrm>
          <a:off x="7095821" y="999680"/>
          <a:ext cx="856869" cy="856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288617" y="999680"/>
        <a:ext cx="471277" cy="644794"/>
      </dsp:txXfrm>
    </dsp:sp>
    <dsp:sp modelId="{AE91D1F4-CBB7-443D-A373-F3D2B1C9D294}">
      <dsp:nvSpPr>
        <dsp:cNvPr id="0" name=""/>
        <dsp:cNvSpPr/>
      </dsp:nvSpPr>
      <dsp:spPr>
        <a:xfrm>
          <a:off x="7797529" y="2528862"/>
          <a:ext cx="856869" cy="856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90325" y="2528862"/>
        <a:ext cx="471277" cy="644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E2054-8780-4440-A238-94033BB9449A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0CEED-26CB-450C-915A-C004EF3AC4FE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07654-BCB2-4887-ADA8-18050DDA81E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Green skills and technologies:</a:t>
          </a:r>
          <a:r>
            <a:rPr lang="en-US" sz="2300" b="0" i="0" kern="1200" baseline="0"/>
            <a:t> Developing a skilled workforce in green technologies (renewable energy, environmental management) is essential for transitioning to a sustainable economy. </a:t>
          </a:r>
          <a:endParaRPr lang="en-US" sz="2300" kern="1200"/>
        </a:p>
      </dsp:txBody>
      <dsp:txXfrm>
        <a:off x="1435590" y="531"/>
        <a:ext cx="9080009" cy="1242935"/>
      </dsp:txXfrm>
    </dsp:sp>
    <dsp:sp modelId="{9BA01B97-F7FD-4199-8399-3E1F658BAA99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1A857-3A04-4050-A34A-2D33983F3C6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36512-7D9C-4537-A9F3-346264168B5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Environmental awareness and stewardship:</a:t>
          </a:r>
          <a:r>
            <a:rPr lang="en-US" sz="2300" b="0" i="0" kern="1200" baseline="0"/>
            <a:t> Education plays a crucial role in raising awareness about environmental issues and promoting sustainable behaviors. </a:t>
          </a:r>
          <a:endParaRPr lang="en-US" sz="2300" kern="1200"/>
        </a:p>
      </dsp:txBody>
      <dsp:txXfrm>
        <a:off x="1435590" y="1554201"/>
        <a:ext cx="9080009" cy="1242935"/>
      </dsp:txXfrm>
    </dsp:sp>
    <dsp:sp modelId="{D16B7517-C743-403D-877E-F9F8C3D34E2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61D7C-2A7A-4B89-8819-02218E599B22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5D0CD-81A5-446F-80B6-FD286F0C85E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Sustainable consumption and production:</a:t>
          </a:r>
          <a:r>
            <a:rPr lang="en-US" sz="2300" b="0" i="0" kern="1200" baseline="0"/>
            <a:t> Educated and skilled individuals are more likely to adopt sustainable consumption patterns and support environmentally friendly businesses. </a:t>
          </a:r>
          <a:endParaRPr lang="en-US" sz="2300" kern="1200"/>
        </a:p>
      </dsp:txBody>
      <dsp:txXfrm>
        <a:off x="1435590" y="3107870"/>
        <a:ext cx="9080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307A-CDED-48C7-86FA-4C76796B36ED}">
      <dsp:nvSpPr>
        <dsp:cNvPr id="0" name=""/>
        <dsp:cNvSpPr/>
      </dsp:nvSpPr>
      <dsp:spPr>
        <a:xfrm>
          <a:off x="0" y="47624"/>
          <a:ext cx="5291663" cy="87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Equity and access:</a:t>
          </a:r>
          <a:r>
            <a:rPr lang="en-US" sz="1600" b="0" i="0" kern="1200" baseline="0"/>
            <a:t> Ensuring equitable access to quality education and healthcare for all, especially for marginalized and vulnerable populations. </a:t>
          </a:r>
          <a:endParaRPr lang="en-US" sz="1600" kern="1200"/>
        </a:p>
      </dsp:txBody>
      <dsp:txXfrm>
        <a:off x="42950" y="90574"/>
        <a:ext cx="5205763" cy="793940"/>
      </dsp:txXfrm>
    </dsp:sp>
    <dsp:sp modelId="{A3C09D4F-C5BB-4B9D-AA0B-74FAE5D6AE01}">
      <dsp:nvSpPr>
        <dsp:cNvPr id="0" name=""/>
        <dsp:cNvSpPr/>
      </dsp:nvSpPr>
      <dsp:spPr>
        <a:xfrm>
          <a:off x="0" y="973544"/>
          <a:ext cx="5291663" cy="87984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Relevance and quality:</a:t>
          </a:r>
          <a:r>
            <a:rPr lang="en-US" sz="1600" b="0" i="0" kern="1200" baseline="0"/>
            <a:t> Aligning education and training programs with the needs of the labor market and the demands of a changing economy. </a:t>
          </a:r>
          <a:endParaRPr lang="en-US" sz="1600" kern="1200"/>
        </a:p>
      </dsp:txBody>
      <dsp:txXfrm>
        <a:off x="42950" y="1016494"/>
        <a:ext cx="5205763" cy="793940"/>
      </dsp:txXfrm>
    </dsp:sp>
    <dsp:sp modelId="{8ADF3A1C-4522-4524-B9F8-776960B088C0}">
      <dsp:nvSpPr>
        <dsp:cNvPr id="0" name=""/>
        <dsp:cNvSpPr/>
      </dsp:nvSpPr>
      <dsp:spPr>
        <a:xfrm>
          <a:off x="0" y="1899464"/>
          <a:ext cx="5291663" cy="87984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Lifelong learning:</a:t>
          </a:r>
          <a:r>
            <a:rPr lang="en-US" sz="1600" b="0" i="0" kern="1200" baseline="0"/>
            <a:t> Promoting continuous learning and skills development throughout the life cycle to adapt to technological advancements and changing job demands. </a:t>
          </a:r>
          <a:endParaRPr lang="en-US" sz="1600" kern="1200"/>
        </a:p>
      </dsp:txBody>
      <dsp:txXfrm>
        <a:off x="42950" y="1942414"/>
        <a:ext cx="5205763" cy="793940"/>
      </dsp:txXfrm>
    </dsp:sp>
    <dsp:sp modelId="{2551DBCE-8C76-46EE-9E46-B256BCC4F9A0}">
      <dsp:nvSpPr>
        <dsp:cNvPr id="0" name=""/>
        <dsp:cNvSpPr/>
      </dsp:nvSpPr>
      <dsp:spPr>
        <a:xfrm>
          <a:off x="0" y="2825384"/>
          <a:ext cx="5291663" cy="8798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Financing human capital development:</a:t>
          </a:r>
          <a:r>
            <a:rPr lang="en-US" sz="1600" b="0" i="0" kern="1200" baseline="0"/>
            <a:t> Securing adequate and sustainable funding for education, healthcare, and social protection programs. </a:t>
          </a:r>
          <a:endParaRPr lang="en-US" sz="1600" kern="1200"/>
        </a:p>
      </dsp:txBody>
      <dsp:txXfrm>
        <a:off x="42950" y="2868334"/>
        <a:ext cx="5205763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B08B-B769-6D42-AB8E-87E3DD510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8DA21-1BB6-2559-E6B5-2AB280F09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3A57E-FFAF-A1FE-50CD-D89C33B5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9088-FED9-0F09-92DB-B81476AC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B4353-4E79-403F-6EC0-FF4BF8D8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1328-A7A6-E64C-3A76-3B00E9FA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BAE72-EF54-E3A8-D858-1131CBCC7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FCBBD-B588-713F-E0E1-1F8FA87A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3B49-D82D-E149-98E8-D34EB7C4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CB53-E475-E5FD-C0D1-1D3E5DF1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333C1-B880-ADFE-41A6-F99815941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4D39-181B-FA42-00CF-9E6B05D1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5C4A-EAAF-9DBF-C64A-FA090718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F035-5BAB-DE59-DB40-D1330FCD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1B93-B0E3-3E4B-754D-26DC98AA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1C8E-0C68-7D29-61CB-896FB2D5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1E639-54EE-84EC-A820-5F5C2105D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5AAF-C3F5-CE94-2A46-60DDE638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FDE76-5A7C-94A9-84D5-0A96FBEF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DA56-E85E-F4DF-9B49-9762DBD9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F537-B11C-CE24-248D-5055604C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18684-C2F3-5919-B946-4FBEB4789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0F61-EB23-3639-A7F1-266471B3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8F7AF-4AA6-635F-01D7-0984AE2E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10BBF-30A3-E420-DACA-9D9CD24B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3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F581-F398-4587-061D-DF2A1A88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27CC1-48ED-2AEB-9A39-F6EBC7406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CCC34-A6F6-0739-9612-691EC5E18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1FCA7-866C-B272-8077-0BA4D339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9193C-7E0D-C3B1-2473-B4ECFCBC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93D77-B9E5-CC19-8F3D-1BEAFE02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1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4B2A-2164-44A8-B66B-63C3298D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74D31-7936-756C-5B52-C17599C2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65D89-47A3-6463-0323-C47B816B3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9E98A-0BE3-A719-EFCD-08CBB4EEB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92F8B-203D-583F-4F93-3CFABC395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68EB9-EF1A-9002-465F-0CB6C6A7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9EC53-2C4A-258A-6D92-C71FD023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1DDA0C-BBD6-0BDC-F226-0799A869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52E4-5BE2-8ECF-6285-C2CC9718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772AE-3260-21E0-AD9C-92512AF6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8B5E2-450D-E8FA-3C9E-EBDEA9EA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05B7A-9B13-405F-3B6C-951AF804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7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366FA-BE04-D9D6-7B22-44A05307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12343-A7D0-DD3A-3580-9A8DE140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A54D1-1E32-26E0-B432-45BAF746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A820-6F89-D7F6-DD83-AF948C94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2F17-7A9A-CD2E-540E-6F9E7370B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38761-300C-8111-270E-4ADB7D2BB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FE2BF-4207-9FAC-5D06-21DA7554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6B370-E736-6F1E-5727-BD815D33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F4424-EDD4-0D35-9627-CAD34090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C115-C2C8-1CFB-1631-F3717215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20B94-E319-7765-B9C5-1939C3A98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79DFA-FBBD-78E7-809C-9CA4A77C6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06211-1B30-F2DE-4666-68592D0A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59E16-BB8B-86F0-80CE-076801A8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7FA53-1AFE-8AFB-1458-3D255310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78465-2E73-947F-2AB7-AC5C84F3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44AA0-9D61-1075-D659-1E9D679BD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EDE1F-3465-F756-DEF9-F831502E6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4518D-1DFC-49DA-B3B5-6C86267EA507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F02A3-A85D-D169-2E21-DC7E98311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0B781-F6BC-F4E4-81A4-82DF99385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4FA26-E905-4A7F-974A-93862CD2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rnfields with bright sky">
            <a:extLst>
              <a:ext uri="{FF2B5EF4-FFF2-40B4-BE49-F238E27FC236}">
                <a16:creationId xmlns:a16="http://schemas.microsoft.com/office/drawing/2014/main" id="{B8B6CBCD-CB5A-5A50-7D83-5F649A1D22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5935" r="11815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3B811E-A6CE-FC05-F25E-BDD703F0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Capital Development &amp; Sustainable Development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Free Global Connection Concept Image ...">
            <a:extLst>
              <a:ext uri="{FF2B5EF4-FFF2-40B4-BE49-F238E27FC236}">
                <a16:creationId xmlns:a16="http://schemas.microsoft.com/office/drawing/2014/main" id="{45260EC7-E9A6-73F7-6612-3A1F0573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r="3169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89484-A5E8-9928-24DE-D2F47E38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73637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4200" b="1" dirty="0"/>
              <a:t>Conclusion:</a:t>
            </a:r>
            <a:br>
              <a:rPr lang="en-US" sz="4200" b="1" dirty="0"/>
            </a:br>
            <a:br>
              <a:rPr lang="en-US" sz="4200" dirty="0"/>
            </a:br>
            <a:r>
              <a:rPr lang="en-US" sz="4200" dirty="0"/>
              <a:t>The Path Forward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B4C23-D2C4-B568-561B-66FC8DFB4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Human capital is central to achieving sustainable development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Collaboration, investment, and innovation are key to leveraging human potential.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Together, we can create a sustainable and equitable future.</a:t>
            </a:r>
          </a:p>
          <a:p>
            <a:endParaRPr lang="en-US" sz="2200"/>
          </a:p>
        </p:txBody>
      </p:sp>
      <p:pic>
        <p:nvPicPr>
          <p:cNvPr id="7170" name="Picture 2" descr="Free Unity Hope Images | Download at StockCake">
            <a:extLst>
              <a:ext uri="{FF2B5EF4-FFF2-40B4-BE49-F238E27FC236}">
                <a16:creationId xmlns:a16="http://schemas.microsoft.com/office/drawing/2014/main" id="{0003622B-49DF-04D2-62E3-DDE45020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4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86C1-F3CB-228A-E8B4-780654A6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B686-BE1A-A0EC-ACD1-265703618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SDGs directly or indirectly rely on human capital development:</a:t>
            </a:r>
          </a:p>
          <a:p>
            <a:r>
              <a:rPr lang="en-US" dirty="0">
                <a:solidFill>
                  <a:srgbClr val="404040"/>
                </a:solidFill>
                <a:latin typeface="Inter"/>
              </a:rPr>
              <a:t>Justify with </a:t>
            </a:r>
            <a:r>
              <a:rPr lang="en-US">
                <a:solidFill>
                  <a:srgbClr val="404040"/>
                </a:solidFill>
                <a:latin typeface="Inter"/>
              </a:rPr>
              <a:t>solid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ustainability 13 13750 g001">
            <a:extLst>
              <a:ext uri="{FF2B5EF4-FFF2-40B4-BE49-F238E27FC236}">
                <a16:creationId xmlns:a16="http://schemas.microsoft.com/office/drawing/2014/main" id="{A3CD808C-BFF4-5D31-6E85-D2F44DC999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547877"/>
            <a:ext cx="10905066" cy="37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3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FC1E-2879-21DB-6272-E08D49E4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79BB7-AC46-98D5-F5B4-3A4E0A6DD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ข้อมูลเบื้องต้นเกี่ยวกับ SDGs | SDG Move">
            <a:extLst>
              <a:ext uri="{FF2B5EF4-FFF2-40B4-BE49-F238E27FC236}">
                <a16:creationId xmlns:a16="http://schemas.microsoft.com/office/drawing/2014/main" id="{6FA8726E-B804-62AA-93EC-0D503890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1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erson holding a globe">
            <a:extLst>
              <a:ext uri="{FF2B5EF4-FFF2-40B4-BE49-F238E27FC236}">
                <a16:creationId xmlns:a16="http://schemas.microsoft.com/office/drawing/2014/main" id="{DAA4BB1E-4F1F-6B35-B691-D634FF91F9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52" r="23420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357A9-E236-9328-8ECB-7B272881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3400" dirty="0"/>
              <a:t>Human Capital Development and Sustainable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CC75B-EB3A-E482-8E15-5D6FE0A72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2000"/>
              <a:t>Human capital development is a cornerstone of sustainable development. It encompasses investments in education, skills training, healthcare, and overall human well-being, all of which are crucial for achieving long-term economic, social, and environmental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218396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96C4F-48D8-F322-E68B-0C84E4A0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422" y="671647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Human capital development contributes to sustainable development:</a:t>
            </a:r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E1AEA531-7D4D-16C3-D179-50A4EC69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5E7A76-5351-BCB5-3C91-68DFCCCA32B5}"/>
              </a:ext>
            </a:extLst>
          </p:cNvPr>
          <p:cNvSpPr txBox="1"/>
          <p:nvPr/>
        </p:nvSpPr>
        <p:spPr>
          <a:xfrm>
            <a:off x="6234422" y="2503167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Economic Growth: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61F530-42DE-92F7-28A7-55F7EC58F50E}"/>
              </a:ext>
            </a:extLst>
          </p:cNvPr>
          <p:cNvSpPr txBox="1"/>
          <p:nvPr/>
        </p:nvSpPr>
        <p:spPr>
          <a:xfrm>
            <a:off x="6238927" y="2872499"/>
            <a:ext cx="6169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Social Equity and Inclusion: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D28EA5-7129-CB80-F1C5-3CC050E4C727}"/>
              </a:ext>
            </a:extLst>
          </p:cNvPr>
          <p:cNvSpPr txBox="1"/>
          <p:nvPr/>
        </p:nvSpPr>
        <p:spPr>
          <a:xfrm>
            <a:off x="6220743" y="3258773"/>
            <a:ext cx="6205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Environmental Sustainability:</a:t>
            </a:r>
          </a:p>
        </p:txBody>
      </p:sp>
    </p:spTree>
    <p:extLst>
      <p:ext uri="{BB962C8B-B14F-4D97-AF65-F5344CB8AC3E}">
        <p14:creationId xmlns:p14="http://schemas.microsoft.com/office/powerpoint/2010/main" val="16300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F4502-D90B-D60A-EF4A-950AD396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Economic Growth: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9C868A35-D3A5-9186-CA72-5172DCF55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42288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80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6AC74-E8B8-86A2-2069-0BCF0CC3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US" sz="6200" dirty="0"/>
              <a:t>Social Equity and Inclusion: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2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62E2997-2BA4-5EFB-4435-40999B583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372376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21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1F489-287C-5226-876A-8B16A770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Environmental Sustainability: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Rectangle 1">
            <a:extLst>
              <a:ext uri="{FF2B5EF4-FFF2-40B4-BE49-F238E27FC236}">
                <a16:creationId xmlns:a16="http://schemas.microsoft.com/office/drawing/2014/main" id="{A80FAF39-7470-A99F-8E21-746C882C9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70170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92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68A1-1676-635C-FD50-9806BED2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Key Challenges: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6DAB0F-798F-D13A-283F-1AC35BE868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73" r="1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D9F866A7-FF35-C257-7341-8E105A7DA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533037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65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431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Inter</vt:lpstr>
      <vt:lpstr>Office Theme</vt:lpstr>
      <vt:lpstr>Human Capital Development &amp; Sustainable Development </vt:lpstr>
      <vt:lpstr>PowerPoint Presentation</vt:lpstr>
      <vt:lpstr>PowerPoint Presentation</vt:lpstr>
      <vt:lpstr>Human Capital Development and Sustainable Development</vt:lpstr>
      <vt:lpstr>Human capital development contributes to sustainable development:</vt:lpstr>
      <vt:lpstr>Economic Growth:</vt:lpstr>
      <vt:lpstr>Social Equity and Inclusion:</vt:lpstr>
      <vt:lpstr>Environmental Sustainability:</vt:lpstr>
      <vt:lpstr>Key Challenges:</vt:lpstr>
      <vt:lpstr>Conclusion:  The Path Forward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skhand87 skhand87</dc:creator>
  <cp:lastModifiedBy>skhand87 skhand87</cp:lastModifiedBy>
  <cp:revision>6</cp:revision>
  <dcterms:created xsi:type="dcterms:W3CDTF">2025-02-06T03:57:13Z</dcterms:created>
  <dcterms:modified xsi:type="dcterms:W3CDTF">2025-02-09T14:58:07Z</dcterms:modified>
</cp:coreProperties>
</file>