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3"/>
  </p:notesMasterIdLst>
  <p:sldIdLst>
    <p:sldId id="256" r:id="rId2"/>
    <p:sldId id="257" r:id="rId3"/>
    <p:sldId id="288" r:id="rId4"/>
    <p:sldId id="275" r:id="rId5"/>
    <p:sldId id="277" r:id="rId6"/>
    <p:sldId id="282" r:id="rId7"/>
    <p:sldId id="283" r:id="rId8"/>
    <p:sldId id="258" r:id="rId9"/>
    <p:sldId id="284" r:id="rId10"/>
    <p:sldId id="259" r:id="rId11"/>
    <p:sldId id="285" r:id="rId12"/>
    <p:sldId id="260" r:id="rId13"/>
    <p:sldId id="286" r:id="rId14"/>
    <p:sldId id="289" r:id="rId15"/>
    <p:sldId id="267" r:id="rId16"/>
    <p:sldId id="272" r:id="rId17"/>
    <p:sldId id="273" r:id="rId18"/>
    <p:sldId id="274" r:id="rId19"/>
    <p:sldId id="287" r:id="rId20"/>
    <p:sldId id="290" r:id="rId21"/>
    <p:sldId id="291" r:id="rId22"/>
    <p:sldId id="292" r:id="rId23"/>
    <p:sldId id="293" r:id="rId24"/>
    <p:sldId id="294" r:id="rId25"/>
    <p:sldId id="295" r:id="rId26"/>
    <p:sldId id="296" r:id="rId27"/>
    <p:sldId id="297" r:id="rId28"/>
    <p:sldId id="298" r:id="rId29"/>
    <p:sldId id="299" r:id="rId30"/>
    <p:sldId id="300"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230F3-8293-4C45-9283-FD506947A876}" v="1" dt="2025-07-16T14:22:28.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18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Mon Kyaw" userId="4d107ba8e6ee4984" providerId="LiveId" clId="{0B4230F3-8293-4C45-9283-FD506947A876}"/>
    <pc:docChg chg="custSel addSld delSld modSld">
      <pc:chgData name="Yu Mon Kyaw" userId="4d107ba8e6ee4984" providerId="LiveId" clId="{0B4230F3-8293-4C45-9283-FD506947A876}" dt="2025-07-17T06:16:17.291" v="24" actId="20577"/>
      <pc:docMkLst>
        <pc:docMk/>
      </pc:docMkLst>
      <pc:sldChg chg="modSp mod">
        <pc:chgData name="Yu Mon Kyaw" userId="4d107ba8e6ee4984" providerId="LiveId" clId="{0B4230F3-8293-4C45-9283-FD506947A876}" dt="2025-07-17T06:16:17.291" v="24" actId="20577"/>
        <pc:sldMkLst>
          <pc:docMk/>
          <pc:sldMk cId="2977063036" sldId="256"/>
        </pc:sldMkLst>
        <pc:spChg chg="mod">
          <ac:chgData name="Yu Mon Kyaw" userId="4d107ba8e6ee4984" providerId="LiveId" clId="{0B4230F3-8293-4C45-9283-FD506947A876}" dt="2025-07-17T06:16:17.291" v="24" actId="20577"/>
          <ac:spMkLst>
            <pc:docMk/>
            <pc:sldMk cId="2977063036" sldId="256"/>
            <ac:spMk id="3" creationId="{00000000-0000-0000-0000-000000000000}"/>
          </ac:spMkLst>
        </pc:spChg>
      </pc:sldChg>
      <pc:sldChg chg="del">
        <pc:chgData name="Yu Mon Kyaw" userId="4d107ba8e6ee4984" providerId="LiveId" clId="{0B4230F3-8293-4C45-9283-FD506947A876}" dt="2025-07-16T14:22:04.250" v="3" actId="47"/>
        <pc:sldMkLst>
          <pc:docMk/>
          <pc:sldMk cId="1590859346" sldId="263"/>
        </pc:sldMkLst>
      </pc:sldChg>
      <pc:sldChg chg="del">
        <pc:chgData name="Yu Mon Kyaw" userId="4d107ba8e6ee4984" providerId="LiveId" clId="{0B4230F3-8293-4C45-9283-FD506947A876}" dt="2025-07-16T14:21:59.776" v="0" actId="47"/>
        <pc:sldMkLst>
          <pc:docMk/>
          <pc:sldMk cId="1873699773" sldId="264"/>
        </pc:sldMkLst>
      </pc:sldChg>
      <pc:sldChg chg="del">
        <pc:chgData name="Yu Mon Kyaw" userId="4d107ba8e6ee4984" providerId="LiveId" clId="{0B4230F3-8293-4C45-9283-FD506947A876}" dt="2025-07-16T14:22:01.184" v="1" actId="47"/>
        <pc:sldMkLst>
          <pc:docMk/>
          <pc:sldMk cId="4127401380" sldId="265"/>
        </pc:sldMkLst>
      </pc:sldChg>
      <pc:sldChg chg="del">
        <pc:chgData name="Yu Mon Kyaw" userId="4d107ba8e6ee4984" providerId="LiveId" clId="{0B4230F3-8293-4C45-9283-FD506947A876}" dt="2025-07-16T14:22:10.206" v="8" actId="47"/>
        <pc:sldMkLst>
          <pc:docMk/>
          <pc:sldMk cId="3359695123" sldId="266"/>
        </pc:sldMkLst>
      </pc:sldChg>
      <pc:sldChg chg="del">
        <pc:chgData name="Yu Mon Kyaw" userId="4d107ba8e6ee4984" providerId="LiveId" clId="{0B4230F3-8293-4C45-9283-FD506947A876}" dt="2025-07-16T14:22:20.836" v="9" actId="2696"/>
        <pc:sldMkLst>
          <pc:docMk/>
          <pc:sldMk cId="324312633" sldId="267"/>
        </pc:sldMkLst>
      </pc:sldChg>
      <pc:sldChg chg="add">
        <pc:chgData name="Yu Mon Kyaw" userId="4d107ba8e6ee4984" providerId="LiveId" clId="{0B4230F3-8293-4C45-9283-FD506947A876}" dt="2025-07-16T14:22:28.862" v="10"/>
        <pc:sldMkLst>
          <pc:docMk/>
          <pc:sldMk cId="3847830321" sldId="267"/>
        </pc:sldMkLst>
      </pc:sldChg>
      <pc:sldChg chg="del">
        <pc:chgData name="Yu Mon Kyaw" userId="4d107ba8e6ee4984" providerId="LiveId" clId="{0B4230F3-8293-4C45-9283-FD506947A876}" dt="2025-07-16T14:22:06.288" v="5" actId="47"/>
        <pc:sldMkLst>
          <pc:docMk/>
          <pc:sldMk cId="709144159" sldId="268"/>
        </pc:sldMkLst>
      </pc:sldChg>
      <pc:sldChg chg="del">
        <pc:chgData name="Yu Mon Kyaw" userId="4d107ba8e6ee4984" providerId="LiveId" clId="{0B4230F3-8293-4C45-9283-FD506947A876}" dt="2025-07-16T14:22:05.208" v="4" actId="47"/>
        <pc:sldMkLst>
          <pc:docMk/>
          <pc:sldMk cId="1833126899" sldId="269"/>
        </pc:sldMkLst>
      </pc:sldChg>
      <pc:sldChg chg="del">
        <pc:chgData name="Yu Mon Kyaw" userId="4d107ba8e6ee4984" providerId="LiveId" clId="{0B4230F3-8293-4C45-9283-FD506947A876}" dt="2025-07-16T14:22:08.700" v="7" actId="47"/>
        <pc:sldMkLst>
          <pc:docMk/>
          <pc:sldMk cId="2590222654" sldId="270"/>
        </pc:sldMkLst>
      </pc:sldChg>
      <pc:sldChg chg="del">
        <pc:chgData name="Yu Mon Kyaw" userId="4d107ba8e6ee4984" providerId="LiveId" clId="{0B4230F3-8293-4C45-9283-FD506947A876}" dt="2025-07-16T14:22:20.836" v="9" actId="2696"/>
        <pc:sldMkLst>
          <pc:docMk/>
          <pc:sldMk cId="3388415996" sldId="272"/>
        </pc:sldMkLst>
      </pc:sldChg>
      <pc:sldChg chg="add">
        <pc:chgData name="Yu Mon Kyaw" userId="4d107ba8e6ee4984" providerId="LiveId" clId="{0B4230F3-8293-4C45-9283-FD506947A876}" dt="2025-07-16T14:22:28.862" v="10"/>
        <pc:sldMkLst>
          <pc:docMk/>
          <pc:sldMk cId="4037293302" sldId="272"/>
        </pc:sldMkLst>
      </pc:sldChg>
      <pc:sldChg chg="add">
        <pc:chgData name="Yu Mon Kyaw" userId="4d107ba8e6ee4984" providerId="LiveId" clId="{0B4230F3-8293-4C45-9283-FD506947A876}" dt="2025-07-16T14:22:28.862" v="10"/>
        <pc:sldMkLst>
          <pc:docMk/>
          <pc:sldMk cId="1408780520" sldId="273"/>
        </pc:sldMkLst>
      </pc:sldChg>
      <pc:sldChg chg="del">
        <pc:chgData name="Yu Mon Kyaw" userId="4d107ba8e6ee4984" providerId="LiveId" clId="{0B4230F3-8293-4C45-9283-FD506947A876}" dt="2025-07-16T14:22:20.836" v="9" actId="2696"/>
        <pc:sldMkLst>
          <pc:docMk/>
          <pc:sldMk cId="2829182561" sldId="273"/>
        </pc:sldMkLst>
      </pc:sldChg>
      <pc:sldChg chg="del">
        <pc:chgData name="Yu Mon Kyaw" userId="4d107ba8e6ee4984" providerId="LiveId" clId="{0B4230F3-8293-4C45-9283-FD506947A876}" dt="2025-07-16T14:22:20.836" v="9" actId="2696"/>
        <pc:sldMkLst>
          <pc:docMk/>
          <pc:sldMk cId="2125252518" sldId="274"/>
        </pc:sldMkLst>
      </pc:sldChg>
      <pc:sldChg chg="add">
        <pc:chgData name="Yu Mon Kyaw" userId="4d107ba8e6ee4984" providerId="LiveId" clId="{0B4230F3-8293-4C45-9283-FD506947A876}" dt="2025-07-16T14:22:28.862" v="10"/>
        <pc:sldMkLst>
          <pc:docMk/>
          <pc:sldMk cId="3127773546" sldId="274"/>
        </pc:sldMkLst>
      </pc:sldChg>
      <pc:sldChg chg="del">
        <pc:chgData name="Yu Mon Kyaw" userId="4d107ba8e6ee4984" providerId="LiveId" clId="{0B4230F3-8293-4C45-9283-FD506947A876}" dt="2025-07-16T14:22:02.774" v="2" actId="47"/>
        <pc:sldMkLst>
          <pc:docMk/>
          <pc:sldMk cId="2054532347" sldId="278"/>
        </pc:sldMkLst>
      </pc:sldChg>
      <pc:sldChg chg="del">
        <pc:chgData name="Yu Mon Kyaw" userId="4d107ba8e6ee4984" providerId="LiveId" clId="{0B4230F3-8293-4C45-9283-FD506947A876}" dt="2025-07-16T14:22:07.386" v="6" actId="47"/>
        <pc:sldMkLst>
          <pc:docMk/>
          <pc:sldMk cId="1750672565"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81ED-9EC5-44C9-BA3A-8BCC1E8AA0EE}" type="datetimeFigureOut">
              <a:rPr lang="en-US" smtClean="0"/>
              <a:t>7/17/2025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B6959-4FA9-4534-849C-6B01BA9870FF}" type="slidenum">
              <a:rPr lang="en-US" smtClean="0"/>
              <a:t>‹#›</a:t>
            </a:fld>
            <a:endParaRPr lang="en-US"/>
          </a:p>
        </p:txBody>
      </p:sp>
    </p:spTree>
    <p:extLst>
      <p:ext uri="{BB962C8B-B14F-4D97-AF65-F5344CB8AC3E}">
        <p14:creationId xmlns:p14="http://schemas.microsoft.com/office/powerpoint/2010/main" val="59249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3B6959-4FA9-4534-849C-6B01BA9870FF}" type="slidenum">
              <a:rPr lang="en-US" smtClean="0"/>
              <a:t>27</a:t>
            </a:fld>
            <a:endParaRPr lang="en-US"/>
          </a:p>
        </p:txBody>
      </p:sp>
    </p:spTree>
    <p:extLst>
      <p:ext uri="{BB962C8B-B14F-4D97-AF65-F5344CB8AC3E}">
        <p14:creationId xmlns:p14="http://schemas.microsoft.com/office/powerpoint/2010/main" val="312944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109817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25A4B-0581-4D87-8323-63D82F1BC35E}" type="datetimeFigureOut">
              <a:rPr lang="th-TH" smtClean="0"/>
              <a:t>17/07/68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96465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3464669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6977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4148364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4"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350300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4"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1399461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3857837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242784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110611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243328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325A4B-0581-4D87-8323-63D82F1BC35E}" type="datetimeFigureOut">
              <a:rPr lang="th-TH" smtClean="0"/>
              <a:t>17/07/68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354961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325A4B-0581-4D87-8323-63D82F1BC35E}" type="datetimeFigureOut">
              <a:rPr lang="th-TH" smtClean="0"/>
              <a:t>17/07/68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142510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3"/>
          <p:cNvSpPr>
            <a:spLocks noGrp="1"/>
          </p:cNvSpPr>
          <p:nvPr>
            <p:ph type="ftr" sz="quarter" idx="11"/>
          </p:nvPr>
        </p:nvSpPr>
        <p:spPr/>
        <p:txBody>
          <a:bodyPr/>
          <a:lstStyle/>
          <a:p>
            <a:endParaRPr lang="th-TH"/>
          </a:p>
        </p:txBody>
      </p:sp>
      <p:sp>
        <p:nvSpPr>
          <p:cNvPr id="6" name="Slide Number Placeholder 4"/>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53827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2"/>
          <p:cNvSpPr>
            <a:spLocks noGrp="1"/>
          </p:cNvSpPr>
          <p:nvPr>
            <p:ph type="ftr" sz="quarter" idx="11"/>
          </p:nvPr>
        </p:nvSpPr>
        <p:spPr/>
        <p:txBody>
          <a:bodyPr/>
          <a:lstStyle/>
          <a:p>
            <a:endParaRPr lang="th-TH"/>
          </a:p>
        </p:txBody>
      </p:sp>
      <p:sp>
        <p:nvSpPr>
          <p:cNvPr id="6" name="Slide Number Placeholder 3"/>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280662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5325A4B-0581-4D87-8323-63D82F1BC35E}" type="datetimeFigureOut">
              <a:rPr lang="th-TH" smtClean="0"/>
              <a:t>17/07/68</a:t>
            </a:fld>
            <a:endParaRPr lang="th-TH"/>
          </a:p>
        </p:txBody>
      </p:sp>
      <p:sp>
        <p:nvSpPr>
          <p:cNvPr id="5" name="Footer Placeholder 5"/>
          <p:cNvSpPr>
            <a:spLocks noGrp="1"/>
          </p:cNvSpPr>
          <p:nvPr>
            <p:ph type="ftr" sz="quarter" idx="11"/>
          </p:nvPr>
        </p:nvSpPr>
        <p:spPr/>
        <p:txBody>
          <a:bodyPr/>
          <a:lstStyle/>
          <a:p>
            <a:endParaRPr lang="th-TH"/>
          </a:p>
        </p:txBody>
      </p:sp>
      <p:sp>
        <p:nvSpPr>
          <p:cNvPr id="6" name="Slide Number Placeholder 6"/>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108955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25A4B-0581-4D87-8323-63D82F1BC35E}" type="datetimeFigureOut">
              <a:rPr lang="th-TH" smtClean="0"/>
              <a:t>17/07/68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BF2B742-D61D-4A4B-926A-15AFB6060C8B}" type="slidenum">
              <a:rPr lang="th-TH" smtClean="0"/>
              <a:t>‹#›</a:t>
            </a:fld>
            <a:endParaRPr lang="th-TH"/>
          </a:p>
        </p:txBody>
      </p:sp>
    </p:spTree>
    <p:extLst>
      <p:ext uri="{BB962C8B-B14F-4D97-AF65-F5344CB8AC3E}">
        <p14:creationId xmlns:p14="http://schemas.microsoft.com/office/powerpoint/2010/main" val="390921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325A4B-0581-4D87-8323-63D82F1BC35E}" type="datetimeFigureOut">
              <a:rPr lang="th-TH" smtClean="0"/>
              <a:t>17/07/68</a:t>
            </a:fld>
            <a:endParaRPr lang="th-TH"/>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h-TH"/>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BF2B742-D61D-4A4B-926A-15AFB6060C8B}" type="slidenum">
              <a:rPr lang="th-TH" smtClean="0"/>
              <a:t>‹#›</a:t>
            </a:fld>
            <a:endParaRPr lang="th-TH"/>
          </a:p>
        </p:txBody>
      </p:sp>
    </p:spTree>
    <p:extLst>
      <p:ext uri="{BB962C8B-B14F-4D97-AF65-F5344CB8AC3E}">
        <p14:creationId xmlns:p14="http://schemas.microsoft.com/office/powerpoint/2010/main" val="355325130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152" y="177365"/>
            <a:ext cx="8928992" cy="1282303"/>
          </a:xfrm>
        </p:spPr>
        <p:txBody>
          <a:bodyPr/>
          <a:lstStyle/>
          <a:p>
            <a:r>
              <a:rPr lang="en-US" sz="7200" b="1" dirty="0"/>
              <a:t>Welcome Section </a:t>
            </a:r>
            <a:endParaRPr lang="th-TH" sz="7200" b="1" dirty="0"/>
          </a:p>
        </p:txBody>
      </p:sp>
      <p:sp>
        <p:nvSpPr>
          <p:cNvPr id="3" name="Subtitle 2"/>
          <p:cNvSpPr>
            <a:spLocks noGrp="1"/>
          </p:cNvSpPr>
          <p:nvPr>
            <p:ph type="subTitle" idx="1"/>
          </p:nvPr>
        </p:nvSpPr>
        <p:spPr>
          <a:xfrm>
            <a:off x="323528" y="2276872"/>
            <a:ext cx="6620968" cy="861420"/>
          </a:xfrm>
        </p:spPr>
        <p:txBody>
          <a:bodyPr>
            <a:normAutofit fontScale="77500" lnSpcReduction="20000"/>
          </a:bodyPr>
          <a:lstStyle/>
          <a:p>
            <a:r>
              <a:rPr lang="en-US" sz="6000" dirty="0"/>
              <a:t>17/7/2025 </a:t>
            </a:r>
            <a:r>
              <a:rPr lang="en-US" sz="6000"/>
              <a:t>(Thursday</a:t>
            </a:r>
            <a:r>
              <a:rPr lang="en-US" sz="6000" dirty="0"/>
              <a:t>)</a:t>
            </a:r>
            <a:endParaRPr lang="th-TH" sz="6000" dirty="0"/>
          </a:p>
        </p:txBody>
      </p:sp>
      <p:pic>
        <p:nvPicPr>
          <p:cNvPr id="4" name="Picture 3">
            <a:extLst>
              <a:ext uri="{FF2B5EF4-FFF2-40B4-BE49-F238E27FC236}">
                <a16:creationId xmlns:a16="http://schemas.microsoft.com/office/drawing/2014/main" id="{CA0B3E78-86E3-AD16-396F-BFF32816A912}"/>
              </a:ext>
            </a:extLst>
          </p:cNvPr>
          <p:cNvPicPr>
            <a:picLocks noChangeAspect="1"/>
          </p:cNvPicPr>
          <p:nvPr/>
        </p:nvPicPr>
        <p:blipFill>
          <a:blip r:embed="rId2"/>
          <a:stretch>
            <a:fillRect/>
          </a:stretch>
        </p:blipFill>
        <p:spPr>
          <a:xfrm>
            <a:off x="107504" y="4077072"/>
            <a:ext cx="5149593" cy="2387539"/>
          </a:xfrm>
          <a:prstGeom prst="rect">
            <a:avLst/>
          </a:prstGeom>
        </p:spPr>
      </p:pic>
    </p:spTree>
    <p:extLst>
      <p:ext uri="{BB962C8B-B14F-4D97-AF65-F5344CB8AC3E}">
        <p14:creationId xmlns:p14="http://schemas.microsoft.com/office/powerpoint/2010/main" val="297706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72816"/>
            <a:ext cx="7772400" cy="4536504"/>
          </a:xfrm>
        </p:spPr>
        <p:txBody>
          <a:bodyPr>
            <a:normAutofit fontScale="47500" lnSpcReduction="20000"/>
          </a:bodyPr>
          <a:lstStyle/>
          <a:p>
            <a:r>
              <a:rPr lang="en-US" sz="7000" b="1" dirty="0">
                <a:solidFill>
                  <a:schemeClr val="bg1"/>
                </a:solidFill>
              </a:rPr>
              <a:t>Interpersonal Skills    30%</a:t>
            </a:r>
          </a:p>
          <a:p>
            <a:pPr marL="137160" indent="0">
              <a:buNone/>
            </a:pPr>
            <a:r>
              <a:rPr lang="en-US" sz="6000" dirty="0"/>
              <a:t>Participation, Group work discussion, </a:t>
            </a:r>
          </a:p>
          <a:p>
            <a:pPr marL="137160" indent="0">
              <a:buNone/>
            </a:pPr>
            <a:r>
              <a:rPr lang="en-US" sz="6000" dirty="0"/>
              <a:t>group and pair presentation, </a:t>
            </a:r>
          </a:p>
          <a:p>
            <a:pPr marL="137160" indent="0">
              <a:buNone/>
            </a:pPr>
            <a:endParaRPr lang="en-US" sz="7000" b="1" dirty="0"/>
          </a:p>
          <a:p>
            <a:pPr marL="137160" indent="0">
              <a:buNone/>
            </a:pPr>
            <a:r>
              <a:rPr lang="en-US" sz="7000" b="1" dirty="0">
                <a:solidFill>
                  <a:schemeClr val="bg1"/>
                </a:solidFill>
              </a:rPr>
              <a:t>Numeral Analysis 10%</a:t>
            </a:r>
          </a:p>
          <a:p>
            <a:pPr marL="137160" indent="0">
              <a:buNone/>
            </a:pPr>
            <a:r>
              <a:rPr lang="en-US" sz="6000" b="1" dirty="0">
                <a:solidFill>
                  <a:schemeClr val="tx1">
                    <a:lumMod val="95000"/>
                  </a:schemeClr>
                </a:solidFill>
              </a:rPr>
              <a:t>Assignment (Research Paper)</a:t>
            </a:r>
          </a:p>
          <a:p>
            <a:pPr marL="137160" indent="0">
              <a:buNone/>
            </a:pPr>
            <a:endParaRPr lang="en-US" sz="2800" b="1" dirty="0">
              <a:solidFill>
                <a:schemeClr val="tx1">
                  <a:lumMod val="95000"/>
                </a:schemeClr>
              </a:solidFill>
            </a:endParaRPr>
          </a:p>
          <a:p>
            <a:pPr marL="137160" indent="0">
              <a:buNone/>
            </a:pPr>
            <a:endParaRPr lang="en-US" sz="2800" b="1" dirty="0">
              <a:solidFill>
                <a:schemeClr val="tx1">
                  <a:lumMod val="95000"/>
                </a:schemeClr>
              </a:solidFill>
            </a:endParaRPr>
          </a:p>
          <a:p>
            <a:pPr marL="137160" indent="0">
              <a:buNone/>
            </a:pPr>
            <a:endParaRPr lang="en-US" dirty="0"/>
          </a:p>
          <a:p>
            <a:pPr marL="137160" indent="0">
              <a:buNone/>
            </a:pPr>
            <a:endParaRPr lang="en-US" dirty="0"/>
          </a:p>
          <a:p>
            <a:pPr marL="137160" indent="0">
              <a:buNone/>
            </a:pPr>
            <a:r>
              <a:rPr lang="en-US" dirty="0"/>
              <a:t> </a:t>
            </a:r>
            <a:endParaRPr lang="th-TH" dirty="0"/>
          </a:p>
        </p:txBody>
      </p:sp>
      <p:sp>
        <p:nvSpPr>
          <p:cNvPr id="4" name="Title 1">
            <a:extLst>
              <a:ext uri="{FF2B5EF4-FFF2-40B4-BE49-F238E27FC236}">
                <a16:creationId xmlns:a16="http://schemas.microsoft.com/office/drawing/2014/main" id="{CFB7F61D-A59A-1FBA-C08D-7BC6408D46EF}"/>
              </a:ext>
            </a:extLst>
          </p:cNvPr>
          <p:cNvSpPr txBox="1">
            <a:spLocks noGrp="1"/>
          </p:cNvSpPr>
          <p:nvPr>
            <p:ph type="title"/>
          </p:nvPr>
        </p:nvSpPr>
        <p:spPr>
          <a:xfrm>
            <a:off x="484188" y="452438"/>
            <a:ext cx="7056437" cy="1400175"/>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Observation and grading</a:t>
            </a:r>
            <a:endParaRPr lang="th-TH" dirty="0"/>
          </a:p>
        </p:txBody>
      </p:sp>
    </p:spTree>
    <p:extLst>
      <p:ext uri="{BB962C8B-B14F-4D97-AF65-F5344CB8AC3E}">
        <p14:creationId xmlns:p14="http://schemas.microsoft.com/office/powerpoint/2010/main" val="22810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1000"/>
                                        <p:tgtEl>
                                          <p:spTgt spid="4"/>
                                        </p:tgtEl>
                                      </p:cBhvr>
                                    </p:animEffect>
                                    <p:anim calcmode="lin" valueType="num">
                                      <p:cBhvr>
                                        <p:cTn id="98" dur="1000" fill="hold"/>
                                        <p:tgtEl>
                                          <p:spTgt spid="4"/>
                                        </p:tgtEl>
                                        <p:attrNameLst>
                                          <p:attrName>ppt_x</p:attrName>
                                        </p:attrNameLst>
                                      </p:cBhvr>
                                      <p:tavLst>
                                        <p:tav tm="0">
                                          <p:val>
                                            <p:strVal val="#ppt_x"/>
                                          </p:val>
                                        </p:tav>
                                        <p:tav tm="100000">
                                          <p:val>
                                            <p:strVal val="#ppt_x"/>
                                          </p:val>
                                        </p:tav>
                                      </p:tavLst>
                                    </p:anim>
                                    <p:anim calcmode="lin" valueType="num">
                                      <p:cBhvr>
                                        <p:cTn id="9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D6AF9-A44D-B2F9-A809-CFB13355FE3D}"/>
              </a:ext>
            </a:extLst>
          </p:cNvPr>
          <p:cNvSpPr txBox="1"/>
          <p:nvPr/>
        </p:nvSpPr>
        <p:spPr>
          <a:xfrm>
            <a:off x="251520" y="404894"/>
            <a:ext cx="8568952" cy="5227265"/>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ordia New" panose="020B0304020202020204" pitchFamily="34" charset="-34"/>
              </a:rPr>
              <a:t>Interpersonal Skills and Responsibilities students need to develop</a:t>
            </a:r>
            <a:endParaRPr lang="en-US" sz="24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800"/>
              </a:spcAft>
            </a:pPr>
            <a:r>
              <a:rPr lang="en-US" sz="2400" kern="100" dirty="0">
                <a:solidFill>
                  <a:schemeClr val="accent3"/>
                </a:solidFill>
                <a:effectLst/>
                <a:latin typeface="Calibri" panose="020F0502020204030204" pitchFamily="34" charset="0"/>
                <a:ea typeface="Calibri" panose="020F0502020204030204" pitchFamily="34" charset="0"/>
                <a:cs typeface="Cordia New" panose="020B0304020202020204" pitchFamily="34" charset="-34"/>
              </a:rPr>
              <a:t> (1) Understanding other people’s feelings; having positive thinking; being mature and able to manage emotions</a:t>
            </a:r>
          </a:p>
          <a:p>
            <a:pPr marL="0" marR="0">
              <a:lnSpc>
                <a:spcPct val="107000"/>
              </a:lnSpc>
              <a:spcBef>
                <a:spcPts val="0"/>
              </a:spcBef>
              <a:spcAft>
                <a:spcPts val="800"/>
              </a:spcAft>
            </a:pPr>
            <a:r>
              <a:rPr lang="en-US" sz="2400" kern="100" dirty="0">
                <a:solidFill>
                  <a:schemeClr val="accent3"/>
                </a:solidFill>
                <a:effectLst/>
                <a:latin typeface="Calibri" panose="020F0502020204030204" pitchFamily="34" charset="0"/>
                <a:ea typeface="Calibri" panose="020F0502020204030204" pitchFamily="34" charset="0"/>
                <a:cs typeface="Cordia New" panose="020B0304020202020204" pitchFamily="34" charset="-34"/>
              </a:rPr>
              <a:t>·(2) Working in team as a good leader and a supportive associate; maintaining good human relationship to students, colleagues, parents, and people in a community; being responsible for public in economic, society, and environment aspects</a:t>
            </a:r>
          </a:p>
          <a:p>
            <a:pPr marL="0" marR="0">
              <a:lnSpc>
                <a:spcPct val="107000"/>
              </a:lnSpc>
              <a:spcBef>
                <a:spcPts val="0"/>
              </a:spcBef>
              <a:spcAft>
                <a:spcPts val="800"/>
              </a:spcAft>
            </a:pPr>
            <a:r>
              <a:rPr lang="en-US" sz="2400" kern="100" dirty="0">
                <a:solidFill>
                  <a:schemeClr val="accent3"/>
                </a:solidFill>
                <a:effectLst/>
                <a:latin typeface="Calibri" panose="020F0502020204030204" pitchFamily="34" charset="0"/>
                <a:ea typeface="Calibri" panose="020F0502020204030204" pitchFamily="34" charset="0"/>
                <a:cs typeface="Cordia New" panose="020B0304020202020204" pitchFamily="34" charset="-34"/>
              </a:rPr>
              <a:t> (3) Being responsible for self-discipline, students, colleagues, and public; providing assistance to others to solve problems creatively</a:t>
            </a:r>
          </a:p>
          <a:p>
            <a:pPr marL="0" marR="0">
              <a:lnSpc>
                <a:spcPct val="107000"/>
              </a:lnSpc>
              <a:spcBef>
                <a:spcPts val="0"/>
              </a:spcBef>
              <a:spcAft>
                <a:spcPts val="800"/>
              </a:spcAft>
            </a:pPr>
            <a:r>
              <a:rPr lang="en-US" sz="2400" kern="100" dirty="0">
                <a:solidFill>
                  <a:schemeClr val="accent3"/>
                </a:solidFill>
                <a:effectLst/>
                <a:latin typeface="Calibri" panose="020F0502020204030204" pitchFamily="34" charset="0"/>
                <a:ea typeface="Calibri" panose="020F0502020204030204" pitchFamily="34" charset="0"/>
                <a:cs typeface="Cordia New" panose="020B0304020202020204" pitchFamily="34" charset="-34"/>
              </a:rPr>
              <a:t>(4) Having academic and profession leadership; having moral courage; being able to teach and share human relationship values to a community and society creatively </a:t>
            </a:r>
            <a:r>
              <a:rPr lang="en-US" sz="2400" kern="100" dirty="0">
                <a:effectLst/>
                <a:latin typeface="Calibri" panose="020F0502020204030204" pitchFamily="34" charset="0"/>
                <a:ea typeface="Calibri" panose="020F0502020204030204" pitchFamily="34" charset="0"/>
                <a:cs typeface="Cordia New" panose="020B0304020202020204" pitchFamily="34" charset="-34"/>
              </a:rPr>
              <a:t>  </a:t>
            </a:r>
          </a:p>
        </p:txBody>
      </p:sp>
    </p:spTree>
    <p:extLst>
      <p:ext uri="{BB962C8B-B14F-4D97-AF65-F5344CB8AC3E}">
        <p14:creationId xmlns:p14="http://schemas.microsoft.com/office/powerpoint/2010/main" val="371909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28800"/>
            <a:ext cx="7772400" cy="4536504"/>
          </a:xfrm>
        </p:spPr>
        <p:txBody>
          <a:bodyPr>
            <a:normAutofit fontScale="70000" lnSpcReduction="20000"/>
          </a:bodyPr>
          <a:lstStyle/>
          <a:p>
            <a:r>
              <a:rPr lang="en-US" sz="7000" b="1" dirty="0">
                <a:solidFill>
                  <a:schemeClr val="bg1"/>
                </a:solidFill>
              </a:rPr>
              <a:t>Learning Management Skill  </a:t>
            </a:r>
            <a:r>
              <a:rPr lang="en-US" sz="8500" b="1" dirty="0">
                <a:solidFill>
                  <a:schemeClr val="bg1"/>
                </a:solidFill>
              </a:rPr>
              <a:t>20%</a:t>
            </a:r>
          </a:p>
          <a:p>
            <a:pPr marL="137160" indent="0">
              <a:buNone/>
            </a:pPr>
            <a:r>
              <a:rPr lang="en-US" sz="4100" b="1" dirty="0">
                <a:solidFill>
                  <a:schemeClr val="tx1">
                    <a:lumMod val="95000"/>
                  </a:schemeClr>
                </a:solidFill>
              </a:rPr>
              <a:t>Assessed from completed tasks at home </a:t>
            </a:r>
          </a:p>
          <a:p>
            <a:pPr marL="137160" indent="0">
              <a:buNone/>
            </a:pPr>
            <a:r>
              <a:rPr lang="en-US" sz="4100" b="1" dirty="0">
                <a:solidFill>
                  <a:schemeClr val="tx1">
                    <a:lumMod val="95000"/>
                  </a:schemeClr>
                </a:solidFill>
              </a:rPr>
              <a:t>Meet the deadline, End of the exam (mark) </a:t>
            </a:r>
          </a:p>
          <a:p>
            <a:pPr marL="137160" indent="0">
              <a:buNone/>
            </a:pPr>
            <a:endParaRPr lang="en-US" sz="2800" b="1" dirty="0">
              <a:solidFill>
                <a:schemeClr val="tx1">
                  <a:lumMod val="95000"/>
                </a:schemeClr>
              </a:solidFill>
            </a:endParaRPr>
          </a:p>
          <a:p>
            <a:pPr marL="137160" indent="0">
              <a:buNone/>
            </a:pPr>
            <a:endParaRPr lang="en-US" dirty="0"/>
          </a:p>
          <a:p>
            <a:pPr marL="137160" indent="0">
              <a:buNone/>
            </a:pPr>
            <a:endParaRPr lang="en-US" dirty="0"/>
          </a:p>
          <a:p>
            <a:pPr marL="137160" indent="0">
              <a:buNone/>
            </a:pPr>
            <a:r>
              <a:rPr lang="en-US" dirty="0"/>
              <a:t> </a:t>
            </a:r>
            <a:endParaRPr lang="th-TH" dirty="0"/>
          </a:p>
        </p:txBody>
      </p:sp>
    </p:spTree>
    <p:extLst>
      <p:ext uri="{BB962C8B-B14F-4D97-AF65-F5344CB8AC3E}">
        <p14:creationId xmlns:p14="http://schemas.microsoft.com/office/powerpoint/2010/main" val="387647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85C0-EAB6-9CA6-AD32-D01A121708AC}"/>
              </a:ext>
            </a:extLst>
          </p:cNvPr>
          <p:cNvSpPr>
            <a:spLocks noGrp="1"/>
          </p:cNvSpPr>
          <p:nvPr>
            <p:ph type="title"/>
          </p:nvPr>
        </p:nvSpPr>
        <p:spPr>
          <a:xfrm>
            <a:off x="179512" y="29728"/>
            <a:ext cx="7055380" cy="792088"/>
          </a:xfrm>
        </p:spPr>
        <p:txBody>
          <a:bodyPr/>
          <a:lstStyle/>
          <a:p>
            <a:r>
              <a:rPr lang="en-US" dirty="0"/>
              <a:t>The content to Study</a:t>
            </a:r>
          </a:p>
        </p:txBody>
      </p:sp>
      <p:sp>
        <p:nvSpPr>
          <p:cNvPr id="3" name="TextBox 2">
            <a:extLst>
              <a:ext uri="{FF2B5EF4-FFF2-40B4-BE49-F238E27FC236}">
                <a16:creationId xmlns:a16="http://schemas.microsoft.com/office/drawing/2014/main" id="{C1DFC45C-C7D4-F234-9955-D038EF3F3978}"/>
              </a:ext>
            </a:extLst>
          </p:cNvPr>
          <p:cNvSpPr txBox="1"/>
          <p:nvPr/>
        </p:nvSpPr>
        <p:spPr>
          <a:xfrm>
            <a:off x="725434" y="787528"/>
            <a:ext cx="8239054" cy="6032421"/>
          </a:xfrm>
          <a:prstGeom prst="rect">
            <a:avLst/>
          </a:prstGeom>
          <a:noFill/>
        </p:spPr>
        <p:txBody>
          <a:bodyPr wrap="square" rtlCol="0">
            <a:spAutoFit/>
          </a:bodyPr>
          <a:lstStyle/>
          <a:p>
            <a:r>
              <a:rPr lang="en-US" b="1" dirty="0"/>
              <a:t>Week 1</a:t>
            </a:r>
            <a:r>
              <a:rPr lang="en-US" dirty="0"/>
              <a:t>: </a:t>
            </a:r>
            <a:r>
              <a:rPr lang="en-US" sz="2000" b="1" dirty="0"/>
              <a:t>Introduction to the course</a:t>
            </a:r>
          </a:p>
          <a:p>
            <a:r>
              <a:rPr lang="en-US" dirty="0"/>
              <a:t>		</a:t>
            </a:r>
            <a:r>
              <a:rPr lang="en-US" b="1" dirty="0"/>
              <a:t>Language Function: Greeting and farewell</a:t>
            </a:r>
          </a:p>
          <a:p>
            <a:endParaRPr lang="en-US" b="1" dirty="0"/>
          </a:p>
          <a:p>
            <a:r>
              <a:rPr lang="en-US" b="1" dirty="0"/>
              <a:t>Week 2: The Importance of Listening and speaking skills</a:t>
            </a:r>
          </a:p>
          <a:p>
            <a:endParaRPr lang="en-US" b="1" dirty="0"/>
          </a:p>
          <a:p>
            <a:r>
              <a:rPr lang="en-US" b="1" dirty="0"/>
              <a:t>		Strategies for listening with purpose</a:t>
            </a:r>
          </a:p>
          <a:p>
            <a:endParaRPr lang="en-US" b="1" dirty="0"/>
          </a:p>
          <a:p>
            <a:r>
              <a:rPr lang="en-US" b="1" dirty="0"/>
              <a:t>Week 3: Asking for giving and refusing permission and suggestions</a:t>
            </a:r>
          </a:p>
          <a:p>
            <a:r>
              <a:rPr lang="en-US" b="1" dirty="0"/>
              <a:t>		</a:t>
            </a:r>
          </a:p>
          <a:p>
            <a:r>
              <a:rPr lang="en-US" dirty="0"/>
              <a:t>		(listening to the main idea, listening to details) and </a:t>
            </a:r>
          </a:p>
          <a:p>
            <a:r>
              <a:rPr lang="en-US" dirty="0"/>
              <a:t>		</a:t>
            </a:r>
            <a:r>
              <a:rPr lang="en-US" sz="2000" b="1" dirty="0"/>
              <a:t>listening to sequence. </a:t>
            </a:r>
          </a:p>
          <a:p>
            <a:endParaRPr lang="en-US" sz="2000" b="1" dirty="0"/>
          </a:p>
          <a:p>
            <a:r>
              <a:rPr lang="en-US" b="1" dirty="0"/>
              <a:t>Week 4:  Asking for giving and refusing permission and suggestions </a:t>
            </a:r>
          </a:p>
          <a:p>
            <a:r>
              <a:rPr lang="en-US" b="1" dirty="0"/>
              <a:t>		 (B) TOEIC listening test practice</a:t>
            </a:r>
          </a:p>
          <a:p>
            <a:r>
              <a:rPr lang="en-US" b="1" dirty="0"/>
              <a:t>Week 5: Agreeing, disagreeing and apologizing</a:t>
            </a:r>
          </a:p>
          <a:p>
            <a:endParaRPr lang="en-US" b="1" dirty="0"/>
          </a:p>
          <a:p>
            <a:r>
              <a:rPr lang="en-US" b="1" dirty="0"/>
              <a:t>		 (B) TOEIC listening test practice</a:t>
            </a:r>
          </a:p>
          <a:p>
            <a:r>
              <a:rPr lang="en-US" b="1" dirty="0"/>
              <a:t>Week 6:  Presentation Skills </a:t>
            </a:r>
          </a:p>
          <a:p>
            <a:r>
              <a:rPr lang="en-US" b="1" dirty="0"/>
              <a:t>		  Role Play </a:t>
            </a:r>
          </a:p>
          <a:p>
            <a:endParaRPr lang="en-US" sz="2000" b="1" dirty="0"/>
          </a:p>
          <a:p>
            <a:endParaRPr lang="en-US" dirty="0"/>
          </a:p>
        </p:txBody>
      </p:sp>
    </p:spTree>
    <p:extLst>
      <p:ext uri="{BB962C8B-B14F-4D97-AF65-F5344CB8AC3E}">
        <p14:creationId xmlns:p14="http://schemas.microsoft.com/office/powerpoint/2010/main" val="283837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51EB3-95CD-BFA4-4DB5-9C3625A97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595CA-A944-1E8C-39ED-27238412F817}"/>
              </a:ext>
            </a:extLst>
          </p:cNvPr>
          <p:cNvSpPr>
            <a:spLocks noGrp="1"/>
          </p:cNvSpPr>
          <p:nvPr>
            <p:ph type="title"/>
          </p:nvPr>
        </p:nvSpPr>
        <p:spPr>
          <a:xfrm>
            <a:off x="179512" y="29728"/>
            <a:ext cx="7055380" cy="792088"/>
          </a:xfrm>
        </p:spPr>
        <p:txBody>
          <a:bodyPr/>
          <a:lstStyle/>
          <a:p>
            <a:r>
              <a:rPr lang="en-US" dirty="0"/>
              <a:t>The content to Study</a:t>
            </a:r>
          </a:p>
        </p:txBody>
      </p:sp>
      <p:sp>
        <p:nvSpPr>
          <p:cNvPr id="3" name="TextBox 2">
            <a:extLst>
              <a:ext uri="{FF2B5EF4-FFF2-40B4-BE49-F238E27FC236}">
                <a16:creationId xmlns:a16="http://schemas.microsoft.com/office/drawing/2014/main" id="{E991E867-7A79-EA99-A977-3AB4A62A4FE6}"/>
              </a:ext>
            </a:extLst>
          </p:cNvPr>
          <p:cNvSpPr txBox="1"/>
          <p:nvPr/>
        </p:nvSpPr>
        <p:spPr>
          <a:xfrm>
            <a:off x="725434" y="787528"/>
            <a:ext cx="7807006" cy="5663089"/>
          </a:xfrm>
          <a:prstGeom prst="rect">
            <a:avLst/>
          </a:prstGeom>
          <a:noFill/>
        </p:spPr>
        <p:txBody>
          <a:bodyPr wrap="square" rtlCol="0">
            <a:spAutoFit/>
          </a:bodyPr>
          <a:lstStyle/>
          <a:p>
            <a:r>
              <a:rPr lang="en-US" b="1" dirty="0"/>
              <a:t>Week 8</a:t>
            </a:r>
            <a:r>
              <a:rPr lang="en-US" dirty="0"/>
              <a:t>:</a:t>
            </a:r>
            <a:r>
              <a:rPr lang="en-US" b="1" dirty="0"/>
              <a:t>Asking for help, obligation and clarification</a:t>
            </a:r>
          </a:p>
          <a:p>
            <a:r>
              <a:rPr lang="en-US" b="1" dirty="0"/>
              <a:t>		(B) IELTS listening mock test </a:t>
            </a:r>
          </a:p>
          <a:p>
            <a:endParaRPr lang="en-US" b="1" dirty="0"/>
          </a:p>
          <a:p>
            <a:r>
              <a:rPr lang="en-US" b="1" dirty="0"/>
              <a:t>Week 9:  Asking for help, obligation and clarification (Role Play)</a:t>
            </a:r>
          </a:p>
          <a:p>
            <a:r>
              <a:rPr lang="en-US" b="1" dirty="0"/>
              <a:t>		 (B) IELTS listening mock test </a:t>
            </a:r>
          </a:p>
          <a:p>
            <a:r>
              <a:rPr lang="en-US" b="1" dirty="0"/>
              <a:t>		</a:t>
            </a:r>
          </a:p>
          <a:p>
            <a:r>
              <a:rPr lang="en-US" b="1" dirty="0"/>
              <a:t>Week 10:</a:t>
            </a:r>
            <a:r>
              <a:rPr lang="en-US" dirty="0"/>
              <a:t> </a:t>
            </a:r>
            <a:r>
              <a:rPr lang="en-US" b="1" dirty="0"/>
              <a:t>Asking for opinions and information </a:t>
            </a:r>
          </a:p>
          <a:p>
            <a:r>
              <a:rPr lang="en-US" b="1" dirty="0"/>
              <a:t>		  (B) IELTS listening mock test </a:t>
            </a:r>
          </a:p>
          <a:p>
            <a:endParaRPr lang="en-US" b="1" dirty="0"/>
          </a:p>
          <a:p>
            <a:r>
              <a:rPr lang="en-US" b="1" dirty="0"/>
              <a:t>Week 11:  Expressing Sympathy and forbidding</a:t>
            </a:r>
          </a:p>
          <a:p>
            <a:r>
              <a:rPr lang="en-US" b="1" dirty="0"/>
              <a:t>		(B) IELTS listening mock test       </a:t>
            </a:r>
          </a:p>
          <a:p>
            <a:endParaRPr lang="en-US" b="1" dirty="0"/>
          </a:p>
          <a:p>
            <a:r>
              <a:rPr lang="en-US" b="1" dirty="0"/>
              <a:t>Week 12:  Expressing Sympathy and forbidding</a:t>
            </a:r>
          </a:p>
          <a:p>
            <a:r>
              <a:rPr lang="en-US" b="1" dirty="0"/>
              <a:t>		    Role Play </a:t>
            </a:r>
          </a:p>
          <a:p>
            <a:r>
              <a:rPr lang="en-US" b="1" dirty="0"/>
              <a:t>		</a:t>
            </a:r>
          </a:p>
          <a:p>
            <a:r>
              <a:rPr lang="en-US" b="1" dirty="0"/>
              <a:t>Week 13: Dealing with questions and ending conversations</a:t>
            </a:r>
          </a:p>
          <a:p>
            <a:r>
              <a:rPr lang="en-US" b="1" dirty="0"/>
              <a:t>Week 14: Giving feedback, comment and suggestions</a:t>
            </a:r>
          </a:p>
          <a:p>
            <a:endParaRPr lang="en-US" b="1" dirty="0"/>
          </a:p>
          <a:p>
            <a:r>
              <a:rPr lang="en-US" sz="2000" b="1" dirty="0"/>
              <a:t>Week 15: Final Test. </a:t>
            </a:r>
          </a:p>
          <a:p>
            <a:endParaRPr lang="en-US" dirty="0"/>
          </a:p>
        </p:txBody>
      </p:sp>
    </p:spTree>
    <p:extLst>
      <p:ext uri="{BB962C8B-B14F-4D97-AF65-F5344CB8AC3E}">
        <p14:creationId xmlns:p14="http://schemas.microsoft.com/office/powerpoint/2010/main" val="354748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Setting up the rules together</a:t>
            </a:r>
            <a:br>
              <a:rPr lang="en-US" b="1" dirty="0">
                <a:solidFill>
                  <a:srgbClr val="FFFF00"/>
                </a:solidFill>
              </a:rPr>
            </a:br>
            <a:endParaRPr lang="th-TH" dirty="0"/>
          </a:p>
        </p:txBody>
      </p:sp>
      <p:sp>
        <p:nvSpPr>
          <p:cNvPr id="3" name="Content Placeholder 2"/>
          <p:cNvSpPr>
            <a:spLocks noGrp="1"/>
          </p:cNvSpPr>
          <p:nvPr>
            <p:ph idx="1"/>
          </p:nvPr>
        </p:nvSpPr>
        <p:spPr/>
        <p:txBody>
          <a:bodyPr>
            <a:normAutofit/>
          </a:bodyPr>
          <a:lstStyle/>
          <a:p>
            <a:r>
              <a:rPr lang="en-US" dirty="0"/>
              <a:t>Group Work</a:t>
            </a:r>
          </a:p>
          <a:p>
            <a:r>
              <a:rPr lang="en-US" dirty="0"/>
              <a:t>  </a:t>
            </a:r>
          </a:p>
          <a:p>
            <a:endParaRPr lang="th-TH" dirty="0"/>
          </a:p>
        </p:txBody>
      </p:sp>
      <p:pic>
        <p:nvPicPr>
          <p:cNvPr id="4" name="squid_game_season_2">
            <a:hlinkClick r:id="" action="ppaction://media"/>
            <a:extLst>
              <a:ext uri="{FF2B5EF4-FFF2-40B4-BE49-F238E27FC236}">
                <a16:creationId xmlns:a16="http://schemas.microsoft.com/office/drawing/2014/main" id="{FFEEE1A8-F77C-602F-22BA-A56E529E97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59832" y="2780928"/>
            <a:ext cx="406400" cy="406400"/>
          </a:xfrm>
          <a:prstGeom prst="rect">
            <a:avLst/>
          </a:prstGeom>
        </p:spPr>
      </p:pic>
    </p:spTree>
    <p:extLst>
      <p:ext uri="{BB962C8B-B14F-4D97-AF65-F5344CB8AC3E}">
        <p14:creationId xmlns:p14="http://schemas.microsoft.com/office/powerpoint/2010/main" val="384783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33C8-4EF7-4F11-8DEC-58A60387359E}"/>
              </a:ext>
            </a:extLst>
          </p:cNvPr>
          <p:cNvSpPr>
            <a:spLocks noGrp="1"/>
          </p:cNvSpPr>
          <p:nvPr>
            <p:ph type="title"/>
          </p:nvPr>
        </p:nvSpPr>
        <p:spPr/>
        <p:txBody>
          <a:bodyPr/>
          <a:lstStyle/>
          <a:p>
            <a:r>
              <a:rPr lang="en-US" dirty="0"/>
              <a:t>Classroom Rules and Expectation</a:t>
            </a:r>
            <a:endParaRPr lang="th-TH" dirty="0"/>
          </a:p>
        </p:txBody>
      </p:sp>
      <p:sp>
        <p:nvSpPr>
          <p:cNvPr id="3" name="Content Placeholder 2">
            <a:extLst>
              <a:ext uri="{FF2B5EF4-FFF2-40B4-BE49-F238E27FC236}">
                <a16:creationId xmlns:a16="http://schemas.microsoft.com/office/drawing/2014/main" id="{6AE7E3AE-E3BA-9103-6C32-7786DA0B93CE}"/>
              </a:ext>
            </a:extLst>
          </p:cNvPr>
          <p:cNvSpPr>
            <a:spLocks noGrp="1"/>
          </p:cNvSpPr>
          <p:nvPr>
            <p:ph idx="1"/>
          </p:nvPr>
        </p:nvSpPr>
        <p:spPr/>
        <p:txBody>
          <a:bodyPr>
            <a:normAutofit lnSpcReduction="10000"/>
          </a:bodyPr>
          <a:lstStyle/>
          <a:p>
            <a:r>
              <a:rPr lang="en-US" sz="4800" b="1" dirty="0">
                <a:solidFill>
                  <a:srgbClr val="FFFF00"/>
                </a:solidFill>
              </a:rPr>
              <a:t>Cooperation </a:t>
            </a:r>
          </a:p>
          <a:p>
            <a:pPr marL="68580" indent="0">
              <a:buNone/>
            </a:pPr>
            <a:r>
              <a:rPr lang="en-US" dirty="0"/>
              <a:t>(work together, take turns, be patient with one another, show good sportsmanship, help each other, solve disagreement smartly)</a:t>
            </a:r>
          </a:p>
          <a:p>
            <a:pPr marL="68580" indent="0">
              <a:buNone/>
            </a:pPr>
            <a:endParaRPr lang="en-US" dirty="0"/>
          </a:p>
          <a:p>
            <a:pPr marL="68580" indent="0">
              <a:buNone/>
            </a:pPr>
            <a:r>
              <a:rPr lang="en-US" sz="5400" b="1" dirty="0">
                <a:solidFill>
                  <a:srgbClr val="FFFF00"/>
                </a:solidFill>
              </a:rPr>
              <a:t>Responsibility</a:t>
            </a:r>
          </a:p>
          <a:p>
            <a:pPr marL="68580" indent="0">
              <a:buNone/>
            </a:pPr>
            <a:r>
              <a:rPr lang="en-US" dirty="0"/>
              <a:t>(follow directions, work hard, meet the deadline for every assignment, independent, complete all the tasks, use time wisely)</a:t>
            </a:r>
            <a:endParaRPr lang="th-TH" dirty="0"/>
          </a:p>
        </p:txBody>
      </p:sp>
    </p:spTree>
    <p:extLst>
      <p:ext uri="{BB962C8B-B14F-4D97-AF65-F5344CB8AC3E}">
        <p14:creationId xmlns:p14="http://schemas.microsoft.com/office/powerpoint/2010/main" val="40372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80">
                                          <p:stCondLst>
                                            <p:cond delay="0"/>
                                          </p:stCondLst>
                                        </p:cTn>
                                        <p:tgtEl>
                                          <p:spTgt spid="3">
                                            <p:txEl>
                                              <p:pRg st="3" end="3"/>
                                            </p:txEl>
                                          </p:spTgt>
                                        </p:tgtEl>
                                      </p:cBhvr>
                                    </p:animEffect>
                                    <p:anim calcmode="lin" valueType="num">
                                      <p:cBhvr>
                                        <p:cTn id="1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3" end="3"/>
                                            </p:txEl>
                                          </p:spTgt>
                                        </p:tgtEl>
                                      </p:cBhvr>
                                      <p:to x="100000" y="60000"/>
                                    </p:animScale>
                                    <p:animScale>
                                      <p:cBhvr>
                                        <p:cTn id="24" dur="166" decel="50000">
                                          <p:stCondLst>
                                            <p:cond delay="676"/>
                                          </p:stCondLst>
                                        </p:cTn>
                                        <p:tgtEl>
                                          <p:spTgt spid="3">
                                            <p:txEl>
                                              <p:pRg st="3" end="3"/>
                                            </p:txEl>
                                          </p:spTgt>
                                        </p:tgtEl>
                                      </p:cBhvr>
                                      <p:to x="100000" y="100000"/>
                                    </p:animScale>
                                    <p:animScale>
                                      <p:cBhvr>
                                        <p:cTn id="25" dur="26">
                                          <p:stCondLst>
                                            <p:cond delay="1312"/>
                                          </p:stCondLst>
                                        </p:cTn>
                                        <p:tgtEl>
                                          <p:spTgt spid="3">
                                            <p:txEl>
                                              <p:pRg st="3" end="3"/>
                                            </p:txEl>
                                          </p:spTgt>
                                        </p:tgtEl>
                                      </p:cBhvr>
                                      <p:to x="100000" y="80000"/>
                                    </p:animScale>
                                    <p:animScale>
                                      <p:cBhvr>
                                        <p:cTn id="26" dur="166" decel="50000">
                                          <p:stCondLst>
                                            <p:cond delay="1338"/>
                                          </p:stCondLst>
                                        </p:cTn>
                                        <p:tgtEl>
                                          <p:spTgt spid="3">
                                            <p:txEl>
                                              <p:pRg st="3" end="3"/>
                                            </p:txEl>
                                          </p:spTgt>
                                        </p:tgtEl>
                                      </p:cBhvr>
                                      <p:to x="100000" y="100000"/>
                                    </p:animScale>
                                    <p:animScale>
                                      <p:cBhvr>
                                        <p:cTn id="27" dur="26">
                                          <p:stCondLst>
                                            <p:cond delay="1642"/>
                                          </p:stCondLst>
                                        </p:cTn>
                                        <p:tgtEl>
                                          <p:spTgt spid="3">
                                            <p:txEl>
                                              <p:pRg st="3" end="3"/>
                                            </p:txEl>
                                          </p:spTgt>
                                        </p:tgtEl>
                                      </p:cBhvr>
                                      <p:to x="100000" y="90000"/>
                                    </p:animScale>
                                    <p:animScale>
                                      <p:cBhvr>
                                        <p:cTn id="28" dur="166" decel="50000">
                                          <p:stCondLst>
                                            <p:cond delay="1668"/>
                                          </p:stCondLst>
                                        </p:cTn>
                                        <p:tgtEl>
                                          <p:spTgt spid="3">
                                            <p:txEl>
                                              <p:pRg st="3" end="3"/>
                                            </p:txEl>
                                          </p:spTgt>
                                        </p:tgtEl>
                                      </p:cBhvr>
                                      <p:to x="100000" y="100000"/>
                                    </p:animScale>
                                    <p:animScale>
                                      <p:cBhvr>
                                        <p:cTn id="29" dur="26">
                                          <p:stCondLst>
                                            <p:cond delay="1808"/>
                                          </p:stCondLst>
                                        </p:cTn>
                                        <p:tgtEl>
                                          <p:spTgt spid="3">
                                            <p:txEl>
                                              <p:pRg st="3" end="3"/>
                                            </p:txEl>
                                          </p:spTgt>
                                        </p:tgtEl>
                                      </p:cBhvr>
                                      <p:to x="100000" y="95000"/>
                                    </p:animScale>
                                    <p:animScale>
                                      <p:cBhvr>
                                        <p:cTn id="30" dur="166" decel="50000">
                                          <p:stCondLst>
                                            <p:cond delay="1834"/>
                                          </p:stCondLst>
                                        </p:cTn>
                                        <p:tgtEl>
                                          <p:spTgt spid="3">
                                            <p:txEl>
                                              <p:pRg st="3" end="3"/>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B2BE-B900-2357-CD83-43205A902353}"/>
              </a:ext>
            </a:extLst>
          </p:cNvPr>
          <p:cNvSpPr>
            <a:spLocks noGrp="1"/>
          </p:cNvSpPr>
          <p:nvPr>
            <p:ph type="title"/>
          </p:nvPr>
        </p:nvSpPr>
        <p:spPr/>
        <p:txBody>
          <a:bodyPr/>
          <a:lstStyle/>
          <a:p>
            <a:r>
              <a:rPr lang="en-US" dirty="0"/>
              <a:t>Classroom Rules and Expectation</a:t>
            </a:r>
            <a:endParaRPr lang="th-TH" dirty="0"/>
          </a:p>
        </p:txBody>
      </p:sp>
      <p:sp>
        <p:nvSpPr>
          <p:cNvPr id="3" name="Content Placeholder 2">
            <a:extLst>
              <a:ext uri="{FF2B5EF4-FFF2-40B4-BE49-F238E27FC236}">
                <a16:creationId xmlns:a16="http://schemas.microsoft.com/office/drawing/2014/main" id="{6B91D87B-C3B3-4060-9371-94F9C590D2EB}"/>
              </a:ext>
            </a:extLst>
          </p:cNvPr>
          <p:cNvSpPr>
            <a:spLocks noGrp="1"/>
          </p:cNvSpPr>
          <p:nvPr>
            <p:ph idx="1"/>
          </p:nvPr>
        </p:nvSpPr>
        <p:spPr/>
        <p:txBody>
          <a:bodyPr/>
          <a:lstStyle/>
          <a:p>
            <a:r>
              <a:rPr lang="en-US" sz="6000" b="1" dirty="0">
                <a:solidFill>
                  <a:srgbClr val="FFFF00"/>
                </a:solidFill>
              </a:rPr>
              <a:t>Empathy </a:t>
            </a:r>
          </a:p>
          <a:p>
            <a:pPr marL="68580" indent="0">
              <a:buNone/>
            </a:pPr>
            <a:r>
              <a:rPr lang="en-US" dirty="0"/>
              <a:t>(kind, no bullying, no discrimination, don’t talk about others in a negative way)</a:t>
            </a:r>
          </a:p>
          <a:p>
            <a:pPr marL="68580" indent="0">
              <a:buNone/>
            </a:pPr>
            <a:endParaRPr lang="en-US" dirty="0"/>
          </a:p>
          <a:p>
            <a:pPr marL="68580" indent="0">
              <a:buNone/>
            </a:pPr>
            <a:r>
              <a:rPr lang="en-US" sz="5400" b="1" dirty="0">
                <a:solidFill>
                  <a:srgbClr val="FFFF00"/>
                </a:solidFill>
              </a:rPr>
              <a:t>Self-Control</a:t>
            </a:r>
          </a:p>
          <a:p>
            <a:pPr marL="68580" indent="0">
              <a:buNone/>
            </a:pPr>
            <a:r>
              <a:rPr lang="en-US" dirty="0"/>
              <a:t>(control your emotion and behavior, be a good listener, share ideas)</a:t>
            </a:r>
            <a:endParaRPr lang="th-TH" dirty="0"/>
          </a:p>
        </p:txBody>
      </p:sp>
    </p:spTree>
    <p:extLst>
      <p:ext uri="{BB962C8B-B14F-4D97-AF65-F5344CB8AC3E}">
        <p14:creationId xmlns:p14="http://schemas.microsoft.com/office/powerpoint/2010/main" val="140878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80">
                                          <p:stCondLst>
                                            <p:cond delay="0"/>
                                          </p:stCondLst>
                                        </p:cTn>
                                        <p:tgtEl>
                                          <p:spTgt spid="3">
                                            <p:txEl>
                                              <p:pRg st="3" end="3"/>
                                            </p:txEl>
                                          </p:spTgt>
                                        </p:tgtEl>
                                      </p:cBhvr>
                                    </p:animEffect>
                                    <p:anim calcmode="lin" valueType="num">
                                      <p:cBhvr>
                                        <p:cTn id="2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3" end="3"/>
                                            </p:txEl>
                                          </p:spTgt>
                                        </p:tgtEl>
                                      </p:cBhvr>
                                      <p:to x="100000" y="60000"/>
                                    </p:animScale>
                                    <p:animScale>
                                      <p:cBhvr>
                                        <p:cTn id="26" dur="166" decel="50000">
                                          <p:stCondLst>
                                            <p:cond delay="676"/>
                                          </p:stCondLst>
                                        </p:cTn>
                                        <p:tgtEl>
                                          <p:spTgt spid="3">
                                            <p:txEl>
                                              <p:pRg st="3" end="3"/>
                                            </p:txEl>
                                          </p:spTgt>
                                        </p:tgtEl>
                                      </p:cBhvr>
                                      <p:to x="100000" y="100000"/>
                                    </p:animScale>
                                    <p:animScale>
                                      <p:cBhvr>
                                        <p:cTn id="27" dur="26">
                                          <p:stCondLst>
                                            <p:cond delay="1312"/>
                                          </p:stCondLst>
                                        </p:cTn>
                                        <p:tgtEl>
                                          <p:spTgt spid="3">
                                            <p:txEl>
                                              <p:pRg st="3" end="3"/>
                                            </p:txEl>
                                          </p:spTgt>
                                        </p:tgtEl>
                                      </p:cBhvr>
                                      <p:to x="100000" y="80000"/>
                                    </p:animScale>
                                    <p:animScale>
                                      <p:cBhvr>
                                        <p:cTn id="28" dur="166" decel="50000">
                                          <p:stCondLst>
                                            <p:cond delay="1338"/>
                                          </p:stCondLst>
                                        </p:cTn>
                                        <p:tgtEl>
                                          <p:spTgt spid="3">
                                            <p:txEl>
                                              <p:pRg st="3" end="3"/>
                                            </p:txEl>
                                          </p:spTgt>
                                        </p:tgtEl>
                                      </p:cBhvr>
                                      <p:to x="100000" y="100000"/>
                                    </p:animScale>
                                    <p:animScale>
                                      <p:cBhvr>
                                        <p:cTn id="29" dur="26">
                                          <p:stCondLst>
                                            <p:cond delay="1642"/>
                                          </p:stCondLst>
                                        </p:cTn>
                                        <p:tgtEl>
                                          <p:spTgt spid="3">
                                            <p:txEl>
                                              <p:pRg st="3" end="3"/>
                                            </p:txEl>
                                          </p:spTgt>
                                        </p:tgtEl>
                                      </p:cBhvr>
                                      <p:to x="100000" y="90000"/>
                                    </p:animScale>
                                    <p:animScale>
                                      <p:cBhvr>
                                        <p:cTn id="30" dur="166" decel="50000">
                                          <p:stCondLst>
                                            <p:cond delay="1668"/>
                                          </p:stCondLst>
                                        </p:cTn>
                                        <p:tgtEl>
                                          <p:spTgt spid="3">
                                            <p:txEl>
                                              <p:pRg st="3" end="3"/>
                                            </p:txEl>
                                          </p:spTgt>
                                        </p:tgtEl>
                                      </p:cBhvr>
                                      <p:to x="100000" y="100000"/>
                                    </p:animScale>
                                    <p:animScale>
                                      <p:cBhvr>
                                        <p:cTn id="31" dur="26">
                                          <p:stCondLst>
                                            <p:cond delay="1808"/>
                                          </p:stCondLst>
                                        </p:cTn>
                                        <p:tgtEl>
                                          <p:spTgt spid="3">
                                            <p:txEl>
                                              <p:pRg st="3" end="3"/>
                                            </p:txEl>
                                          </p:spTgt>
                                        </p:tgtEl>
                                      </p:cBhvr>
                                      <p:to x="100000" y="95000"/>
                                    </p:animScale>
                                    <p:animScale>
                                      <p:cBhvr>
                                        <p:cTn id="32" dur="166" decel="50000">
                                          <p:stCondLst>
                                            <p:cond delay="1834"/>
                                          </p:stCondLst>
                                        </p:cTn>
                                        <p:tgtEl>
                                          <p:spTgt spid="3">
                                            <p:txEl>
                                              <p:pRg st="3" end="3"/>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647B-64A9-F8F4-6A93-F38FB64B07A5}"/>
              </a:ext>
            </a:extLst>
          </p:cNvPr>
          <p:cNvSpPr>
            <a:spLocks noGrp="1"/>
          </p:cNvSpPr>
          <p:nvPr>
            <p:ph type="title"/>
          </p:nvPr>
        </p:nvSpPr>
        <p:spPr/>
        <p:txBody>
          <a:bodyPr/>
          <a:lstStyle/>
          <a:p>
            <a:r>
              <a:rPr lang="en-US" dirty="0"/>
              <a:t>Classroom Rules</a:t>
            </a:r>
            <a:endParaRPr lang="th-TH" dirty="0"/>
          </a:p>
        </p:txBody>
      </p:sp>
      <p:sp>
        <p:nvSpPr>
          <p:cNvPr id="3" name="Content Placeholder 2">
            <a:extLst>
              <a:ext uri="{FF2B5EF4-FFF2-40B4-BE49-F238E27FC236}">
                <a16:creationId xmlns:a16="http://schemas.microsoft.com/office/drawing/2014/main" id="{B7D0EBFA-CEAF-399A-E5E6-AABD5E679E47}"/>
              </a:ext>
            </a:extLst>
          </p:cNvPr>
          <p:cNvSpPr>
            <a:spLocks noGrp="1"/>
          </p:cNvSpPr>
          <p:nvPr>
            <p:ph idx="1"/>
          </p:nvPr>
        </p:nvSpPr>
        <p:spPr>
          <a:xfrm>
            <a:off x="827584" y="1268760"/>
            <a:ext cx="7859216" cy="5077176"/>
          </a:xfrm>
        </p:spPr>
        <p:txBody>
          <a:bodyPr>
            <a:normAutofit/>
          </a:bodyPr>
          <a:lstStyle/>
          <a:p>
            <a:r>
              <a:rPr lang="en-US" b="1" dirty="0">
                <a:solidFill>
                  <a:srgbClr val="FF0000"/>
                </a:solidFill>
              </a:rPr>
              <a:t>Be on time</a:t>
            </a:r>
          </a:p>
          <a:p>
            <a:r>
              <a:rPr lang="en-US" b="1" dirty="0">
                <a:solidFill>
                  <a:srgbClr val="FF0000"/>
                </a:solidFill>
              </a:rPr>
              <a:t>Listen ( do not interrupt others)</a:t>
            </a:r>
          </a:p>
          <a:p>
            <a:r>
              <a:rPr lang="en-US" b="1" dirty="0">
                <a:solidFill>
                  <a:srgbClr val="FF0000"/>
                </a:solidFill>
              </a:rPr>
              <a:t>Speak up (Participate in all activities-group discussion, presentation, share your ideas)</a:t>
            </a:r>
          </a:p>
          <a:p>
            <a:r>
              <a:rPr lang="en-US" b="1" dirty="0">
                <a:solidFill>
                  <a:srgbClr val="FF0000"/>
                </a:solidFill>
              </a:rPr>
              <a:t>Clean up, switch all the electrical appliances after class)</a:t>
            </a:r>
          </a:p>
          <a:p>
            <a:r>
              <a:rPr lang="en-US" b="1" dirty="0">
                <a:solidFill>
                  <a:srgbClr val="FF0000"/>
                </a:solidFill>
              </a:rPr>
              <a:t>Be Honest (no cheating, no copying from your friends) </a:t>
            </a:r>
          </a:p>
          <a:p>
            <a:r>
              <a:rPr lang="en-US" b="1" dirty="0">
                <a:solidFill>
                  <a:srgbClr val="FF0000"/>
                </a:solidFill>
              </a:rPr>
              <a:t>Silence your cell phone</a:t>
            </a:r>
          </a:p>
          <a:p>
            <a:r>
              <a:rPr lang="en-US" b="1" dirty="0">
                <a:solidFill>
                  <a:srgbClr val="FF0000"/>
                </a:solidFill>
              </a:rPr>
              <a:t>Work hard and be responsible </a:t>
            </a:r>
            <a:endParaRPr lang="th-TH" b="1" dirty="0">
              <a:solidFill>
                <a:srgbClr val="FF0000"/>
              </a:solidFill>
            </a:endParaRPr>
          </a:p>
        </p:txBody>
      </p:sp>
    </p:spTree>
    <p:extLst>
      <p:ext uri="{BB962C8B-B14F-4D97-AF65-F5344CB8AC3E}">
        <p14:creationId xmlns:p14="http://schemas.microsoft.com/office/powerpoint/2010/main" val="31277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F9FA2-51D0-86DE-EA33-7E97EF26FA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B1575A5-6E70-D452-6A4C-BBA77EDB84A3}"/>
              </a:ext>
            </a:extLst>
          </p:cNvPr>
          <p:cNvSpPr txBox="1"/>
          <p:nvPr/>
        </p:nvSpPr>
        <p:spPr>
          <a:xfrm>
            <a:off x="1259632" y="908720"/>
            <a:ext cx="7056784" cy="2308324"/>
          </a:xfrm>
          <a:prstGeom prst="rect">
            <a:avLst/>
          </a:prstGeom>
          <a:noFill/>
        </p:spPr>
        <p:txBody>
          <a:bodyPr wrap="square" rtlCol="0">
            <a:spAutoFit/>
          </a:bodyPr>
          <a:lstStyle/>
          <a:p>
            <a:r>
              <a:rPr lang="en-US" sz="7200" dirty="0">
                <a:solidFill>
                  <a:srgbClr val="FF0000"/>
                </a:solidFill>
              </a:rPr>
              <a:t>Go to mentimeter.com</a:t>
            </a:r>
            <a:endParaRPr lang="th-TH" sz="7200" dirty="0">
              <a:solidFill>
                <a:srgbClr val="FF0000"/>
              </a:solidFill>
            </a:endParaRPr>
          </a:p>
        </p:txBody>
      </p:sp>
      <p:sp>
        <p:nvSpPr>
          <p:cNvPr id="3" name="TextBox 2">
            <a:extLst>
              <a:ext uri="{FF2B5EF4-FFF2-40B4-BE49-F238E27FC236}">
                <a16:creationId xmlns:a16="http://schemas.microsoft.com/office/drawing/2014/main" id="{C81AF527-2E1B-680D-15A3-91F5716B54D0}"/>
              </a:ext>
            </a:extLst>
          </p:cNvPr>
          <p:cNvSpPr txBox="1"/>
          <p:nvPr/>
        </p:nvSpPr>
        <p:spPr>
          <a:xfrm>
            <a:off x="755576" y="4437112"/>
            <a:ext cx="7920880" cy="1569660"/>
          </a:xfrm>
          <a:prstGeom prst="rect">
            <a:avLst/>
          </a:prstGeom>
          <a:noFill/>
        </p:spPr>
        <p:txBody>
          <a:bodyPr wrap="square" rtlCol="0">
            <a:spAutoFit/>
          </a:bodyPr>
          <a:lstStyle/>
          <a:p>
            <a:r>
              <a:rPr lang="en-US" sz="4800" dirty="0">
                <a:solidFill>
                  <a:srgbClr val="FFFF00"/>
                </a:solidFill>
              </a:rPr>
              <a:t>Use code</a:t>
            </a:r>
          </a:p>
          <a:p>
            <a:r>
              <a:rPr lang="en-US" sz="4800" dirty="0">
                <a:solidFill>
                  <a:srgbClr val="FFFF00"/>
                </a:solidFill>
              </a:rPr>
              <a:t>85110700</a:t>
            </a:r>
            <a:endParaRPr lang="th-TH" sz="4800" dirty="0">
              <a:solidFill>
                <a:srgbClr val="FFFF00"/>
              </a:solidFill>
            </a:endParaRPr>
          </a:p>
        </p:txBody>
      </p:sp>
    </p:spTree>
    <p:extLst>
      <p:ext uri="{BB962C8B-B14F-4D97-AF65-F5344CB8AC3E}">
        <p14:creationId xmlns:p14="http://schemas.microsoft.com/office/powerpoint/2010/main" val="13797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551786" cy="1400530"/>
          </a:xfrm>
        </p:spPr>
        <p:txBody>
          <a:bodyPr>
            <a:noAutofit/>
          </a:bodyPr>
          <a:lstStyle/>
          <a:p>
            <a:r>
              <a:rPr lang="en-US" sz="6000" b="1" dirty="0">
                <a:solidFill>
                  <a:srgbClr val="FF0000"/>
                </a:solidFill>
              </a:rPr>
              <a:t>Course Orientation</a:t>
            </a:r>
            <a:endParaRPr lang="th-TH" sz="6000" b="1" dirty="0">
              <a:solidFill>
                <a:srgbClr val="FF0000"/>
              </a:solidFill>
            </a:endParaRPr>
          </a:p>
        </p:txBody>
      </p:sp>
      <p:sp>
        <p:nvSpPr>
          <p:cNvPr id="3" name="Content Placeholder 2"/>
          <p:cNvSpPr>
            <a:spLocks noGrp="1"/>
          </p:cNvSpPr>
          <p:nvPr>
            <p:ph idx="1"/>
          </p:nvPr>
        </p:nvSpPr>
        <p:spPr>
          <a:xfrm>
            <a:off x="395536" y="1757154"/>
            <a:ext cx="8291264" cy="4226422"/>
          </a:xfrm>
        </p:spPr>
        <p:txBody>
          <a:bodyPr>
            <a:normAutofit fontScale="92500"/>
          </a:bodyPr>
          <a:lstStyle/>
          <a:p>
            <a:r>
              <a:rPr lang="en-US" sz="4400" b="1" dirty="0">
                <a:solidFill>
                  <a:srgbClr val="FFFF00"/>
                </a:solidFill>
              </a:rPr>
              <a:t>Introduction to the course </a:t>
            </a:r>
          </a:p>
          <a:p>
            <a:r>
              <a:rPr lang="en-US" sz="4400" b="1" dirty="0">
                <a:solidFill>
                  <a:srgbClr val="FFFF00"/>
                </a:solidFill>
              </a:rPr>
              <a:t>Ethics, Morality and discipline</a:t>
            </a:r>
          </a:p>
          <a:p>
            <a:r>
              <a:rPr lang="en-US" sz="4400" b="1" dirty="0">
                <a:solidFill>
                  <a:srgbClr val="FFFF00"/>
                </a:solidFill>
              </a:rPr>
              <a:t>Importance of using English</a:t>
            </a:r>
          </a:p>
          <a:p>
            <a:r>
              <a:rPr lang="en-US" sz="4400" b="1" dirty="0">
                <a:solidFill>
                  <a:srgbClr val="FFFF00"/>
                </a:solidFill>
              </a:rPr>
              <a:t>Making Group</a:t>
            </a:r>
          </a:p>
          <a:p>
            <a:r>
              <a:rPr lang="en-US" sz="4400" b="1" dirty="0">
                <a:solidFill>
                  <a:srgbClr val="FFFF00"/>
                </a:solidFill>
              </a:rPr>
              <a:t>Setting up the rules together </a:t>
            </a:r>
            <a:endParaRPr lang="th-TH" sz="4400" b="1" dirty="0">
              <a:solidFill>
                <a:srgbClr val="FFFF00"/>
              </a:solidFill>
            </a:endParaRPr>
          </a:p>
        </p:txBody>
      </p:sp>
    </p:spTree>
    <p:extLst>
      <p:ext uri="{BB962C8B-B14F-4D97-AF65-F5344CB8AC3E}">
        <p14:creationId xmlns:p14="http://schemas.microsoft.com/office/powerpoint/2010/main" val="341981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6FF206-4929-94C9-85E9-BDDD34F97A61}"/>
              </a:ext>
            </a:extLst>
          </p:cNvPr>
          <p:cNvSpPr txBox="1"/>
          <p:nvPr/>
        </p:nvSpPr>
        <p:spPr>
          <a:xfrm>
            <a:off x="251520" y="332656"/>
            <a:ext cx="8424936" cy="6689139"/>
          </a:xfrm>
          <a:prstGeom prst="rect">
            <a:avLst/>
          </a:prstGeom>
          <a:noFill/>
        </p:spPr>
        <p:txBody>
          <a:bodyPr wrap="square">
            <a:spAutoFit/>
          </a:bodyPr>
          <a:lstStyle/>
          <a:p>
            <a:r>
              <a:rPr lang="en-US" sz="2800" b="1" dirty="0">
                <a:highlight>
                  <a:srgbClr val="800080"/>
                </a:highlight>
              </a:rPr>
              <a:t>Language Function: Greeting and farewell</a:t>
            </a:r>
          </a:p>
          <a:p>
            <a:r>
              <a:rPr lang="en-US" sz="2800" b="1" dirty="0">
                <a:highlight>
                  <a:srgbClr val="0000FF"/>
                </a:highlight>
              </a:rPr>
              <a:t>The Importance of Greetings in English</a:t>
            </a:r>
            <a:endParaRPr lang="en-US" sz="2800" dirty="0"/>
          </a:p>
          <a:p>
            <a:pPr>
              <a:lnSpc>
                <a:spcPct val="150000"/>
              </a:lnSpc>
            </a:pPr>
            <a:r>
              <a:rPr lang="en-US" sz="2800" dirty="0"/>
              <a:t>Greetings are key in English. </a:t>
            </a:r>
          </a:p>
          <a:p>
            <a:pPr>
              <a:lnSpc>
                <a:spcPct val="150000"/>
              </a:lnSpc>
            </a:pPr>
            <a:r>
              <a:rPr lang="en-US" sz="2800" dirty="0"/>
              <a:t>-help us talk and connect with others. </a:t>
            </a:r>
          </a:p>
          <a:p>
            <a:pPr>
              <a:lnSpc>
                <a:spcPct val="150000"/>
              </a:lnSpc>
            </a:pPr>
            <a:r>
              <a:rPr lang="en-US" sz="2800" dirty="0"/>
              <a:t>When you meet someone new or say hello to friends, your greeting matters a lot.</a:t>
            </a:r>
          </a:p>
          <a:p>
            <a:pPr>
              <a:lnSpc>
                <a:spcPct val="150000"/>
              </a:lnSpc>
            </a:pPr>
            <a:r>
              <a:rPr lang="en-US" sz="2800" dirty="0"/>
              <a:t>In English-speaking places, greetings are more than saying hello. They help us build good relationships and feel connected. Using the right greetings shows respect and friendliness, making our talks better.</a:t>
            </a:r>
          </a:p>
        </p:txBody>
      </p:sp>
    </p:spTree>
    <p:extLst>
      <p:ext uri="{BB962C8B-B14F-4D97-AF65-F5344CB8AC3E}">
        <p14:creationId xmlns:p14="http://schemas.microsoft.com/office/powerpoint/2010/main" val="397078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4D957C-DA3D-0B24-479D-E6F2D08C80C7}"/>
              </a:ext>
            </a:extLst>
          </p:cNvPr>
          <p:cNvSpPr txBox="1"/>
          <p:nvPr/>
        </p:nvSpPr>
        <p:spPr>
          <a:xfrm>
            <a:off x="395536" y="836712"/>
            <a:ext cx="8280920" cy="4592283"/>
          </a:xfrm>
          <a:prstGeom prst="rect">
            <a:avLst/>
          </a:prstGeom>
          <a:noFill/>
        </p:spPr>
        <p:txBody>
          <a:bodyPr wrap="square">
            <a:spAutoFit/>
          </a:bodyPr>
          <a:lstStyle/>
          <a:p>
            <a:pPr marL="0" marR="0">
              <a:lnSpc>
                <a:spcPct val="107000"/>
              </a:lnSpc>
              <a:spcAft>
                <a:spcPts val="800"/>
              </a:spcAft>
              <a:buNone/>
            </a:pPr>
            <a:r>
              <a:rPr lang="en-US" sz="3200" b="1" kern="100" dirty="0">
                <a:effectLst/>
                <a:latin typeface="Calibri" panose="020F0502020204030204" pitchFamily="34" charset="0"/>
                <a:ea typeface="Calibri" panose="020F0502020204030204" pitchFamily="34" charset="0"/>
                <a:cs typeface="Cordia New" panose="020B0304020202020204" pitchFamily="34" charset="-34"/>
              </a:rPr>
              <a:t>How Greetings Shape Communication</a:t>
            </a:r>
            <a:endParaRPr lang="en-US" sz="32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Cordia New" panose="020B0304020202020204" pitchFamily="34" charset="-34"/>
              </a:rPr>
              <a:t>The greeting you choose can change how a conversation goes. </a:t>
            </a:r>
          </a:p>
          <a:p>
            <a:pPr marL="0" marR="0">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Cordia New" panose="020B0304020202020204" pitchFamily="34" charset="-34"/>
              </a:rPr>
              <a:t>Saying “Hey, how’s it going?” makes things feel friendly and open. </a:t>
            </a:r>
          </a:p>
          <a:p>
            <a:pPr marL="0" marR="0">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Cordia New" panose="020B0304020202020204" pitchFamily="34" charset="-34"/>
              </a:rPr>
              <a:t>But, saying “Good morning, pleased to meet you” makes things more formal, good for work or special events.</a:t>
            </a:r>
          </a:p>
        </p:txBody>
      </p:sp>
    </p:spTree>
    <p:extLst>
      <p:ext uri="{BB962C8B-B14F-4D97-AF65-F5344CB8AC3E}">
        <p14:creationId xmlns:p14="http://schemas.microsoft.com/office/powerpoint/2010/main" val="21551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88CCE0-0928-DC64-0F2B-0EE79E5DBD8D}"/>
              </a:ext>
            </a:extLst>
          </p:cNvPr>
          <p:cNvSpPr txBox="1"/>
          <p:nvPr/>
        </p:nvSpPr>
        <p:spPr>
          <a:xfrm>
            <a:off x="179512" y="404664"/>
            <a:ext cx="8496944" cy="4989892"/>
          </a:xfrm>
          <a:prstGeom prst="rect">
            <a:avLst/>
          </a:prstGeom>
          <a:noFill/>
        </p:spPr>
        <p:txBody>
          <a:bodyPr wrap="square">
            <a:spAutoFit/>
          </a:bodyPr>
          <a:lstStyle/>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The Role of First Impressions</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First impressions</a:t>
            </a:r>
            <a:r>
              <a:rPr lang="en-US" sz="2800" kern="100" dirty="0">
                <a:effectLst/>
                <a:latin typeface="Calibri" panose="020F0502020204030204" pitchFamily="34" charset="0"/>
                <a:ea typeface="Calibri" panose="020F0502020204030204" pitchFamily="34" charset="0"/>
                <a:cs typeface="Cordia New" panose="020B0304020202020204" pitchFamily="34" charset="-34"/>
              </a:rPr>
              <a:t> happen fast, and greetings are a big part of them. Greeting someone warmly and with a smile can make a great first impression. This can help us talk well and make friends.</a:t>
            </a:r>
          </a:p>
          <a:p>
            <a:pPr marL="0" marR="0">
              <a:lnSpc>
                <a:spcPct val="107000"/>
              </a:lnSpc>
              <a:spcAft>
                <a:spcPts val="800"/>
              </a:spcAft>
              <a:buNone/>
            </a:pP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Learning </a:t>
            </a:r>
            <a:r>
              <a:rPr lang="en-US" sz="2800" b="1" kern="100" dirty="0">
                <a:effectLst/>
                <a:latin typeface="Calibri" panose="020F0502020204030204" pitchFamily="34" charset="0"/>
                <a:ea typeface="Calibri" panose="020F0502020204030204" pitchFamily="34" charset="0"/>
                <a:cs typeface="Cordia New" panose="020B0304020202020204" pitchFamily="34" charset="-34"/>
              </a:rPr>
              <a:t>English greetings</a:t>
            </a:r>
            <a:r>
              <a:rPr lang="en-US" sz="2800" kern="100" dirty="0">
                <a:effectLst/>
                <a:latin typeface="Calibri" panose="020F0502020204030204" pitchFamily="34" charset="0"/>
                <a:ea typeface="Calibri" panose="020F0502020204030204" pitchFamily="34" charset="0"/>
                <a:cs typeface="Cordia New" panose="020B0304020202020204" pitchFamily="34" charset="-34"/>
              </a:rPr>
              <a:t> makes you better at talking and meeting people. Knowing when to use different greetings helps you connect well with others. This leaves a good impression that lasts.</a:t>
            </a:r>
          </a:p>
        </p:txBody>
      </p:sp>
    </p:spTree>
    <p:extLst>
      <p:ext uri="{BB962C8B-B14F-4D97-AF65-F5344CB8AC3E}">
        <p14:creationId xmlns:p14="http://schemas.microsoft.com/office/powerpoint/2010/main" val="425651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06F616-6382-C0A2-681A-4B171AA7917A}"/>
              </a:ext>
            </a:extLst>
          </p:cNvPr>
          <p:cNvSpPr txBox="1"/>
          <p:nvPr/>
        </p:nvSpPr>
        <p:spPr>
          <a:xfrm>
            <a:off x="251520" y="548680"/>
            <a:ext cx="8424936" cy="3962751"/>
          </a:xfrm>
          <a:prstGeom prst="rect">
            <a:avLst/>
          </a:prstGeom>
          <a:noFill/>
        </p:spPr>
        <p:txBody>
          <a:bodyPr wrap="square">
            <a:spAutoFit/>
          </a:bodyPr>
          <a:lstStyle/>
          <a:p>
            <a:pPr marL="0" marR="0">
              <a:lnSpc>
                <a:spcPct val="107000"/>
              </a:lnSpc>
              <a:spcAft>
                <a:spcPts val="800"/>
              </a:spcAft>
              <a:buNone/>
            </a:pPr>
            <a:r>
              <a:rPr lang="en-US" sz="3200" b="1" kern="100" dirty="0">
                <a:effectLst/>
                <a:latin typeface="Calibri" panose="020F0502020204030204" pitchFamily="34" charset="0"/>
                <a:ea typeface="Calibri" panose="020F0502020204030204" pitchFamily="34" charset="0"/>
                <a:cs typeface="Cordia New" panose="020B0304020202020204" pitchFamily="34" charset="-34"/>
              </a:rPr>
              <a:t>Common Ways to Say Hello</a:t>
            </a:r>
            <a:endParaRPr lang="en-US" sz="32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endParaRPr lang="en-US" sz="32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3200" kern="100" dirty="0">
                <a:effectLst/>
                <a:latin typeface="Calibri" panose="020F0502020204030204" pitchFamily="34" charset="0"/>
                <a:ea typeface="Calibri" panose="020F0502020204030204" pitchFamily="34" charset="0"/>
                <a:cs typeface="Cordia New" panose="020B0304020202020204" pitchFamily="34" charset="-34"/>
              </a:rPr>
              <a:t>There are many ways to greet others in English. You can use </a:t>
            </a:r>
            <a:r>
              <a:rPr lang="en-US" sz="3200" b="1" kern="100" dirty="0">
                <a:effectLst/>
                <a:latin typeface="Calibri" panose="020F0502020204030204" pitchFamily="34" charset="0"/>
                <a:ea typeface="Calibri" panose="020F0502020204030204" pitchFamily="34" charset="0"/>
                <a:cs typeface="Cordia New" panose="020B0304020202020204" pitchFamily="34" charset="-34"/>
              </a:rPr>
              <a:t>informal greetings</a:t>
            </a:r>
            <a:r>
              <a:rPr lang="en-US" sz="3200" kern="100" dirty="0">
                <a:effectLst/>
                <a:latin typeface="Calibri" panose="020F0502020204030204" pitchFamily="34" charset="0"/>
                <a:ea typeface="Calibri" panose="020F0502020204030204" pitchFamily="34" charset="0"/>
                <a:cs typeface="Cordia New" panose="020B0304020202020204" pitchFamily="34" charset="-34"/>
              </a:rPr>
              <a:t> for fun times or </a:t>
            </a:r>
            <a:r>
              <a:rPr lang="en-US" sz="3200" b="1" kern="100" dirty="0">
                <a:effectLst/>
                <a:latin typeface="Calibri" panose="020F0502020204030204" pitchFamily="34" charset="0"/>
                <a:ea typeface="Calibri" panose="020F0502020204030204" pitchFamily="34" charset="0"/>
                <a:cs typeface="Cordia New" panose="020B0304020202020204" pitchFamily="34" charset="-34"/>
              </a:rPr>
              <a:t>professional ones</a:t>
            </a:r>
            <a:r>
              <a:rPr lang="en-US" sz="3200" kern="100" dirty="0">
                <a:effectLst/>
                <a:latin typeface="Calibri" panose="020F0502020204030204" pitchFamily="34" charset="0"/>
                <a:ea typeface="Calibri" panose="020F0502020204030204" pitchFamily="34" charset="0"/>
                <a:cs typeface="Cordia New" panose="020B0304020202020204" pitchFamily="34" charset="-34"/>
              </a:rPr>
              <a:t> for work. Knowing when to use each helps you feel more at ease when talking to others.</a:t>
            </a:r>
          </a:p>
        </p:txBody>
      </p:sp>
    </p:spTree>
    <p:extLst>
      <p:ext uri="{BB962C8B-B14F-4D97-AF65-F5344CB8AC3E}">
        <p14:creationId xmlns:p14="http://schemas.microsoft.com/office/powerpoint/2010/main" val="276542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D21E03-48A4-6CB2-C64B-15342DE7383B}"/>
              </a:ext>
            </a:extLst>
          </p:cNvPr>
          <p:cNvSpPr txBox="1"/>
          <p:nvPr/>
        </p:nvSpPr>
        <p:spPr>
          <a:xfrm>
            <a:off x="755576" y="188640"/>
            <a:ext cx="7704856" cy="5861285"/>
          </a:xfrm>
          <a:prstGeom prst="rect">
            <a:avLst/>
          </a:prstGeom>
          <a:noFill/>
        </p:spPr>
        <p:txBody>
          <a:bodyPr wrap="square">
            <a:spAutoFit/>
          </a:bodyPr>
          <a:lstStyle/>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Friendly Greetings for Informal Situations</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For casual meetings, like seeing friends, you can say: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Hey!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Hi there!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What’s up?</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How’s it going?</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Nice to see you!</a:t>
            </a: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These greetings make things feel friendly and relaxed. They help you connect with people in a personal way.</a:t>
            </a:r>
          </a:p>
        </p:txBody>
      </p:sp>
    </p:spTree>
    <p:extLst>
      <p:ext uri="{BB962C8B-B14F-4D97-AF65-F5344CB8AC3E}">
        <p14:creationId xmlns:p14="http://schemas.microsoft.com/office/powerpoint/2010/main" val="3668313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75789-D913-EF2B-EB57-DD0526AE20C1}"/>
              </a:ext>
            </a:extLst>
          </p:cNvPr>
          <p:cNvSpPr txBox="1"/>
          <p:nvPr/>
        </p:nvSpPr>
        <p:spPr>
          <a:xfrm>
            <a:off x="323528" y="260648"/>
            <a:ext cx="8496944" cy="2582182"/>
          </a:xfrm>
          <a:prstGeom prst="rect">
            <a:avLst/>
          </a:prstGeom>
          <a:noFill/>
        </p:spPr>
        <p:txBody>
          <a:bodyPr wrap="square">
            <a:spAutoFit/>
          </a:bodyPr>
          <a:lstStyle/>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Professional Greetings for Business Settings</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In work settings, you should be more formal. Here are some greetings for that:</a:t>
            </a: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Using these greetings shows respect and professionalism. It helps you make good connections at work.</a:t>
            </a:r>
          </a:p>
        </p:txBody>
      </p:sp>
      <p:pic>
        <p:nvPicPr>
          <p:cNvPr id="4" name="Picture 3">
            <a:extLst>
              <a:ext uri="{FF2B5EF4-FFF2-40B4-BE49-F238E27FC236}">
                <a16:creationId xmlns:a16="http://schemas.microsoft.com/office/drawing/2014/main" id="{9A2E4496-C2F5-F2F8-7D98-023307FDA600}"/>
              </a:ext>
            </a:extLst>
          </p:cNvPr>
          <p:cNvPicPr>
            <a:picLocks noChangeAspect="1"/>
          </p:cNvPicPr>
          <p:nvPr/>
        </p:nvPicPr>
        <p:blipFill>
          <a:blip r:embed="rId2"/>
          <a:stretch>
            <a:fillRect/>
          </a:stretch>
        </p:blipFill>
        <p:spPr>
          <a:xfrm>
            <a:off x="1043608" y="2996952"/>
            <a:ext cx="5943600" cy="2791460"/>
          </a:xfrm>
          <a:prstGeom prst="rect">
            <a:avLst/>
          </a:prstGeom>
        </p:spPr>
      </p:pic>
    </p:spTree>
    <p:extLst>
      <p:ext uri="{BB962C8B-B14F-4D97-AF65-F5344CB8AC3E}">
        <p14:creationId xmlns:p14="http://schemas.microsoft.com/office/powerpoint/2010/main" val="175150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FDBEF-18DF-8A59-FC90-A217B2114EB4}"/>
              </a:ext>
            </a:extLst>
          </p:cNvPr>
          <p:cNvSpPr txBox="1"/>
          <p:nvPr/>
        </p:nvSpPr>
        <p:spPr>
          <a:xfrm>
            <a:off x="467544" y="620688"/>
            <a:ext cx="8352928" cy="3043205"/>
          </a:xfrm>
          <a:prstGeom prst="rect">
            <a:avLst/>
          </a:prstGeom>
          <a:noFill/>
        </p:spPr>
        <p:txBody>
          <a:bodyPr wrap="square">
            <a:spAutoFit/>
          </a:bodyPr>
          <a:lstStyle/>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Creative Ways to Say Goodbye</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Saying goodbye is key in any talk, with friends, family, or workmates. Saying just “bye” or “see you later” works fine. But, learning many creative farewells can make your goodbyes more special and memorable.</a:t>
            </a:r>
          </a:p>
        </p:txBody>
      </p:sp>
    </p:spTree>
    <p:extLst>
      <p:ext uri="{BB962C8B-B14F-4D97-AF65-F5344CB8AC3E}">
        <p14:creationId xmlns:p14="http://schemas.microsoft.com/office/powerpoint/2010/main" val="3141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698EC-1B17-40E6-6F8D-7263A610428E}"/>
              </a:ext>
            </a:extLst>
          </p:cNvPr>
          <p:cNvSpPr txBox="1"/>
          <p:nvPr/>
        </p:nvSpPr>
        <p:spPr>
          <a:xfrm>
            <a:off x="611560" y="188640"/>
            <a:ext cx="7848872" cy="6322308"/>
          </a:xfrm>
          <a:prstGeom prst="rect">
            <a:avLst/>
          </a:prstGeom>
          <a:noFill/>
        </p:spPr>
        <p:txBody>
          <a:bodyPr wrap="square">
            <a:spAutoFit/>
          </a:bodyPr>
          <a:lstStyle/>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Casual Farewells for Everyday Life</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When you say goodbye to friends or family, you can be more fun. These </a:t>
            </a:r>
            <a:r>
              <a:rPr lang="en-US" sz="2800" b="1" kern="100" dirty="0">
                <a:effectLst/>
                <a:latin typeface="Calibri" panose="020F0502020204030204" pitchFamily="34" charset="0"/>
                <a:ea typeface="Calibri" panose="020F0502020204030204" pitchFamily="34" charset="0"/>
                <a:cs typeface="Cordia New" panose="020B0304020202020204" pitchFamily="34" charset="-34"/>
              </a:rPr>
              <a:t>casual farewells</a:t>
            </a:r>
            <a:r>
              <a:rPr lang="en-US" sz="2800" kern="100" dirty="0">
                <a:effectLst/>
                <a:latin typeface="Calibri" panose="020F0502020204030204" pitchFamily="34" charset="0"/>
                <a:ea typeface="Calibri" panose="020F0502020204030204" pitchFamily="34" charset="0"/>
                <a:cs typeface="Cordia New" panose="020B0304020202020204" pitchFamily="34" charset="-34"/>
              </a:rPr>
              <a:t> add a fun touch to your goodbyes: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Catch you later!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See you around!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Until next time!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Take care!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Have a good one!</a:t>
            </a: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These friendly phrases show you care and are easy to talk to. They help make your relationships stronger.</a:t>
            </a:r>
          </a:p>
        </p:txBody>
      </p:sp>
    </p:spTree>
    <p:extLst>
      <p:ext uri="{BB962C8B-B14F-4D97-AF65-F5344CB8AC3E}">
        <p14:creationId xmlns:p14="http://schemas.microsoft.com/office/powerpoint/2010/main" val="368686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68DFA-4CA1-291C-0EDB-67FB0F7EB681}"/>
              </a:ext>
            </a:extLst>
          </p:cNvPr>
          <p:cNvSpPr txBox="1"/>
          <p:nvPr/>
        </p:nvSpPr>
        <p:spPr>
          <a:xfrm>
            <a:off x="611560" y="267846"/>
            <a:ext cx="7776864" cy="6322308"/>
          </a:xfrm>
          <a:prstGeom prst="rect">
            <a:avLst/>
          </a:prstGeom>
          <a:noFill/>
        </p:spPr>
        <p:txBody>
          <a:bodyPr wrap="square">
            <a:spAutoFit/>
          </a:bodyPr>
          <a:lstStyle/>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Formal Farewells in Professional Contexts</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In work settings, it’s important to be polite and respectful. These formal farewells are right for business talks, interviews, or serious meetings: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Thank you for your time.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It was a pleasure meeting you.</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I look forward to our next meeting.</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Have a wonderful day.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Best regards.</a:t>
            </a: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Using these </a:t>
            </a:r>
            <a:r>
              <a:rPr lang="en-US" sz="2800" b="1" kern="100" dirty="0">
                <a:effectLst/>
                <a:latin typeface="Calibri" panose="020F0502020204030204" pitchFamily="34" charset="0"/>
                <a:ea typeface="Calibri" panose="020F0502020204030204" pitchFamily="34" charset="0"/>
                <a:cs typeface="Cordia New" panose="020B0304020202020204" pitchFamily="34" charset="-34"/>
              </a:rPr>
              <a:t>professional goodbyes</a:t>
            </a:r>
            <a:r>
              <a:rPr lang="en-US" sz="2800" kern="100" dirty="0">
                <a:effectLst/>
                <a:latin typeface="Calibri" panose="020F0502020204030204" pitchFamily="34" charset="0"/>
                <a:ea typeface="Calibri" panose="020F0502020204030204" pitchFamily="34" charset="0"/>
                <a:cs typeface="Cordia New" panose="020B0304020202020204" pitchFamily="34" charset="-34"/>
              </a:rPr>
              <a:t> shows you’re serious and professional. It leaves a good impression on your work friends and bosses.</a:t>
            </a:r>
          </a:p>
        </p:txBody>
      </p:sp>
    </p:spTree>
    <p:extLst>
      <p:ext uri="{BB962C8B-B14F-4D97-AF65-F5344CB8AC3E}">
        <p14:creationId xmlns:p14="http://schemas.microsoft.com/office/powerpoint/2010/main" val="1886003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40EE2-4731-FC03-2BD9-DA3088CF2F48}"/>
              </a:ext>
            </a:extLst>
          </p:cNvPr>
          <p:cNvSpPr txBox="1"/>
          <p:nvPr/>
        </p:nvSpPr>
        <p:spPr>
          <a:xfrm>
            <a:off x="467544" y="404664"/>
            <a:ext cx="8352928" cy="6043449"/>
          </a:xfrm>
          <a:prstGeom prst="rect">
            <a:avLst/>
          </a:prstGeom>
          <a:noFill/>
        </p:spPr>
        <p:txBody>
          <a:bodyPr wrap="square">
            <a:spAutoFit/>
          </a:bodyPr>
          <a:lstStyle/>
          <a:p>
            <a:pPr marL="0" marR="0">
              <a:lnSpc>
                <a:spcPct val="107000"/>
              </a:lnSpc>
              <a:spcAft>
                <a:spcPts val="800"/>
              </a:spcAft>
              <a:buNone/>
            </a:pPr>
            <a:r>
              <a:rPr lang="en-US" sz="2000" b="1" kern="100" dirty="0">
                <a:effectLst/>
                <a:latin typeface="Calibri" panose="020F0502020204030204" pitchFamily="34" charset="0"/>
                <a:ea typeface="Calibri" panose="020F0502020204030204" pitchFamily="34" charset="0"/>
                <a:cs typeface="Cordia New" panose="020B0304020202020204" pitchFamily="34" charset="-34"/>
              </a:rPr>
              <a:t>Enhancing Your Vocabulary with Greetings</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Learning English greetings is more than just basic communication. It’s about growing your vocabulary. Using different greetings lets you express yourself and connect with others better.</a:t>
            </a:r>
          </a:p>
          <a:p>
            <a:pPr marL="0" marR="0">
              <a:lnSpc>
                <a:spcPct val="107000"/>
              </a:lnSpc>
              <a:spcAft>
                <a:spcPts val="800"/>
              </a:spcAft>
              <a:buNone/>
            </a:pPr>
            <a:r>
              <a:rPr lang="en-US" sz="2000" b="1" kern="100" dirty="0">
                <a:effectLst/>
                <a:latin typeface="Calibri" panose="020F0502020204030204" pitchFamily="34" charset="0"/>
                <a:ea typeface="Calibri" panose="020F0502020204030204" pitchFamily="34" charset="0"/>
                <a:cs typeface="Cordia New" panose="020B0304020202020204" pitchFamily="34" charset="-34"/>
              </a:rPr>
              <a:t>Expanding Your Greeting Options</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While “hello” and “goodbye” are key, there are many more greetings to learn. Try phrases like: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Good morning/afternoon/evening</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How’s it going?</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What’s up?</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Take care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Catch you later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Until next time</a:t>
            </a:r>
          </a:p>
          <a:p>
            <a:pPr marL="0" marR="0">
              <a:lnSpc>
                <a:spcPct val="107000"/>
              </a:lnSpc>
              <a:spcAft>
                <a:spcPts val="800"/>
              </a:spcAft>
              <a:buNone/>
            </a:pPr>
            <a:r>
              <a:rPr lang="en-US" sz="2000" kern="100" dirty="0">
                <a:effectLst/>
                <a:latin typeface="Calibri" panose="020F0502020204030204" pitchFamily="34" charset="0"/>
                <a:ea typeface="Calibri" panose="020F0502020204030204" pitchFamily="34" charset="0"/>
                <a:cs typeface="Cordia New" panose="020B0304020202020204" pitchFamily="34" charset="-34"/>
              </a:rPr>
              <a:t>Learning more greetings lets you fit into various situations. It shows you’re getting better at English and understanding different cultures.</a:t>
            </a:r>
          </a:p>
        </p:txBody>
      </p:sp>
    </p:spTree>
    <p:extLst>
      <p:ext uri="{BB962C8B-B14F-4D97-AF65-F5344CB8AC3E}">
        <p14:creationId xmlns:p14="http://schemas.microsoft.com/office/powerpoint/2010/main" val="139345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78F5B6-F947-2D87-F182-5C20E6F5244F}"/>
              </a:ext>
            </a:extLst>
          </p:cNvPr>
          <p:cNvSpPr txBox="1"/>
          <p:nvPr/>
        </p:nvSpPr>
        <p:spPr>
          <a:xfrm>
            <a:off x="340692" y="333821"/>
            <a:ext cx="8640960" cy="5922647"/>
          </a:xfrm>
          <a:prstGeom prst="rect">
            <a:avLst/>
          </a:prstGeom>
          <a:noFill/>
        </p:spPr>
        <p:txBody>
          <a:bodyPr wrap="square">
            <a:spAutoFit/>
          </a:bodyPr>
          <a:lstStyle/>
          <a:p>
            <a:pPr marL="0" marR="0">
              <a:lnSpc>
                <a:spcPct val="107000"/>
              </a:lnSpc>
              <a:spcAft>
                <a:spcPts val="800"/>
              </a:spcAft>
              <a:buNone/>
            </a:pPr>
            <a:r>
              <a:rPr lang="en-US" sz="3600" b="1" kern="100" dirty="0">
                <a:effectLst/>
                <a:latin typeface="Calibri" panose="020F0502020204030204" pitchFamily="34" charset="0"/>
                <a:ea typeface="Calibri" panose="020F0502020204030204" pitchFamily="34" charset="0"/>
                <a:cs typeface="Cordia New" panose="020B0304020202020204" pitchFamily="34" charset="-34"/>
              </a:rPr>
              <a:t>Introduction to the Course </a:t>
            </a:r>
            <a:endParaRPr lang="en-US" sz="2400" b="1"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endParaRPr lang="en-US" sz="2400" b="1"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Cordia New" panose="020B0304020202020204" pitchFamily="34" charset="-34"/>
              </a:rPr>
              <a:t>Code and Course Title: EEI 1301 listening and speaking for Teachers of English</a:t>
            </a:r>
          </a:p>
          <a:p>
            <a:pPr marL="0" marR="0">
              <a:lnSpc>
                <a:spcPct val="107000"/>
              </a:lnSpc>
              <a:spcAft>
                <a:spcPts val="800"/>
              </a:spcAft>
              <a:buNone/>
            </a:pPr>
            <a:endParaRPr lang="en-US" sz="2400" b="1"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Cordia New" panose="020B0304020202020204" pitchFamily="34" charset="-34"/>
              </a:rPr>
              <a:t>Course Description</a:t>
            </a:r>
          </a:p>
          <a:p>
            <a:pPr marL="0" marR="0">
              <a:lnSpc>
                <a:spcPct val="107000"/>
              </a:lnSpc>
              <a:spcAft>
                <a:spcPts val="800"/>
              </a:spcAft>
              <a:buNone/>
            </a:pPr>
            <a:r>
              <a:rPr lang="en-US" sz="2400" b="1" kern="100" dirty="0">
                <a:effectLst/>
                <a:highlight>
                  <a:srgbClr val="800080"/>
                </a:highlight>
                <a:latin typeface="Calibri" panose="020F0502020204030204" pitchFamily="34" charset="0"/>
                <a:ea typeface="Calibri" panose="020F0502020204030204" pitchFamily="34" charset="0"/>
                <a:cs typeface="Cordia New" panose="020B0304020202020204" pitchFamily="34" charset="-34"/>
              </a:rPr>
              <a:t>This course is designed to equip English language teachers with the essential listening and speaking skills necessary for effective communication in diverse professional and social contexts. The course emphasizes the development of both receptive and productive oral communication skills, focusing on understanding and analyzing spoken discourse, as well as expressing ideas clearly, coherently, and confidently.</a:t>
            </a:r>
          </a:p>
        </p:txBody>
      </p:sp>
      <p:pic>
        <p:nvPicPr>
          <p:cNvPr id="1026" name="Picture 2" descr="Are we hearing or listening?">
            <a:extLst>
              <a:ext uri="{FF2B5EF4-FFF2-40B4-BE49-F238E27FC236}">
                <a16:creationId xmlns:a16="http://schemas.microsoft.com/office/drawing/2014/main" id="{89641704-EE86-D2F9-D614-767BEA4CC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4040"/>
            <a:ext cx="2471604" cy="1332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Listening Comprehension ...">
            <a:extLst>
              <a:ext uri="{FF2B5EF4-FFF2-40B4-BE49-F238E27FC236}">
                <a16:creationId xmlns:a16="http://schemas.microsoft.com/office/drawing/2014/main" id="{0DF2B42F-266C-340B-F1D1-B0AA9FF40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33002"/>
            <a:ext cx="2029767" cy="135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54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90C4D-1DC9-0854-C880-4E88D2DC5E58}"/>
              </a:ext>
            </a:extLst>
          </p:cNvPr>
          <p:cNvSpPr txBox="1"/>
          <p:nvPr/>
        </p:nvSpPr>
        <p:spPr>
          <a:xfrm>
            <a:off x="395536" y="319142"/>
            <a:ext cx="8352928" cy="6219716"/>
          </a:xfrm>
          <a:prstGeom prst="rect">
            <a:avLst/>
          </a:prstGeom>
          <a:noFill/>
        </p:spPr>
        <p:txBody>
          <a:bodyPr wrap="square">
            <a:spAutoFit/>
          </a:bodyPr>
          <a:lstStyle/>
          <a:p>
            <a:pPr marL="0" marR="0">
              <a:lnSpc>
                <a:spcPct val="107000"/>
              </a:lnSpc>
              <a:spcAft>
                <a:spcPts val="800"/>
              </a:spcAft>
              <a:buNone/>
            </a:pPr>
            <a:r>
              <a:rPr lang="en-US" sz="2800" b="1" kern="100" dirty="0">
                <a:effectLst/>
                <a:latin typeface="Calibri" panose="020F0502020204030204" pitchFamily="34" charset="0"/>
                <a:ea typeface="Calibri" panose="020F0502020204030204" pitchFamily="34" charset="0"/>
                <a:cs typeface="Cordia New" panose="020B0304020202020204" pitchFamily="34" charset="-34"/>
              </a:rPr>
              <a:t>Using Greetings as Icebreakers</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Greetings are great for starting conversations. They help you connect with people. Try these icebreaker greetings:</a:t>
            </a:r>
          </a:p>
          <a:p>
            <a:pPr marL="342900" marR="0" lvl="0" indent="-342900">
              <a:lnSpc>
                <a:spcPct val="107000"/>
              </a:lnSpc>
              <a:spcAft>
                <a:spcPts val="800"/>
              </a:spcAft>
              <a:buFont typeface="+mj-lt"/>
              <a:buAutoNum type="arabicPeriod"/>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How’s your day going so far?</a:t>
            </a:r>
          </a:p>
          <a:p>
            <a:pPr marL="342900" marR="0" lvl="0" indent="-342900">
              <a:lnSpc>
                <a:spcPct val="107000"/>
              </a:lnSpc>
              <a:spcAft>
                <a:spcPts val="800"/>
              </a:spcAft>
              <a:buFont typeface="+mj-lt"/>
              <a:buAutoNum type="arabicPeriod"/>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Lovely weather we’re having, isn’t it?</a:t>
            </a:r>
          </a:p>
          <a:p>
            <a:pPr marL="342900" marR="0" lvl="0" indent="-342900">
              <a:lnSpc>
                <a:spcPct val="107000"/>
              </a:lnSpc>
              <a:spcAft>
                <a:spcPts val="800"/>
              </a:spcAft>
              <a:buFont typeface="+mj-lt"/>
              <a:buAutoNum type="arabicPeriod"/>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I love your [item of clothing/accessory]. Where did you get it?</a:t>
            </a:r>
          </a:p>
          <a:p>
            <a:pPr marL="342900" marR="0" lvl="0" indent="-342900">
              <a:lnSpc>
                <a:spcPct val="107000"/>
              </a:lnSpc>
              <a:spcAft>
                <a:spcPts val="800"/>
              </a:spcAft>
              <a:buFont typeface="+mj-lt"/>
              <a:buAutoNum type="arabicPeriod"/>
              <a:tabLst>
                <a:tab pos="457200" algn="l"/>
              </a:tabLst>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Have you heard about [current event/news item]? What do you think?</a:t>
            </a:r>
          </a:p>
          <a:p>
            <a:pPr marL="0" marR="0">
              <a:lnSpc>
                <a:spcPct val="107000"/>
              </a:lnSpc>
              <a:spcAft>
                <a:spcPts val="800"/>
              </a:spcAft>
              <a:buNone/>
            </a:pPr>
            <a:r>
              <a:rPr lang="en-US" sz="2800" kern="100" dirty="0">
                <a:effectLst/>
                <a:latin typeface="Calibri" panose="020F0502020204030204" pitchFamily="34" charset="0"/>
                <a:ea typeface="Calibri" panose="020F0502020204030204" pitchFamily="34" charset="0"/>
                <a:cs typeface="Cordia New" panose="020B0304020202020204" pitchFamily="34" charset="-34"/>
              </a:rPr>
              <a:t>Using these greetings shows you care about others. It helps you start conversations and make friends in English-speaking places.</a:t>
            </a:r>
          </a:p>
        </p:txBody>
      </p:sp>
    </p:spTree>
    <p:extLst>
      <p:ext uri="{BB962C8B-B14F-4D97-AF65-F5344CB8AC3E}">
        <p14:creationId xmlns:p14="http://schemas.microsoft.com/office/powerpoint/2010/main" val="3620293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D4724-35C0-9793-000A-BF7847E3F235}"/>
              </a:ext>
            </a:extLst>
          </p:cNvPr>
          <p:cNvSpPr txBox="1"/>
          <p:nvPr/>
        </p:nvSpPr>
        <p:spPr>
          <a:xfrm>
            <a:off x="1403648" y="1412776"/>
            <a:ext cx="5859296" cy="2215991"/>
          </a:xfrm>
          <a:prstGeom prst="rect">
            <a:avLst/>
          </a:prstGeom>
          <a:noFill/>
        </p:spPr>
        <p:txBody>
          <a:bodyPr wrap="none" rtlCol="0">
            <a:spAutoFit/>
          </a:bodyPr>
          <a:lstStyle/>
          <a:p>
            <a:r>
              <a:rPr lang="en-US" sz="13800" b="1" dirty="0">
                <a:latin typeface="Edwardian Script ITC" panose="030303020407070D0804" pitchFamily="66" charset="0"/>
              </a:rPr>
              <a:t>Thank you </a:t>
            </a:r>
          </a:p>
        </p:txBody>
      </p:sp>
    </p:spTree>
    <p:extLst>
      <p:ext uri="{BB962C8B-B14F-4D97-AF65-F5344CB8AC3E}">
        <p14:creationId xmlns:p14="http://schemas.microsoft.com/office/powerpoint/2010/main" val="359273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1DBF5F-2C59-9442-4E3C-8F1D1187029D}"/>
              </a:ext>
            </a:extLst>
          </p:cNvPr>
          <p:cNvSpPr txBox="1"/>
          <p:nvPr/>
        </p:nvSpPr>
        <p:spPr>
          <a:xfrm>
            <a:off x="467544" y="548680"/>
            <a:ext cx="6048672" cy="646331"/>
          </a:xfrm>
          <a:prstGeom prst="rect">
            <a:avLst/>
          </a:prstGeom>
          <a:noFill/>
        </p:spPr>
        <p:txBody>
          <a:bodyPr wrap="square">
            <a:spAutoFit/>
          </a:bodyPr>
          <a:lstStyle/>
          <a:p>
            <a:r>
              <a:rPr lang="en-US" sz="3600" b="1" dirty="0">
                <a:solidFill>
                  <a:srgbClr val="FFFF00"/>
                </a:solidFill>
              </a:rPr>
              <a:t>Introduction to the course </a:t>
            </a:r>
          </a:p>
        </p:txBody>
      </p:sp>
      <p:sp>
        <p:nvSpPr>
          <p:cNvPr id="4" name="TextBox 3">
            <a:extLst>
              <a:ext uri="{FF2B5EF4-FFF2-40B4-BE49-F238E27FC236}">
                <a16:creationId xmlns:a16="http://schemas.microsoft.com/office/drawing/2014/main" id="{39DCE3B5-25A3-4F86-CBC0-2E6D66DD8BF7}"/>
              </a:ext>
            </a:extLst>
          </p:cNvPr>
          <p:cNvSpPr txBox="1"/>
          <p:nvPr/>
        </p:nvSpPr>
        <p:spPr>
          <a:xfrm>
            <a:off x="467544" y="1412776"/>
            <a:ext cx="8149988" cy="461665"/>
          </a:xfrm>
          <a:prstGeom prst="rect">
            <a:avLst/>
          </a:prstGeom>
          <a:noFill/>
        </p:spPr>
        <p:txBody>
          <a:bodyPr wrap="none" rtlCol="0">
            <a:spAutoFit/>
          </a:bodyPr>
          <a:lstStyle/>
          <a:p>
            <a:r>
              <a:rPr lang="en-US" sz="2400" b="1" dirty="0"/>
              <a:t>EEI1301 Listening and Speaking for teachers of English</a:t>
            </a:r>
          </a:p>
        </p:txBody>
      </p:sp>
      <p:sp>
        <p:nvSpPr>
          <p:cNvPr id="6" name="Rectangle: Rounded Corners 5">
            <a:extLst>
              <a:ext uri="{FF2B5EF4-FFF2-40B4-BE49-F238E27FC236}">
                <a16:creationId xmlns:a16="http://schemas.microsoft.com/office/drawing/2014/main" id="{A7726C65-3A9B-D89A-C97F-8EC082BBEE99}"/>
              </a:ext>
            </a:extLst>
          </p:cNvPr>
          <p:cNvSpPr/>
          <p:nvPr/>
        </p:nvSpPr>
        <p:spPr>
          <a:xfrm>
            <a:off x="755612" y="2173215"/>
            <a:ext cx="6696744"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a:t>Listening and Speaking for teachers of English</a:t>
            </a:r>
            <a:endParaRPr lang="en-US" sz="2800" dirty="0"/>
          </a:p>
        </p:txBody>
      </p:sp>
      <p:sp>
        <p:nvSpPr>
          <p:cNvPr id="9" name="Oval 8">
            <a:extLst>
              <a:ext uri="{FF2B5EF4-FFF2-40B4-BE49-F238E27FC236}">
                <a16:creationId xmlns:a16="http://schemas.microsoft.com/office/drawing/2014/main" id="{1A1F34B4-544D-ECA7-DBD6-0BFAF7CB2067}"/>
              </a:ext>
            </a:extLst>
          </p:cNvPr>
          <p:cNvSpPr/>
          <p:nvPr/>
        </p:nvSpPr>
        <p:spPr>
          <a:xfrm>
            <a:off x="395536" y="4199304"/>
            <a:ext cx="2736304" cy="1728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255137-4F72-4C35-F0F5-F7A871CE3DA2}"/>
              </a:ext>
            </a:extLst>
          </p:cNvPr>
          <p:cNvSpPr txBox="1"/>
          <p:nvPr/>
        </p:nvSpPr>
        <p:spPr>
          <a:xfrm>
            <a:off x="755612" y="4669537"/>
            <a:ext cx="2624393" cy="584775"/>
          </a:xfrm>
          <a:prstGeom prst="rect">
            <a:avLst/>
          </a:prstGeom>
          <a:noFill/>
        </p:spPr>
        <p:txBody>
          <a:bodyPr wrap="square" rtlCol="0">
            <a:spAutoFit/>
          </a:bodyPr>
          <a:lstStyle/>
          <a:p>
            <a:r>
              <a:rPr lang="en-US" sz="3200" b="1" dirty="0"/>
              <a:t>Listening </a:t>
            </a:r>
          </a:p>
        </p:txBody>
      </p:sp>
      <p:sp>
        <p:nvSpPr>
          <p:cNvPr id="10" name="Oval 9">
            <a:extLst>
              <a:ext uri="{FF2B5EF4-FFF2-40B4-BE49-F238E27FC236}">
                <a16:creationId xmlns:a16="http://schemas.microsoft.com/office/drawing/2014/main" id="{99CB6C9A-E8AC-5983-D713-7AB58026164B}"/>
              </a:ext>
            </a:extLst>
          </p:cNvPr>
          <p:cNvSpPr/>
          <p:nvPr/>
        </p:nvSpPr>
        <p:spPr>
          <a:xfrm>
            <a:off x="5220071" y="3996354"/>
            <a:ext cx="3054417" cy="19311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17B94E-ADBB-BCB8-3929-7C06BB224B3F}"/>
              </a:ext>
            </a:extLst>
          </p:cNvPr>
          <p:cNvSpPr txBox="1"/>
          <p:nvPr/>
        </p:nvSpPr>
        <p:spPr>
          <a:xfrm>
            <a:off x="5763995" y="4581128"/>
            <a:ext cx="2624393" cy="584775"/>
          </a:xfrm>
          <a:prstGeom prst="rect">
            <a:avLst/>
          </a:prstGeom>
          <a:noFill/>
        </p:spPr>
        <p:txBody>
          <a:bodyPr wrap="square" rtlCol="0">
            <a:spAutoFit/>
          </a:bodyPr>
          <a:lstStyle/>
          <a:p>
            <a:r>
              <a:rPr lang="en-US" sz="3200" b="1" dirty="0"/>
              <a:t>Speaking</a:t>
            </a:r>
          </a:p>
        </p:txBody>
      </p:sp>
      <p:cxnSp>
        <p:nvCxnSpPr>
          <p:cNvPr id="12" name="Straight Arrow Connector 11">
            <a:extLst>
              <a:ext uri="{FF2B5EF4-FFF2-40B4-BE49-F238E27FC236}">
                <a16:creationId xmlns:a16="http://schemas.microsoft.com/office/drawing/2014/main" id="{03EE9DAE-2510-847C-A353-FC5FD61A8218}"/>
              </a:ext>
            </a:extLst>
          </p:cNvPr>
          <p:cNvCxnSpPr>
            <a:cxnSpLocks/>
          </p:cNvCxnSpPr>
          <p:nvPr/>
        </p:nvCxnSpPr>
        <p:spPr>
          <a:xfrm flipH="1">
            <a:off x="2547439" y="3187538"/>
            <a:ext cx="1346408" cy="107687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49C25F8A-3A27-3481-183E-A0E2FC132CFC}"/>
              </a:ext>
            </a:extLst>
          </p:cNvPr>
          <p:cNvCxnSpPr>
            <a:cxnSpLocks/>
          </p:cNvCxnSpPr>
          <p:nvPr/>
        </p:nvCxnSpPr>
        <p:spPr>
          <a:xfrm>
            <a:off x="4211960" y="3187538"/>
            <a:ext cx="1296144" cy="107687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pic>
        <p:nvPicPr>
          <p:cNvPr id="2" name="Picture 2" descr="Are we hearing or listening?">
            <a:extLst>
              <a:ext uri="{FF2B5EF4-FFF2-40B4-BE49-F238E27FC236}">
                <a16:creationId xmlns:a16="http://schemas.microsoft.com/office/drawing/2014/main" id="{01FDD72B-7677-C011-BF19-58BE7DAC5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176" y="36200"/>
            <a:ext cx="2471604" cy="133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7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157C-318F-7BDC-3EAE-D50B2552329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B4170DD-6F44-AC87-0117-A355BF31D379}"/>
              </a:ext>
            </a:extLst>
          </p:cNvPr>
          <p:cNvSpPr/>
          <p:nvPr/>
        </p:nvSpPr>
        <p:spPr>
          <a:xfrm>
            <a:off x="735209" y="3912923"/>
            <a:ext cx="3134612" cy="792087"/>
          </a:xfrm>
          <a:prstGeom prst="roundRect">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5D5FB4-06BC-19C9-6CF6-87231F847267}"/>
              </a:ext>
            </a:extLst>
          </p:cNvPr>
          <p:cNvSpPr txBox="1"/>
          <p:nvPr/>
        </p:nvSpPr>
        <p:spPr>
          <a:xfrm>
            <a:off x="850069" y="4016578"/>
            <a:ext cx="3120916" cy="584775"/>
          </a:xfrm>
          <a:prstGeom prst="rect">
            <a:avLst/>
          </a:prstGeom>
          <a:noFill/>
        </p:spPr>
        <p:txBody>
          <a:bodyPr wrap="square" rtlCol="0">
            <a:spAutoFit/>
          </a:bodyPr>
          <a:lstStyle/>
          <a:p>
            <a:r>
              <a:rPr lang="en-US" sz="3200" b="1" dirty="0"/>
              <a:t>Listening Skills </a:t>
            </a:r>
          </a:p>
        </p:txBody>
      </p:sp>
      <p:sp>
        <p:nvSpPr>
          <p:cNvPr id="11" name="Rectangle: Rounded Corners 10">
            <a:extLst>
              <a:ext uri="{FF2B5EF4-FFF2-40B4-BE49-F238E27FC236}">
                <a16:creationId xmlns:a16="http://schemas.microsoft.com/office/drawing/2014/main" id="{CA244E9C-C93E-9D81-ABED-434AEAE848AA}"/>
              </a:ext>
            </a:extLst>
          </p:cNvPr>
          <p:cNvSpPr/>
          <p:nvPr/>
        </p:nvSpPr>
        <p:spPr>
          <a:xfrm>
            <a:off x="5292080" y="3891639"/>
            <a:ext cx="3134612" cy="7920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50375B6-F3C5-1C2E-EA9B-78E91B2D1FDF}"/>
              </a:ext>
            </a:extLst>
          </p:cNvPr>
          <p:cNvSpPr txBox="1"/>
          <p:nvPr/>
        </p:nvSpPr>
        <p:spPr>
          <a:xfrm>
            <a:off x="5345574" y="3936341"/>
            <a:ext cx="3120916" cy="584775"/>
          </a:xfrm>
          <a:prstGeom prst="rect">
            <a:avLst/>
          </a:prstGeom>
          <a:noFill/>
        </p:spPr>
        <p:txBody>
          <a:bodyPr wrap="square" rtlCol="0">
            <a:spAutoFit/>
          </a:bodyPr>
          <a:lstStyle/>
          <a:p>
            <a:r>
              <a:rPr lang="en-US" sz="3200" b="1" dirty="0"/>
              <a:t>Speaking Skills </a:t>
            </a:r>
          </a:p>
        </p:txBody>
      </p:sp>
      <p:sp>
        <p:nvSpPr>
          <p:cNvPr id="14" name="Rectangle: Rounded Corners 13">
            <a:extLst>
              <a:ext uri="{FF2B5EF4-FFF2-40B4-BE49-F238E27FC236}">
                <a16:creationId xmlns:a16="http://schemas.microsoft.com/office/drawing/2014/main" id="{C2017FB9-DD6F-F045-8D1C-B5EC648562BF}"/>
              </a:ext>
            </a:extLst>
          </p:cNvPr>
          <p:cNvSpPr/>
          <p:nvPr/>
        </p:nvSpPr>
        <p:spPr>
          <a:xfrm>
            <a:off x="751861" y="1098751"/>
            <a:ext cx="3317331"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097699B-9897-CB31-E1B4-43331508F7FD}"/>
              </a:ext>
            </a:extLst>
          </p:cNvPr>
          <p:cNvSpPr txBox="1"/>
          <p:nvPr/>
        </p:nvSpPr>
        <p:spPr>
          <a:xfrm>
            <a:off x="866093" y="1172508"/>
            <a:ext cx="3402276" cy="523220"/>
          </a:xfrm>
          <a:prstGeom prst="rect">
            <a:avLst/>
          </a:prstGeom>
          <a:noFill/>
        </p:spPr>
        <p:txBody>
          <a:bodyPr wrap="square" rtlCol="0">
            <a:spAutoFit/>
          </a:bodyPr>
          <a:lstStyle/>
          <a:p>
            <a:r>
              <a:rPr lang="en-US" sz="2800" b="1" dirty="0"/>
              <a:t>Receptive skills</a:t>
            </a:r>
          </a:p>
        </p:txBody>
      </p:sp>
      <p:sp>
        <p:nvSpPr>
          <p:cNvPr id="15" name="Rectangle: Rounded Corners 14">
            <a:extLst>
              <a:ext uri="{FF2B5EF4-FFF2-40B4-BE49-F238E27FC236}">
                <a16:creationId xmlns:a16="http://schemas.microsoft.com/office/drawing/2014/main" id="{D8088E03-1D92-BA14-A3E5-46428163B867}"/>
              </a:ext>
            </a:extLst>
          </p:cNvPr>
          <p:cNvSpPr/>
          <p:nvPr/>
        </p:nvSpPr>
        <p:spPr>
          <a:xfrm>
            <a:off x="4960576" y="1047268"/>
            <a:ext cx="3317331"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9FAB1D8-CBB6-AA19-07BB-887B07D564E1}"/>
              </a:ext>
            </a:extLst>
          </p:cNvPr>
          <p:cNvSpPr txBox="1"/>
          <p:nvPr/>
        </p:nvSpPr>
        <p:spPr>
          <a:xfrm>
            <a:off x="5140347" y="1124744"/>
            <a:ext cx="3402276" cy="523220"/>
          </a:xfrm>
          <a:prstGeom prst="rect">
            <a:avLst/>
          </a:prstGeom>
          <a:noFill/>
        </p:spPr>
        <p:txBody>
          <a:bodyPr wrap="square" rtlCol="0">
            <a:spAutoFit/>
          </a:bodyPr>
          <a:lstStyle/>
          <a:p>
            <a:r>
              <a:rPr lang="en-US" sz="2800" b="1" dirty="0"/>
              <a:t>Productive skills</a:t>
            </a:r>
          </a:p>
        </p:txBody>
      </p:sp>
      <p:sp>
        <p:nvSpPr>
          <p:cNvPr id="16" name="Arrow: Right 15">
            <a:extLst>
              <a:ext uri="{FF2B5EF4-FFF2-40B4-BE49-F238E27FC236}">
                <a16:creationId xmlns:a16="http://schemas.microsoft.com/office/drawing/2014/main" id="{6DC56103-722D-802C-1B16-EB64A78EA4BA}"/>
              </a:ext>
            </a:extLst>
          </p:cNvPr>
          <p:cNvSpPr/>
          <p:nvPr/>
        </p:nvSpPr>
        <p:spPr>
          <a:xfrm rot="5400000">
            <a:off x="1384989" y="2655575"/>
            <a:ext cx="1621494" cy="43204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363F6D6-CBDF-207C-428B-DB6AC1AC18F2}"/>
              </a:ext>
            </a:extLst>
          </p:cNvPr>
          <p:cNvSpPr/>
          <p:nvPr/>
        </p:nvSpPr>
        <p:spPr>
          <a:xfrm rot="5400000">
            <a:off x="6060111" y="2553280"/>
            <a:ext cx="1621494" cy="43204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F239A3B-652C-AF36-C42F-00002A8619D4}"/>
              </a:ext>
            </a:extLst>
          </p:cNvPr>
          <p:cNvSpPr txBox="1"/>
          <p:nvPr/>
        </p:nvSpPr>
        <p:spPr>
          <a:xfrm>
            <a:off x="977886" y="2281101"/>
            <a:ext cx="1188146" cy="584775"/>
          </a:xfrm>
          <a:prstGeom prst="rect">
            <a:avLst/>
          </a:prstGeom>
          <a:noFill/>
        </p:spPr>
        <p:txBody>
          <a:bodyPr wrap="none" rtlCol="0">
            <a:spAutoFit/>
          </a:bodyPr>
          <a:lstStyle/>
          <a:p>
            <a:r>
              <a:rPr lang="en-US" sz="3200" b="1" dirty="0">
                <a:highlight>
                  <a:srgbClr val="00FFFF"/>
                </a:highlight>
              </a:rPr>
              <a:t>Input</a:t>
            </a:r>
          </a:p>
        </p:txBody>
      </p:sp>
      <p:sp>
        <p:nvSpPr>
          <p:cNvPr id="19" name="TextBox 18">
            <a:extLst>
              <a:ext uri="{FF2B5EF4-FFF2-40B4-BE49-F238E27FC236}">
                <a16:creationId xmlns:a16="http://schemas.microsoft.com/office/drawing/2014/main" id="{75C08392-C838-EB06-7546-B8FC1DC2685F}"/>
              </a:ext>
            </a:extLst>
          </p:cNvPr>
          <p:cNvSpPr txBox="1"/>
          <p:nvPr/>
        </p:nvSpPr>
        <p:spPr>
          <a:xfrm>
            <a:off x="7001817" y="2326761"/>
            <a:ext cx="1540806" cy="584775"/>
          </a:xfrm>
          <a:prstGeom prst="rect">
            <a:avLst/>
          </a:prstGeom>
          <a:noFill/>
        </p:spPr>
        <p:txBody>
          <a:bodyPr wrap="none" rtlCol="0">
            <a:spAutoFit/>
          </a:bodyPr>
          <a:lstStyle/>
          <a:p>
            <a:r>
              <a:rPr lang="en-US" sz="3200" b="1" dirty="0">
                <a:highlight>
                  <a:srgbClr val="00FFFF"/>
                </a:highlight>
              </a:rPr>
              <a:t>Output</a:t>
            </a:r>
          </a:p>
        </p:txBody>
      </p:sp>
      <p:pic>
        <p:nvPicPr>
          <p:cNvPr id="20" name="Picture 19">
            <a:extLst>
              <a:ext uri="{FF2B5EF4-FFF2-40B4-BE49-F238E27FC236}">
                <a16:creationId xmlns:a16="http://schemas.microsoft.com/office/drawing/2014/main" id="{CD0A99DD-A543-4161-B9F2-09DE2E648EE1}"/>
              </a:ext>
            </a:extLst>
          </p:cNvPr>
          <p:cNvPicPr>
            <a:picLocks noChangeAspect="1"/>
          </p:cNvPicPr>
          <p:nvPr/>
        </p:nvPicPr>
        <p:blipFill>
          <a:blip r:embed="rId2"/>
          <a:stretch>
            <a:fillRect/>
          </a:stretch>
        </p:blipFill>
        <p:spPr>
          <a:xfrm>
            <a:off x="3255460" y="1890486"/>
            <a:ext cx="2555673" cy="1962757"/>
          </a:xfrm>
          <a:prstGeom prst="rect">
            <a:avLst/>
          </a:prstGeom>
        </p:spPr>
      </p:pic>
      <p:sp>
        <p:nvSpPr>
          <p:cNvPr id="3" name="Arrow: Right 2">
            <a:extLst>
              <a:ext uri="{FF2B5EF4-FFF2-40B4-BE49-F238E27FC236}">
                <a16:creationId xmlns:a16="http://schemas.microsoft.com/office/drawing/2014/main" id="{83ED7B60-4905-BB9D-82A4-3AEEF6E18FC9}"/>
              </a:ext>
            </a:extLst>
          </p:cNvPr>
          <p:cNvSpPr/>
          <p:nvPr/>
        </p:nvSpPr>
        <p:spPr>
          <a:xfrm>
            <a:off x="107504" y="5196934"/>
            <a:ext cx="1224136" cy="6077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unched Tape 20">
            <a:extLst>
              <a:ext uri="{FF2B5EF4-FFF2-40B4-BE49-F238E27FC236}">
                <a16:creationId xmlns:a16="http://schemas.microsoft.com/office/drawing/2014/main" id="{46F1F602-11F8-53E0-201C-7C793D4268B7}"/>
              </a:ext>
            </a:extLst>
          </p:cNvPr>
          <p:cNvSpPr/>
          <p:nvPr/>
        </p:nvSpPr>
        <p:spPr>
          <a:xfrm>
            <a:off x="1357045" y="5282877"/>
            <a:ext cx="2339578" cy="493561"/>
          </a:xfrm>
          <a:prstGeom prst="flowChartPunchedTap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19722E6-F978-9E10-6F3E-5BBEB279A807}"/>
              </a:ext>
            </a:extLst>
          </p:cNvPr>
          <p:cNvSpPr txBox="1"/>
          <p:nvPr/>
        </p:nvSpPr>
        <p:spPr>
          <a:xfrm>
            <a:off x="1419049" y="5311640"/>
            <a:ext cx="2216847" cy="369332"/>
          </a:xfrm>
          <a:prstGeom prst="rect">
            <a:avLst/>
          </a:prstGeom>
          <a:noFill/>
        </p:spPr>
        <p:txBody>
          <a:bodyPr wrap="square" rtlCol="0">
            <a:spAutoFit/>
          </a:bodyPr>
          <a:lstStyle/>
          <a:p>
            <a:r>
              <a:rPr lang="en-US" dirty="0">
                <a:solidFill>
                  <a:srgbClr val="FFC000"/>
                </a:solidFill>
              </a:rPr>
              <a:t>Podcast Listening </a:t>
            </a:r>
          </a:p>
        </p:txBody>
      </p:sp>
      <p:sp>
        <p:nvSpPr>
          <p:cNvPr id="23" name="Flowchart: Punched Tape 22">
            <a:extLst>
              <a:ext uri="{FF2B5EF4-FFF2-40B4-BE49-F238E27FC236}">
                <a16:creationId xmlns:a16="http://schemas.microsoft.com/office/drawing/2014/main" id="{28C2C8F0-D135-01CF-853D-FC06DCEEDCBC}"/>
              </a:ext>
            </a:extLst>
          </p:cNvPr>
          <p:cNvSpPr/>
          <p:nvPr/>
        </p:nvSpPr>
        <p:spPr>
          <a:xfrm>
            <a:off x="5922688" y="5162380"/>
            <a:ext cx="1313607" cy="541962"/>
          </a:xfrm>
          <a:prstGeom prst="flowChartPunchedTap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2279541-BF8D-682E-7720-953DA12ED981}"/>
              </a:ext>
            </a:extLst>
          </p:cNvPr>
          <p:cNvSpPr txBox="1"/>
          <p:nvPr/>
        </p:nvSpPr>
        <p:spPr>
          <a:xfrm>
            <a:off x="6010097" y="5248695"/>
            <a:ext cx="1138787" cy="369332"/>
          </a:xfrm>
          <a:prstGeom prst="rect">
            <a:avLst/>
          </a:prstGeom>
          <a:noFill/>
        </p:spPr>
        <p:txBody>
          <a:bodyPr wrap="square" rtlCol="0">
            <a:spAutoFit/>
          </a:bodyPr>
          <a:lstStyle/>
          <a:p>
            <a:r>
              <a:rPr lang="en-US" dirty="0">
                <a:solidFill>
                  <a:srgbClr val="FFC000"/>
                </a:solidFill>
              </a:rPr>
              <a:t>Retelling</a:t>
            </a:r>
          </a:p>
        </p:txBody>
      </p:sp>
      <p:sp>
        <p:nvSpPr>
          <p:cNvPr id="24" name="Arrow: Right 23">
            <a:extLst>
              <a:ext uri="{FF2B5EF4-FFF2-40B4-BE49-F238E27FC236}">
                <a16:creationId xmlns:a16="http://schemas.microsoft.com/office/drawing/2014/main" id="{85CF8C55-6637-7DF0-D999-3857D1A1DEE7}"/>
              </a:ext>
            </a:extLst>
          </p:cNvPr>
          <p:cNvSpPr/>
          <p:nvPr/>
        </p:nvSpPr>
        <p:spPr>
          <a:xfrm>
            <a:off x="7524327" y="5125472"/>
            <a:ext cx="1039863" cy="6077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Notched Right 25">
            <a:extLst>
              <a:ext uri="{FF2B5EF4-FFF2-40B4-BE49-F238E27FC236}">
                <a16:creationId xmlns:a16="http://schemas.microsoft.com/office/drawing/2014/main" id="{F129D587-B8B0-8A2F-09D4-16ED50636D76}"/>
              </a:ext>
            </a:extLst>
          </p:cNvPr>
          <p:cNvSpPr/>
          <p:nvPr/>
        </p:nvSpPr>
        <p:spPr>
          <a:xfrm>
            <a:off x="179512" y="6080618"/>
            <a:ext cx="1080120" cy="432048"/>
          </a:xfrm>
          <a:prstGeom prst="notch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Arrow: Pentagon 28">
            <a:extLst>
              <a:ext uri="{FF2B5EF4-FFF2-40B4-BE49-F238E27FC236}">
                <a16:creationId xmlns:a16="http://schemas.microsoft.com/office/drawing/2014/main" id="{D379BF25-73FC-F6AB-820D-4BF161E6182F}"/>
              </a:ext>
            </a:extLst>
          </p:cNvPr>
          <p:cNvSpPr/>
          <p:nvPr/>
        </p:nvSpPr>
        <p:spPr>
          <a:xfrm>
            <a:off x="1625972" y="6015450"/>
            <a:ext cx="1080120" cy="484632"/>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D86A0D-BDF5-E7E7-D679-9504B3FBD44B}"/>
              </a:ext>
            </a:extLst>
          </p:cNvPr>
          <p:cNvSpPr txBox="1"/>
          <p:nvPr/>
        </p:nvSpPr>
        <p:spPr>
          <a:xfrm>
            <a:off x="1655676" y="6052052"/>
            <a:ext cx="1080120" cy="369332"/>
          </a:xfrm>
          <a:prstGeom prst="rect">
            <a:avLst/>
          </a:prstGeom>
          <a:noFill/>
        </p:spPr>
        <p:txBody>
          <a:bodyPr wrap="square" rtlCol="0">
            <a:spAutoFit/>
          </a:bodyPr>
          <a:lstStyle/>
          <a:p>
            <a:r>
              <a:rPr lang="en-US" dirty="0">
                <a:solidFill>
                  <a:srgbClr val="FFC000"/>
                </a:solidFill>
              </a:rPr>
              <a:t>Lecture</a:t>
            </a:r>
          </a:p>
        </p:txBody>
      </p:sp>
      <p:sp>
        <p:nvSpPr>
          <p:cNvPr id="30" name="Arrow: Pentagon 29">
            <a:extLst>
              <a:ext uri="{FF2B5EF4-FFF2-40B4-BE49-F238E27FC236}">
                <a16:creationId xmlns:a16="http://schemas.microsoft.com/office/drawing/2014/main" id="{D5EC4E7D-5EF3-E6C3-7593-58AD3F841BF8}"/>
              </a:ext>
            </a:extLst>
          </p:cNvPr>
          <p:cNvSpPr/>
          <p:nvPr/>
        </p:nvSpPr>
        <p:spPr>
          <a:xfrm>
            <a:off x="4998991" y="6009529"/>
            <a:ext cx="2995800" cy="484632"/>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1D8C87-659B-3E70-7B5D-17FF70D3C0A3}"/>
              </a:ext>
            </a:extLst>
          </p:cNvPr>
          <p:cNvSpPr txBox="1"/>
          <p:nvPr/>
        </p:nvSpPr>
        <p:spPr>
          <a:xfrm>
            <a:off x="4969287" y="6067179"/>
            <a:ext cx="2995800" cy="369332"/>
          </a:xfrm>
          <a:prstGeom prst="rect">
            <a:avLst/>
          </a:prstGeom>
          <a:noFill/>
        </p:spPr>
        <p:txBody>
          <a:bodyPr wrap="square" rtlCol="0">
            <a:spAutoFit/>
          </a:bodyPr>
          <a:lstStyle/>
          <a:p>
            <a:r>
              <a:rPr lang="en-US" dirty="0">
                <a:solidFill>
                  <a:srgbClr val="FFC000"/>
                </a:solidFill>
              </a:rPr>
              <a:t>Discussion, giving opinion</a:t>
            </a:r>
          </a:p>
        </p:txBody>
      </p:sp>
      <p:sp>
        <p:nvSpPr>
          <p:cNvPr id="31" name="Arrow: Notched Right 30">
            <a:extLst>
              <a:ext uri="{FF2B5EF4-FFF2-40B4-BE49-F238E27FC236}">
                <a16:creationId xmlns:a16="http://schemas.microsoft.com/office/drawing/2014/main" id="{0F5FC1B4-9398-5AAC-A411-6B001C7F4B6B}"/>
              </a:ext>
            </a:extLst>
          </p:cNvPr>
          <p:cNvSpPr/>
          <p:nvPr/>
        </p:nvSpPr>
        <p:spPr>
          <a:xfrm>
            <a:off x="7955449" y="6035821"/>
            <a:ext cx="1080120" cy="432048"/>
          </a:xfrm>
          <a:prstGeom prst="notch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3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ppt_x"/>
                                          </p:val>
                                        </p:tav>
                                        <p:tav tm="100000">
                                          <p:val>
                                            <p:strVal val="#ppt_x"/>
                                          </p:val>
                                        </p:tav>
                                      </p:tavLst>
                                    </p:anim>
                                    <p:anim calcmode="lin" valueType="num">
                                      <p:cBhvr additive="base">
                                        <p:cTn id="9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6" grpId="0" animBg="1"/>
      <p:bldP spid="17" grpId="0" animBg="1"/>
      <p:bldP spid="18" grpId="0"/>
      <p:bldP spid="19" grpId="0"/>
      <p:bldP spid="3" grpId="0" animBg="1"/>
      <p:bldP spid="2" grpId="0"/>
      <p:bldP spid="22" grpId="0"/>
      <p:bldP spid="24" grpId="0" animBg="1"/>
      <p:bldP spid="26" grpId="0" animBg="1"/>
      <p:bldP spid="27" grpId="0"/>
      <p:bldP spid="28"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BC9C8F-AB95-C815-E813-53ABEAA50092}"/>
              </a:ext>
            </a:extLst>
          </p:cNvPr>
          <p:cNvGraphicFramePr>
            <a:graphicFrameLocks noGrp="1"/>
          </p:cNvGraphicFramePr>
          <p:nvPr>
            <p:extLst>
              <p:ext uri="{D42A27DB-BD31-4B8C-83A1-F6EECF244321}">
                <p14:modId xmlns:p14="http://schemas.microsoft.com/office/powerpoint/2010/main" val="1450210960"/>
              </p:ext>
            </p:extLst>
          </p:nvPr>
        </p:nvGraphicFramePr>
        <p:xfrm>
          <a:off x="4355976" y="1340768"/>
          <a:ext cx="4392488" cy="3637657"/>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930842947"/>
                    </a:ext>
                  </a:extLst>
                </a:gridCol>
                <a:gridCol w="1440160">
                  <a:extLst>
                    <a:ext uri="{9D8B030D-6E8A-4147-A177-3AD203B41FA5}">
                      <a16:colId xmlns:a16="http://schemas.microsoft.com/office/drawing/2014/main" val="1114492823"/>
                    </a:ext>
                  </a:extLst>
                </a:gridCol>
              </a:tblGrid>
              <a:tr h="504056">
                <a:tc>
                  <a:txBody>
                    <a:bodyPr/>
                    <a:lstStyle/>
                    <a:p>
                      <a:pPr algn="ctr" fontAlgn="ctr"/>
                      <a:r>
                        <a:rPr lang="en-US" sz="1800" b="1" u="none" strike="noStrike">
                          <a:effectLst/>
                        </a:rPr>
                        <a:t>Criteria</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Score</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1385297"/>
                  </a:ext>
                </a:extLst>
              </a:tr>
              <a:tr h="368950">
                <a:tc>
                  <a:txBody>
                    <a:bodyPr/>
                    <a:lstStyle/>
                    <a:p>
                      <a:pPr algn="l" fontAlgn="b"/>
                      <a:r>
                        <a:rPr lang="en-US" sz="1800" b="1" i="0" u="none" strike="noStrike" dirty="0">
                          <a:solidFill>
                            <a:srgbClr val="000000"/>
                          </a:solidFill>
                          <a:effectLst/>
                          <a:latin typeface="+mn-lt"/>
                        </a:rPr>
                        <a:t>Fluency</a:t>
                      </a:r>
                    </a:p>
                  </a:txBody>
                  <a:tcPr marL="9525" marR="9525" marT="9525" marB="0" anchor="b"/>
                </a:tc>
                <a:tc>
                  <a:txBody>
                    <a:bodyPr/>
                    <a:lstStyle/>
                    <a:p>
                      <a:pPr algn="l" fontAlgn="b"/>
                      <a:r>
                        <a:rPr lang="en-US" sz="1800" b="1" u="none" strike="noStrike" dirty="0">
                          <a:effectLst/>
                        </a:rPr>
                        <a:t> 1</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9983715"/>
                  </a:ext>
                </a:extLst>
              </a:tr>
              <a:tr h="486236">
                <a:tc>
                  <a:txBody>
                    <a:bodyPr/>
                    <a:lstStyle/>
                    <a:p>
                      <a:pPr algn="l" fontAlgn="b"/>
                      <a:endParaRPr lang="en-US" sz="1800" b="1" u="none" strike="noStrike" dirty="0">
                        <a:effectLst/>
                      </a:endParaRPr>
                    </a:p>
                    <a:p>
                      <a:pPr algn="l" fontAlgn="b"/>
                      <a:r>
                        <a:rPr lang="en-US" sz="1800" b="1" u="none" strike="noStrike" dirty="0">
                          <a:effectLst/>
                        </a:rPr>
                        <a:t>Vocabulary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 1</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2959709"/>
                  </a:ext>
                </a:extLst>
              </a:tr>
              <a:tr h="513692">
                <a:tc>
                  <a:txBody>
                    <a:bodyPr/>
                    <a:lstStyle/>
                    <a:p>
                      <a:pPr algn="l" fontAlgn="b"/>
                      <a:r>
                        <a:rPr lang="en-US" sz="1800" b="1" u="none" strike="noStrike" dirty="0">
                          <a:effectLst/>
                        </a:rPr>
                        <a:t>Grammar and accuracy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 1</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8483714"/>
                  </a:ext>
                </a:extLst>
              </a:tr>
              <a:tr h="503409">
                <a:tc>
                  <a:txBody>
                    <a:bodyPr/>
                    <a:lstStyle/>
                    <a:p>
                      <a:pPr algn="l" fontAlgn="b"/>
                      <a:r>
                        <a:rPr lang="en-US" sz="1800" b="1" u="none" strike="noStrike" dirty="0">
                          <a:effectLst/>
                        </a:rPr>
                        <a:t>Pronunciation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mn-lt"/>
                        </a:rPr>
                        <a:t>1</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2102090"/>
                  </a:ext>
                </a:extLst>
              </a:tr>
              <a:tr h="368950">
                <a:tc>
                  <a:txBody>
                    <a:bodyPr/>
                    <a:lstStyle/>
                    <a:p>
                      <a:pPr marL="0" marR="0" lvl="0" indent="0" algn="l" defTabSz="457207" rtl="0" eaLnBrk="1" fontAlgn="b" latinLnBrk="0" hangingPunct="1">
                        <a:lnSpc>
                          <a:spcPct val="100000"/>
                        </a:lnSpc>
                        <a:spcBef>
                          <a:spcPts val="0"/>
                        </a:spcBef>
                        <a:spcAft>
                          <a:spcPts val="0"/>
                        </a:spcAft>
                        <a:buClrTx/>
                        <a:buSzTx/>
                        <a:buFontTx/>
                        <a:buNone/>
                        <a:tabLst/>
                        <a:defRPr/>
                      </a:pPr>
                      <a:r>
                        <a:rPr lang="en-US" sz="1800" b="1" dirty="0">
                          <a:solidFill>
                            <a:schemeClr val="accent2">
                              <a:lumMod val="75000"/>
                            </a:schemeClr>
                          </a:solidFill>
                        </a:rPr>
                        <a:t>Eye contact, gesture </a:t>
                      </a:r>
                    </a:p>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1 </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7700930"/>
                  </a:ext>
                </a:extLst>
              </a:tr>
              <a:tr h="36895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2112179"/>
                  </a:ext>
                </a:extLst>
              </a:tr>
              <a:tr h="36895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7858990"/>
                  </a:ext>
                </a:extLst>
              </a:tr>
            </a:tbl>
          </a:graphicData>
        </a:graphic>
      </p:graphicFrame>
      <p:pic>
        <p:nvPicPr>
          <p:cNvPr id="3" name="Picture 2">
            <a:extLst>
              <a:ext uri="{FF2B5EF4-FFF2-40B4-BE49-F238E27FC236}">
                <a16:creationId xmlns:a16="http://schemas.microsoft.com/office/drawing/2014/main" id="{CC59E1E4-BBE7-C3F4-7DEE-CD723080A904}"/>
              </a:ext>
            </a:extLst>
          </p:cNvPr>
          <p:cNvPicPr>
            <a:picLocks noChangeAspect="1"/>
          </p:cNvPicPr>
          <p:nvPr/>
        </p:nvPicPr>
        <p:blipFill>
          <a:blip r:embed="rId2"/>
          <a:stretch>
            <a:fillRect/>
          </a:stretch>
        </p:blipFill>
        <p:spPr>
          <a:xfrm>
            <a:off x="475763" y="1926983"/>
            <a:ext cx="2088233" cy="1440161"/>
          </a:xfrm>
          <a:prstGeom prst="rect">
            <a:avLst/>
          </a:prstGeom>
        </p:spPr>
      </p:pic>
      <p:sp>
        <p:nvSpPr>
          <p:cNvPr id="4" name="Arrow: Right 3">
            <a:extLst>
              <a:ext uri="{FF2B5EF4-FFF2-40B4-BE49-F238E27FC236}">
                <a16:creationId xmlns:a16="http://schemas.microsoft.com/office/drawing/2014/main" id="{358FD4C4-A146-48EF-B20B-5B9E8B92C66D}"/>
              </a:ext>
            </a:extLst>
          </p:cNvPr>
          <p:cNvSpPr/>
          <p:nvPr/>
        </p:nvSpPr>
        <p:spPr>
          <a:xfrm>
            <a:off x="2633264" y="2495018"/>
            <a:ext cx="1584176" cy="304093"/>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CF73859-A885-E139-F1EC-FB6A5C164426}"/>
              </a:ext>
            </a:extLst>
          </p:cNvPr>
          <p:cNvSpPr/>
          <p:nvPr/>
        </p:nvSpPr>
        <p:spPr>
          <a:xfrm>
            <a:off x="2411760" y="1844824"/>
            <a:ext cx="1805680" cy="50405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dirty="0"/>
              <a:t>Assessment</a:t>
            </a:r>
            <a:r>
              <a:rPr lang="en-US" dirty="0"/>
              <a:t> </a:t>
            </a:r>
          </a:p>
        </p:txBody>
      </p:sp>
    </p:spTree>
    <p:extLst>
      <p:ext uri="{BB962C8B-B14F-4D97-AF65-F5344CB8AC3E}">
        <p14:creationId xmlns:p14="http://schemas.microsoft.com/office/powerpoint/2010/main" val="317885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B81F8B-F5A9-C496-7376-3B03EF746E0E}"/>
              </a:ext>
            </a:extLst>
          </p:cNvPr>
          <p:cNvSpPr/>
          <p:nvPr/>
        </p:nvSpPr>
        <p:spPr>
          <a:xfrm>
            <a:off x="251520" y="2060848"/>
            <a:ext cx="2736304" cy="1728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5E2DDC8-5591-9EDB-7215-8DEAAC9E2ACB}"/>
              </a:ext>
            </a:extLst>
          </p:cNvPr>
          <p:cNvSpPr txBox="1"/>
          <p:nvPr/>
        </p:nvSpPr>
        <p:spPr>
          <a:xfrm>
            <a:off x="611596" y="2531081"/>
            <a:ext cx="2624393" cy="584775"/>
          </a:xfrm>
          <a:prstGeom prst="rect">
            <a:avLst/>
          </a:prstGeom>
          <a:noFill/>
        </p:spPr>
        <p:txBody>
          <a:bodyPr wrap="square" rtlCol="0">
            <a:spAutoFit/>
          </a:bodyPr>
          <a:lstStyle/>
          <a:p>
            <a:r>
              <a:rPr lang="en-US" sz="3200" b="1" dirty="0"/>
              <a:t>Listening </a:t>
            </a:r>
          </a:p>
        </p:txBody>
      </p:sp>
      <p:graphicFrame>
        <p:nvGraphicFramePr>
          <p:cNvPr id="4" name="Table 3">
            <a:extLst>
              <a:ext uri="{FF2B5EF4-FFF2-40B4-BE49-F238E27FC236}">
                <a16:creationId xmlns:a16="http://schemas.microsoft.com/office/drawing/2014/main" id="{9C085751-1DC3-83E7-7192-314AF1DE970E}"/>
              </a:ext>
            </a:extLst>
          </p:cNvPr>
          <p:cNvGraphicFramePr>
            <a:graphicFrameLocks noGrp="1"/>
          </p:cNvGraphicFramePr>
          <p:nvPr>
            <p:extLst>
              <p:ext uri="{D42A27DB-BD31-4B8C-83A1-F6EECF244321}">
                <p14:modId xmlns:p14="http://schemas.microsoft.com/office/powerpoint/2010/main" val="2177346507"/>
              </p:ext>
            </p:extLst>
          </p:nvPr>
        </p:nvGraphicFramePr>
        <p:xfrm>
          <a:off x="4355976" y="1918913"/>
          <a:ext cx="4392488" cy="1809109"/>
        </p:xfrm>
        <a:graphic>
          <a:graphicData uri="http://schemas.openxmlformats.org/drawingml/2006/table">
            <a:tbl>
              <a:tblPr>
                <a:tableStyleId>{5C22544A-7EE6-4342-B048-85BDC9FD1C3A}</a:tableStyleId>
              </a:tblPr>
              <a:tblGrid>
                <a:gridCol w="2459448">
                  <a:extLst>
                    <a:ext uri="{9D8B030D-6E8A-4147-A177-3AD203B41FA5}">
                      <a16:colId xmlns:a16="http://schemas.microsoft.com/office/drawing/2014/main" val="930842947"/>
                    </a:ext>
                  </a:extLst>
                </a:gridCol>
                <a:gridCol w="1933040">
                  <a:extLst>
                    <a:ext uri="{9D8B030D-6E8A-4147-A177-3AD203B41FA5}">
                      <a16:colId xmlns:a16="http://schemas.microsoft.com/office/drawing/2014/main" val="1114492823"/>
                    </a:ext>
                  </a:extLst>
                </a:gridCol>
              </a:tblGrid>
              <a:tr h="670883">
                <a:tc>
                  <a:txBody>
                    <a:bodyPr/>
                    <a:lstStyle/>
                    <a:p>
                      <a:pPr algn="ctr" fontAlgn="ctr"/>
                      <a:r>
                        <a:rPr lang="en-US" sz="1800" b="1" i="0" u="none" strike="noStrike" dirty="0">
                          <a:solidFill>
                            <a:srgbClr val="000000"/>
                          </a:solidFill>
                          <a:effectLst/>
                          <a:latin typeface="Century Gothic" panose="020B0502020202020204" pitchFamily="34" charset="0"/>
                        </a:rPr>
                        <a:t>Resources</a:t>
                      </a:r>
                    </a:p>
                  </a:txBody>
                  <a:tcPr marL="9525" marR="9525" marT="9525" marB="0" anchor="ctr"/>
                </a:tc>
                <a:tc>
                  <a:txBody>
                    <a:bodyPr/>
                    <a:lstStyle/>
                    <a:p>
                      <a:pPr algn="ctr" fontAlgn="ctr"/>
                      <a:r>
                        <a:rPr lang="en-US" sz="1800" b="1" u="none" strike="noStrike" dirty="0">
                          <a:effectLst/>
                        </a:rPr>
                        <a:t>Score</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1385297"/>
                  </a:ext>
                </a:extLst>
              </a:tr>
              <a:tr h="491061">
                <a:tc>
                  <a:txBody>
                    <a:bodyPr/>
                    <a:lstStyle/>
                    <a:p>
                      <a:pPr algn="l" fontAlgn="b"/>
                      <a:r>
                        <a:rPr lang="en-US" sz="1800" b="1" i="0" u="none" strike="noStrike" dirty="0">
                          <a:solidFill>
                            <a:srgbClr val="000000"/>
                          </a:solidFill>
                          <a:effectLst/>
                          <a:latin typeface="Calibri" panose="020F0502020204030204" pitchFamily="34" charset="0"/>
                        </a:rPr>
                        <a:t>TOEIC Listening Test</a:t>
                      </a: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9983715"/>
                  </a:ext>
                </a:extLst>
              </a:tr>
              <a:tr h="647165">
                <a:tc>
                  <a:txBody>
                    <a:bodyPr/>
                    <a:lstStyle/>
                    <a:p>
                      <a:pPr algn="l" fontAlgn="b"/>
                      <a:r>
                        <a:rPr lang="en-US" sz="1800" b="1" i="0" u="none" strike="noStrike" dirty="0">
                          <a:solidFill>
                            <a:srgbClr val="000000"/>
                          </a:solidFill>
                          <a:effectLst/>
                          <a:latin typeface="Calibri" panose="020F0502020204030204" pitchFamily="34" charset="0"/>
                        </a:rPr>
                        <a:t>IELTS Listening Test</a:t>
                      </a:r>
                    </a:p>
                  </a:txBody>
                  <a:tcPr marL="9525" marR="9525" marT="9525" marB="0" anchor="b"/>
                </a:tc>
                <a:tc>
                  <a:txBody>
                    <a:bodyPr/>
                    <a:lstStyle/>
                    <a:p>
                      <a:pPr algn="l"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2959709"/>
                  </a:ext>
                </a:extLst>
              </a:tr>
            </a:tbl>
          </a:graphicData>
        </a:graphic>
      </p:graphicFrame>
      <p:sp>
        <p:nvSpPr>
          <p:cNvPr id="5" name="Arrow: Right 4">
            <a:extLst>
              <a:ext uri="{FF2B5EF4-FFF2-40B4-BE49-F238E27FC236}">
                <a16:creationId xmlns:a16="http://schemas.microsoft.com/office/drawing/2014/main" id="{4F450B0D-DB62-EAD5-B589-B79C085B841D}"/>
              </a:ext>
            </a:extLst>
          </p:cNvPr>
          <p:cNvSpPr/>
          <p:nvPr/>
        </p:nvSpPr>
        <p:spPr>
          <a:xfrm>
            <a:off x="3084855" y="2772897"/>
            <a:ext cx="1176526" cy="304093"/>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81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39618" cy="816042"/>
          </a:xfrm>
        </p:spPr>
        <p:txBody>
          <a:bodyPr/>
          <a:lstStyle/>
          <a:p>
            <a:r>
              <a:rPr lang="en-US" dirty="0"/>
              <a:t>Observation and grading</a:t>
            </a:r>
            <a:endParaRPr lang="th-TH" dirty="0"/>
          </a:p>
        </p:txBody>
      </p:sp>
      <p:sp>
        <p:nvSpPr>
          <p:cNvPr id="3" name="Content Placeholder 2"/>
          <p:cNvSpPr>
            <a:spLocks noGrp="1"/>
          </p:cNvSpPr>
          <p:nvPr>
            <p:ph idx="1"/>
          </p:nvPr>
        </p:nvSpPr>
        <p:spPr>
          <a:xfrm>
            <a:off x="827584" y="1484785"/>
            <a:ext cx="6912768" cy="4763622"/>
          </a:xfrm>
        </p:spPr>
        <p:txBody>
          <a:bodyPr>
            <a:normAutofit fontScale="85000" lnSpcReduction="20000"/>
          </a:bodyPr>
          <a:lstStyle/>
          <a:p>
            <a:r>
              <a:rPr lang="en-US" sz="3200" b="1" dirty="0">
                <a:solidFill>
                  <a:schemeClr val="bg1"/>
                </a:solidFill>
              </a:rPr>
              <a:t>Ethics and morals and discipline      10%</a:t>
            </a:r>
          </a:p>
          <a:p>
            <a:pPr marL="137160" indent="0">
              <a:buNone/>
            </a:pPr>
            <a:r>
              <a:rPr lang="en-US" sz="2400" b="1" dirty="0"/>
              <a:t>Attitude towards learning, Attendance, class participation, punctuality</a:t>
            </a:r>
          </a:p>
          <a:p>
            <a:pPr marL="137160" indent="0">
              <a:buNone/>
            </a:pPr>
            <a:endParaRPr lang="en-US" sz="2400" b="1" dirty="0"/>
          </a:p>
          <a:p>
            <a:pPr marL="137160" indent="0">
              <a:buNone/>
            </a:pPr>
            <a:endParaRPr lang="en-US" sz="3200" b="1" dirty="0"/>
          </a:p>
          <a:p>
            <a:pPr marL="137160" indent="0">
              <a:buNone/>
            </a:pPr>
            <a:r>
              <a:rPr lang="en-US" sz="3200" b="1" dirty="0">
                <a:solidFill>
                  <a:schemeClr val="bg1"/>
                </a:solidFill>
              </a:rPr>
              <a:t>Knowledge and Cognitive Skills 30%</a:t>
            </a:r>
          </a:p>
          <a:p>
            <a:pPr marL="137160" indent="0">
              <a:buNone/>
            </a:pPr>
            <a:r>
              <a:rPr lang="en-US" sz="2800" b="1" dirty="0">
                <a:solidFill>
                  <a:schemeClr val="tx1">
                    <a:lumMod val="95000"/>
                  </a:schemeClr>
                </a:solidFill>
              </a:rPr>
              <a:t>Assignment (Retelling), Presentation, Discussion, Exam, Pronunciation</a:t>
            </a:r>
          </a:p>
          <a:p>
            <a:pPr marL="137160" indent="0">
              <a:buNone/>
            </a:pPr>
            <a:endParaRPr lang="en-US" dirty="0"/>
          </a:p>
          <a:p>
            <a:pPr marL="137160" indent="0">
              <a:buNone/>
            </a:pPr>
            <a:endParaRPr lang="en-US" dirty="0"/>
          </a:p>
          <a:p>
            <a:pPr marL="137160" indent="0">
              <a:buNone/>
            </a:pPr>
            <a:r>
              <a:rPr lang="en-US" dirty="0"/>
              <a:t> </a:t>
            </a:r>
            <a:endParaRPr lang="th-TH" dirty="0"/>
          </a:p>
        </p:txBody>
      </p:sp>
    </p:spTree>
    <p:extLst>
      <p:ext uri="{BB962C8B-B14F-4D97-AF65-F5344CB8AC3E}">
        <p14:creationId xmlns:p14="http://schemas.microsoft.com/office/powerpoint/2010/main" val="121303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E6BE61-3825-E2A4-682A-00EED64A91B8}"/>
              </a:ext>
            </a:extLst>
          </p:cNvPr>
          <p:cNvSpPr txBox="1"/>
          <p:nvPr/>
        </p:nvSpPr>
        <p:spPr>
          <a:xfrm>
            <a:off x="395536" y="764704"/>
            <a:ext cx="8568952" cy="5227265"/>
          </a:xfrm>
          <a:prstGeom prst="rect">
            <a:avLst/>
          </a:prstGeom>
          <a:noFill/>
        </p:spPr>
        <p:txBody>
          <a:bodyPr wrap="square">
            <a:spAutoFit/>
          </a:bodyPr>
          <a:lstStyle/>
          <a:p>
            <a:pPr marL="0" marR="0">
              <a:lnSpc>
                <a:spcPct val="107000"/>
              </a:lnSpc>
              <a:spcBef>
                <a:spcPts val="0"/>
              </a:spcBef>
              <a:spcAft>
                <a:spcPts val="800"/>
              </a:spcAft>
            </a:pPr>
            <a:r>
              <a:rPr lang="en-US" sz="2400" b="1" kern="100" dirty="0">
                <a:solidFill>
                  <a:schemeClr val="accent3"/>
                </a:solidFill>
                <a:effectLst/>
                <a:latin typeface="Calibri" panose="020F0502020204030204" pitchFamily="34" charset="0"/>
                <a:ea typeface="Calibri" panose="020F0502020204030204" pitchFamily="34" charset="0"/>
                <a:cs typeface="Cordia New" panose="020B0304020202020204" pitchFamily="34" charset="-34"/>
              </a:rPr>
              <a:t>1. Ethics and Morals</a:t>
            </a:r>
            <a:endParaRPr lang="en-US" sz="2400" kern="100" dirty="0">
              <a:solidFill>
                <a:schemeClr val="accent3"/>
              </a:solidFill>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ordia New" panose="020B0304020202020204" pitchFamily="34" charset="-34"/>
              </a:rPr>
              <a:t>1.1. Ethics and Morals students need to develop</a:t>
            </a:r>
            <a:endParaRPr lang="en-US" sz="2400" kern="100" dirty="0">
              <a:effectLst/>
              <a:latin typeface="Calibri" panose="020F0502020204030204" pitchFamily="34" charset="0"/>
              <a:ea typeface="Calibri" panose="020F0502020204030204" pitchFamily="34" charset="0"/>
              <a:cs typeface="Cordia New" panose="020B0304020202020204" pitchFamily="34" charset="-34"/>
            </a:endParaRPr>
          </a:p>
          <a:p>
            <a:pPr marL="457200" marR="0" indent="-457200">
              <a:lnSpc>
                <a:spcPct val="107000"/>
              </a:lnSpc>
              <a:spcBef>
                <a:spcPts val="0"/>
              </a:spcBef>
              <a:spcAft>
                <a:spcPts val="800"/>
              </a:spcAft>
              <a:buAutoNum type="arabicParenBoth"/>
            </a:pPr>
            <a:r>
              <a:rPr lang="en-US" sz="2400" kern="100" dirty="0">
                <a:effectLst/>
                <a:latin typeface="Calibri" panose="020F0502020204030204" pitchFamily="34" charset="0"/>
                <a:ea typeface="Calibri" panose="020F0502020204030204" pitchFamily="34" charset="0"/>
                <a:cs typeface="Cordia New" panose="020B0304020202020204" pitchFamily="34" charset="-34"/>
              </a:rPr>
              <a:t>Expressing love, faith, and pride in teaching profession; possessing teacher spirituality; following professional codes of conduct</a:t>
            </a:r>
            <a:endParaRPr lang="en-US" sz="2400" kern="100" dirty="0">
              <a:latin typeface="Calibri" panose="020F0502020204030204" pitchFamily="34" charset="0"/>
              <a:ea typeface="Calibri" panose="020F0502020204030204" pitchFamily="34" charset="0"/>
              <a:cs typeface="Cordia New" panose="020B0304020202020204" pitchFamily="34" charset="-34"/>
            </a:endParaRPr>
          </a:p>
          <a:p>
            <a:pPr marL="457200" marR="0" indent="-457200">
              <a:lnSpc>
                <a:spcPct val="107000"/>
              </a:lnSpc>
              <a:spcBef>
                <a:spcPts val="0"/>
              </a:spcBef>
              <a:spcAft>
                <a:spcPts val="800"/>
              </a:spcAft>
              <a:buAutoNum type="arabicParenBoth"/>
            </a:pPr>
            <a:r>
              <a:rPr lang="en-US" sz="2400" kern="100" dirty="0">
                <a:effectLst/>
                <a:latin typeface="Calibri" panose="020F0502020204030204" pitchFamily="34" charset="0"/>
                <a:ea typeface="Calibri" panose="020F0502020204030204" pitchFamily="34" charset="0"/>
                <a:cs typeface="Cordia New" panose="020B0304020202020204" pitchFamily="34" charset="-34"/>
              </a:rPr>
              <a:t> Developing a public-spirited mindset and personal qualities such as patience, altruism, responsibility, and honesty while completing tasks.</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Cordia New" panose="020B0304020202020204" pitchFamily="34" charset="-34"/>
              </a:rPr>
              <a:t>(3) Possessing democratic values and characteristics (respecting others ‘rights and dignity; gaining skills to work together in harmony with others; developing decision making abilities based on objective facts and humanitarian values)</a:t>
            </a:r>
          </a:p>
        </p:txBody>
      </p:sp>
    </p:spTree>
    <p:extLst>
      <p:ext uri="{BB962C8B-B14F-4D97-AF65-F5344CB8AC3E}">
        <p14:creationId xmlns:p14="http://schemas.microsoft.com/office/powerpoint/2010/main" val="2404218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444</TotalTime>
  <Words>1652</Words>
  <Application>Microsoft Office PowerPoint</Application>
  <PresentationFormat>On-screen Show (4:3)</PresentationFormat>
  <Paragraphs>227</Paragraphs>
  <Slides>31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Calibri</vt:lpstr>
      <vt:lpstr>Century Gothic</vt:lpstr>
      <vt:lpstr>Edwardian Script ITC</vt:lpstr>
      <vt:lpstr>Symbol</vt:lpstr>
      <vt:lpstr>Wingdings 3</vt:lpstr>
      <vt:lpstr>Ion</vt:lpstr>
      <vt:lpstr>Welcome Section </vt:lpstr>
      <vt:lpstr>Course Orientation</vt:lpstr>
      <vt:lpstr>PowerPoint Presentation</vt:lpstr>
      <vt:lpstr>PowerPoint Presentation</vt:lpstr>
      <vt:lpstr>PowerPoint Presentation</vt:lpstr>
      <vt:lpstr>PowerPoint Presentation</vt:lpstr>
      <vt:lpstr>PowerPoint Presentation</vt:lpstr>
      <vt:lpstr>Observation and grading</vt:lpstr>
      <vt:lpstr>PowerPoint Presentation</vt:lpstr>
      <vt:lpstr>Observation and grading</vt:lpstr>
      <vt:lpstr>PowerPoint Presentation</vt:lpstr>
      <vt:lpstr>PowerPoint Presentation</vt:lpstr>
      <vt:lpstr>The content to Study</vt:lpstr>
      <vt:lpstr>The content to Study</vt:lpstr>
      <vt:lpstr>Setting up the rules together </vt:lpstr>
      <vt:lpstr>Classroom Rules and Expectation</vt:lpstr>
      <vt:lpstr>Classroom Rules and Expectation</vt:lpstr>
      <vt:lpstr>Classroom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Section</dc:title>
  <dc:creator>abi</dc:creator>
  <cp:lastModifiedBy>Yu Mon Kyaw</cp:lastModifiedBy>
  <cp:revision>12</cp:revision>
  <dcterms:created xsi:type="dcterms:W3CDTF">2024-12-03T04:02:18Z</dcterms:created>
  <dcterms:modified xsi:type="dcterms:W3CDTF">2025-07-17T06:16:18Z</dcterms:modified>
</cp:coreProperties>
</file>