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89" r:id="rId24"/>
    <p:sldId id="290" r:id="rId25"/>
    <p:sldId id="264" r:id="rId26"/>
    <p:sldId id="265" r:id="rId27"/>
    <p:sldId id="291" r:id="rId28"/>
    <p:sldId id="292" r:id="rId29"/>
    <p:sldId id="293" r:id="rId30"/>
    <p:sldId id="266" r:id="rId31"/>
    <p:sldId id="267" r:id="rId32"/>
    <p:sldId id="268" r:id="rId33"/>
    <p:sldId id="269" r:id="rId34"/>
    <p:sldId id="270" r:id="rId35"/>
    <p:sldId id="271" r:id="rId36"/>
    <p:sldId id="272" r:id="rId37"/>
    <p:sldId id="294" r:id="rId38"/>
    <p:sldId id="295" r:id="rId39"/>
    <p:sldId id="273" r:id="rId40"/>
    <p:sldId id="296" r:id="rId41"/>
    <p:sldId id="297" r:id="rId42"/>
    <p:sldId id="274" r:id="rId43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0A056E9A-3FC2-39CD-B2FA-9CE5239122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A96649DE-BC43-411C-1862-1EB25F47B3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4FF24079-025C-ECCB-5E6D-10813BAEC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2B4B-7C8F-45B2-9C56-7C7959973E16}" type="datetimeFigureOut">
              <a:rPr lang="th-TH" smtClean="0"/>
              <a:t>07/01/69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D0B06685-14E8-C507-2596-1822C7D23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57FDE322-99DC-8E1E-B3CB-A98936001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F3B4B-EE75-4C5A-B416-D68EAC10DFF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62314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2EEEE295-D2E9-E374-C049-5BFB186DB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6B5F367A-1202-214B-9DD1-8E1F918097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1270575F-B2CD-28B4-ACEC-F24B90538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2B4B-7C8F-45B2-9C56-7C7959973E16}" type="datetimeFigureOut">
              <a:rPr lang="th-TH" smtClean="0"/>
              <a:t>07/01/69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021FFE90-E058-D4C6-21CC-E955BE0FA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D46226F3-B7A6-4F36-B6C3-E427DE04D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F3B4B-EE75-4C5A-B416-D68EAC10DFF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91031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>
            <a:extLst>
              <a:ext uri="{FF2B5EF4-FFF2-40B4-BE49-F238E27FC236}">
                <a16:creationId xmlns:a16="http://schemas.microsoft.com/office/drawing/2014/main" id="{2FB638BF-B9BF-3FA9-DB4A-5C54E69220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CF2DB511-DC19-F682-2072-DF737E8F19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480968D8-E94E-3141-C26F-316F06D55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2B4B-7C8F-45B2-9C56-7C7959973E16}" type="datetimeFigureOut">
              <a:rPr lang="th-TH" smtClean="0"/>
              <a:t>07/01/69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A6DBA5D6-AE7C-6984-7679-FF84F4893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45F090B2-00C4-9367-5A59-7144985DB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F3B4B-EE75-4C5A-B416-D68EAC10DFF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5715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DF61E1B8-2BA1-061F-B3DD-0CC018989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5C012610-6DD8-26EC-875C-4A841E6679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78799A81-FF96-528C-5464-06649E4AC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2B4B-7C8F-45B2-9C56-7C7959973E16}" type="datetimeFigureOut">
              <a:rPr lang="th-TH" smtClean="0"/>
              <a:t>07/01/69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9777AD18-B627-D5B9-1ABE-CB16F7995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05672A4D-CA2C-2D63-1AE7-4973FBE7F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F3B4B-EE75-4C5A-B416-D68EAC10DFF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49771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C15EBF95-0EDB-0C9F-A6CD-0CC9AF280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3CB0AF4E-82BE-774F-49F4-A1D3C92EB0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24F5F8D1-55AE-B9E2-C716-C7C60A579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2B4B-7C8F-45B2-9C56-7C7959973E16}" type="datetimeFigureOut">
              <a:rPr lang="th-TH" smtClean="0"/>
              <a:t>07/01/69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28036ABD-4F46-530C-920D-1A6FE3532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6A1D2E9F-1EF6-0E97-432D-504776E3B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F3B4B-EE75-4C5A-B416-D68EAC10DFF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07864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17F8065-DF19-C158-91A1-25CE4576A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D830AA4F-AC3E-7A2E-8F13-25CD07241D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350A8B62-2E3A-A7C7-BC02-2128C9C320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29A31CF7-C5F2-3E61-2E70-9486BB53A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2B4B-7C8F-45B2-9C56-7C7959973E16}" type="datetimeFigureOut">
              <a:rPr lang="th-TH" smtClean="0"/>
              <a:t>07/01/69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6B09B765-1B06-7E52-78F7-70D8EE461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489FDEFE-F49B-DD40-41A9-29E0BE3D0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F3B4B-EE75-4C5A-B416-D68EAC10DFF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44782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7F92EA1C-1CF8-2F97-0AE3-1CB267830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31238D17-BEFD-E9DD-435E-ACAC15A86F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FDEFBEF3-9822-3475-CA44-98C133B4C3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ข้อความ 4">
            <a:extLst>
              <a:ext uri="{FF2B5EF4-FFF2-40B4-BE49-F238E27FC236}">
                <a16:creationId xmlns:a16="http://schemas.microsoft.com/office/drawing/2014/main" id="{EE7500B5-ADBA-21D5-0ECD-E1C995A6EC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:a16="http://schemas.microsoft.com/office/drawing/2014/main" id="{8689AD32-5F41-9998-2488-FC76D8A441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แทนวันที่ 6">
            <a:extLst>
              <a:ext uri="{FF2B5EF4-FFF2-40B4-BE49-F238E27FC236}">
                <a16:creationId xmlns:a16="http://schemas.microsoft.com/office/drawing/2014/main" id="{C054E851-E0F7-DDC8-90CA-F1A68542E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2B4B-7C8F-45B2-9C56-7C7959973E16}" type="datetimeFigureOut">
              <a:rPr lang="th-TH" smtClean="0"/>
              <a:t>07/01/69</a:t>
            </a:fld>
            <a:endParaRPr lang="th-TH"/>
          </a:p>
        </p:txBody>
      </p:sp>
      <p:sp>
        <p:nvSpPr>
          <p:cNvPr id="8" name="ตัวแทนท้ายกระดาษ 7">
            <a:extLst>
              <a:ext uri="{FF2B5EF4-FFF2-40B4-BE49-F238E27FC236}">
                <a16:creationId xmlns:a16="http://schemas.microsoft.com/office/drawing/2014/main" id="{DDEBC703-30B8-E2E9-1BF7-37E51D8F4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สไลด์ 8">
            <a:extLst>
              <a:ext uri="{FF2B5EF4-FFF2-40B4-BE49-F238E27FC236}">
                <a16:creationId xmlns:a16="http://schemas.microsoft.com/office/drawing/2014/main" id="{7699C219-A24C-6F24-F429-9AB814DAA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F3B4B-EE75-4C5A-B416-D68EAC10DFF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75625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CFBFCA08-62BB-2FE2-0201-5B43DBE08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F367AE6C-EA94-FD97-BEA5-CF348577F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2B4B-7C8F-45B2-9C56-7C7959973E16}" type="datetimeFigureOut">
              <a:rPr lang="th-TH" smtClean="0"/>
              <a:t>07/01/69</a:t>
            </a:fld>
            <a:endParaRPr lang="th-TH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0ACCEA7B-F8A2-0460-EA1B-71E8F5323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30D25AB1-88C2-E2E2-BFEF-ADD13A6C1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F3B4B-EE75-4C5A-B416-D68EAC10DFF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43082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>
            <a:extLst>
              <a:ext uri="{FF2B5EF4-FFF2-40B4-BE49-F238E27FC236}">
                <a16:creationId xmlns:a16="http://schemas.microsoft.com/office/drawing/2014/main" id="{D3EFD3F5-BBE5-FEF2-EB62-E006A2D59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2B4B-7C8F-45B2-9C56-7C7959973E16}" type="datetimeFigureOut">
              <a:rPr lang="th-TH" smtClean="0"/>
              <a:t>07/01/69</a:t>
            </a:fld>
            <a:endParaRPr lang="th-TH"/>
          </a:p>
        </p:txBody>
      </p:sp>
      <p:sp>
        <p:nvSpPr>
          <p:cNvPr id="3" name="ตัวแทนท้ายกระดาษ 2">
            <a:extLst>
              <a:ext uri="{FF2B5EF4-FFF2-40B4-BE49-F238E27FC236}">
                <a16:creationId xmlns:a16="http://schemas.microsoft.com/office/drawing/2014/main" id="{2FF817B2-BF4C-8997-2BE5-B5B7F6F02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09DA175A-999B-A087-F1E3-3B79E6341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F3B4B-EE75-4C5A-B416-D68EAC10DFF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75663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17FA5D91-0BBF-23E1-D39D-5FFAAD3E7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31D30525-FE63-B82F-CC3C-3B2C575B55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E9AD29AA-B512-D45C-1A0A-F524A52BCC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2D247CC3-5E62-85C0-0822-3E68C6636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2B4B-7C8F-45B2-9C56-7C7959973E16}" type="datetimeFigureOut">
              <a:rPr lang="th-TH" smtClean="0"/>
              <a:t>07/01/69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42F2F0F0-3B3D-2E74-7BDC-7F8702B83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1C5CB362-4BB4-569C-C2D2-81D99E04E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F3B4B-EE75-4C5A-B416-D68EAC10DFF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23912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9912CC07-19F9-8EFA-1226-83445AE6F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รูปภาพ 2">
            <a:extLst>
              <a:ext uri="{FF2B5EF4-FFF2-40B4-BE49-F238E27FC236}">
                <a16:creationId xmlns:a16="http://schemas.microsoft.com/office/drawing/2014/main" id="{D064FDE7-020F-D552-B0F1-85FF367469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441A42E1-9CE6-DF1A-0A60-A4B345167A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3A0D980B-3582-A63A-5130-B06AD2E83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2B4B-7C8F-45B2-9C56-7C7959973E16}" type="datetimeFigureOut">
              <a:rPr lang="th-TH" smtClean="0"/>
              <a:t>07/01/69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85CE8428-D7FB-B01C-55B0-9634A560E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0A7C5C34-A7EC-675A-0F3A-6FA6CFFD1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F3B4B-EE75-4C5A-B416-D68EAC10DFF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97381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>
            <a:extLst>
              <a:ext uri="{FF2B5EF4-FFF2-40B4-BE49-F238E27FC236}">
                <a16:creationId xmlns:a16="http://schemas.microsoft.com/office/drawing/2014/main" id="{7CB8878A-8A2A-BDF1-3588-EB2FF48E8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31505DEA-8155-A225-5F4D-468B59A12F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A9224238-607D-F6B6-0A4A-3D5B484954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C62B4B-7C8F-45B2-9C56-7C7959973E16}" type="datetimeFigureOut">
              <a:rPr lang="th-TH" smtClean="0"/>
              <a:t>07/01/69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727FF733-F6D0-78F1-69B2-E1ADC5E9CE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011891AA-A1ED-853D-B9BD-CD410E928B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F3B4B-EE75-4C5A-B416-D68EAC10DFF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14945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ชื่อเรื่อง 3">
            <a:extLst>
              <a:ext uri="{FF2B5EF4-FFF2-40B4-BE49-F238E27FC236}">
                <a16:creationId xmlns:a16="http://schemas.microsoft.com/office/drawing/2014/main" id="{E8C72E3D-35EE-3EC4-9B5B-C2FCE7AB0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บทที่ </a:t>
            </a:r>
            <a:r>
              <a:rPr lang="en-AU" b="1" dirty="0">
                <a:latin typeface="JasmineUPC" panose="02020603050405020304" pitchFamily="18" charset="-34"/>
                <a:cs typeface="JasmineUPC" panose="02020603050405020304" pitchFamily="18" charset="-34"/>
              </a:rPr>
              <a:t>3</a:t>
            </a:r>
            <a:br>
              <a:rPr lang="en-AU" b="1" dirty="0">
                <a:latin typeface="JasmineUPC" panose="02020603050405020304" pitchFamily="18" charset="-34"/>
                <a:cs typeface="JasmineUPC" panose="02020603050405020304" pitchFamily="18" charset="-34"/>
              </a:rPr>
            </a:b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เทคนิคการวิเคราะห์งบการเงิน</a:t>
            </a:r>
          </a:p>
        </p:txBody>
      </p:sp>
      <p:sp>
        <p:nvSpPr>
          <p:cNvPr id="5" name="ตัวแทนเนื้อหา 4">
            <a:extLst>
              <a:ext uri="{FF2B5EF4-FFF2-40B4-BE49-F238E27FC236}">
                <a16:creationId xmlns:a16="http://schemas.microsoft.com/office/drawing/2014/main" id="{50AC053D-8B10-1394-469F-1FEC08A1B6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 dirty="0"/>
          </a:p>
          <a:p>
            <a:endParaRPr lang="th-TH" dirty="0"/>
          </a:p>
          <a:p>
            <a:endParaRPr lang="th-TH" dirty="0"/>
          </a:p>
          <a:p>
            <a:endParaRPr lang="th-TH" dirty="0"/>
          </a:p>
          <a:p>
            <a:endParaRPr lang="th-TH" dirty="0"/>
          </a:p>
          <a:p>
            <a:endParaRPr lang="th-TH" dirty="0"/>
          </a:p>
          <a:p>
            <a:endParaRPr lang="th-TH" dirty="0"/>
          </a:p>
          <a:p>
            <a:r>
              <a:rPr lang="th-TH" dirty="0" err="1"/>
              <a:t>ศิลป</a:t>
            </a:r>
            <a:r>
              <a:rPr lang="th-TH" dirty="0"/>
              <a:t>พร ศรีจั่นเพชร เกรียงไกร บุญเลิศอุทัย อนุวัฒน์ ภักดี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657518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12837-C75A-4E3B-BA64-09C1F5498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อัตราส่วนสภาพคล่องหมุนเร็ว(</a:t>
            </a:r>
            <a:r>
              <a:rPr lang="en-US" b="1" dirty="0">
                <a:latin typeface="JasmineUPC" panose="02020603050405020304" pitchFamily="18" charset="-34"/>
                <a:cs typeface="JasmineUPC" panose="02020603050405020304" pitchFamily="18" charset="-34"/>
              </a:rPr>
              <a:t>Quick Ratio)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D8261E-0834-4323-A05F-2F8D908622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600" b="1" u="sng" dirty="0">
                <a:latin typeface="JasmineUPC" panose="02020603050405020304" pitchFamily="18" charset="-34"/>
                <a:cs typeface="JasmineUPC" panose="02020603050405020304" pitchFamily="18" charset="-34"/>
              </a:rPr>
              <a:t>สินทรัพย์หมุนเวียน-สินค้าคงเหลือ-ค่าใช้จ่ายจ่ายล่วงหน้า</a:t>
            </a:r>
          </a:p>
          <a:p>
            <a:r>
              <a:rPr lang="th-TH" sz="36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หนี้สินหมุนเวียน</a:t>
            </a:r>
            <a:endParaRPr lang="en-US" sz="3600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6387343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9DFE4-DF97-4D7F-991F-C65157889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อัตราส่วนสภาพคล่องกระแสเงินสด(</a:t>
            </a:r>
            <a:r>
              <a:rPr lang="en-US" b="1" dirty="0">
                <a:latin typeface="JasmineUPC" panose="02020603050405020304" pitchFamily="18" charset="-34"/>
                <a:cs typeface="JasmineUPC" panose="02020603050405020304" pitchFamily="18" charset="-34"/>
              </a:rPr>
              <a:t>Cash Flow Liquidity)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4E2F6D-C0A0-47DC-B431-1C273BF130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2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เงินสดและรายการเทียบเท่าเงินสด+</a:t>
            </a:r>
          </a:p>
          <a:p>
            <a:r>
              <a:rPr lang="th-TH" sz="32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หลักทรัพย์ในความต้องการของตลาด+</a:t>
            </a:r>
          </a:p>
          <a:p>
            <a:r>
              <a:rPr lang="th-TH" sz="3200" b="1" u="sng" dirty="0">
                <a:latin typeface="JasmineUPC" panose="02020603050405020304" pitchFamily="18" charset="-34"/>
                <a:cs typeface="JasmineUPC" panose="02020603050405020304" pitchFamily="18" charset="-34"/>
              </a:rPr>
              <a:t>กระแสเงินสดจากกิจกรรมดำเนินงาน</a:t>
            </a:r>
          </a:p>
          <a:p>
            <a:r>
              <a:rPr lang="th-TH" sz="32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หนี้สินหมุนเวียน</a:t>
            </a:r>
            <a:endParaRPr lang="en-US" sz="3200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8779128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8655C-EEC8-4111-8596-E393AA7BB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อัตราหมุนเวียนของลูกหนี้(</a:t>
            </a:r>
            <a:r>
              <a:rPr lang="en-US" b="1" dirty="0">
                <a:latin typeface="JasmineUPC" panose="02020603050405020304" pitchFamily="18" charset="-34"/>
                <a:cs typeface="JasmineUPC" panose="02020603050405020304" pitchFamily="18" charset="-34"/>
              </a:rPr>
              <a:t>Account Receivable Turnover)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EE76B6-2F07-4748-91BC-1E9946E33E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600" b="1" u="sng" dirty="0">
                <a:latin typeface="JasmineUPC" panose="02020603050405020304" pitchFamily="18" charset="-34"/>
                <a:cs typeface="JasmineUPC" panose="02020603050405020304" pitchFamily="18" charset="-34"/>
              </a:rPr>
              <a:t>ยอดขายเชื่อหรือยอดขายรวม</a:t>
            </a:r>
          </a:p>
          <a:p>
            <a:r>
              <a:rPr lang="th-TH" sz="36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ลูกหนี้การค้าเฉลี่ย</a:t>
            </a:r>
            <a:endParaRPr lang="en-US" sz="3600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857010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99D32-B163-47AE-883A-08B58E29B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ระยะเวลาถัวเฉลี่ยในการเรียกเก็บหนี้(</a:t>
            </a:r>
            <a:r>
              <a:rPr lang="en-US" b="1" dirty="0">
                <a:latin typeface="JasmineUPC" panose="02020603050405020304" pitchFamily="18" charset="-34"/>
                <a:cs typeface="JasmineUPC" panose="02020603050405020304" pitchFamily="18" charset="-34"/>
              </a:rPr>
              <a:t>Average Collection Period)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ADB098-5F3B-4DB5-B394-6666309E2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u="sng" dirty="0">
                <a:latin typeface="JasmineUPC" panose="02020603050405020304" pitchFamily="18" charset="-34"/>
                <a:cs typeface="JasmineUPC" panose="02020603050405020304" pitchFamily="18" charset="-34"/>
              </a:rPr>
              <a:t>365 </a:t>
            </a:r>
            <a:r>
              <a:rPr lang="th-TH" sz="3600" b="1" u="sng" dirty="0">
                <a:latin typeface="JasmineUPC" panose="02020603050405020304" pitchFamily="18" charset="-34"/>
                <a:cs typeface="JasmineUPC" panose="02020603050405020304" pitchFamily="18" charset="-34"/>
              </a:rPr>
              <a:t>วัน</a:t>
            </a:r>
          </a:p>
          <a:p>
            <a:r>
              <a:rPr lang="th-TH" sz="36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อัตราหมุนเวียนของลูกหนี้</a:t>
            </a:r>
            <a:endParaRPr lang="en-US" sz="3600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809755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2B572-8C42-4426-9E86-5EC2E7968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อัตราส่วนการหมุนของสินค้าคงเหลือ(</a:t>
            </a:r>
            <a:r>
              <a:rPr lang="en-US" b="1" dirty="0">
                <a:latin typeface="JasmineUPC" panose="02020603050405020304" pitchFamily="18" charset="-34"/>
                <a:cs typeface="JasmineUPC" panose="02020603050405020304" pitchFamily="18" charset="-34"/>
              </a:rPr>
              <a:t>Inventory Turnover)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5501AD-761F-44A3-A79D-9ECCC17619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600" b="1" u="sng" dirty="0">
                <a:latin typeface="JasmineUPC" panose="02020603050405020304" pitchFamily="18" charset="-34"/>
                <a:cs typeface="JasmineUPC" panose="02020603050405020304" pitchFamily="18" charset="-34"/>
              </a:rPr>
              <a:t>ต้นทุนขาย</a:t>
            </a:r>
          </a:p>
          <a:p>
            <a:r>
              <a:rPr lang="th-TH" sz="36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สินค้าคงเหลือเฉลี่ย</a:t>
            </a:r>
            <a:endParaRPr lang="en-US" sz="3600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1615634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B9148-0D49-42CD-93A9-626A6627A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อัตราส่วนการหมุนของสินทรัพย์ถาวร(</a:t>
            </a:r>
            <a:r>
              <a:rPr lang="en-US" b="1" dirty="0">
                <a:latin typeface="JasmineUPC" panose="02020603050405020304" pitchFamily="18" charset="-34"/>
                <a:cs typeface="JasmineUPC" panose="02020603050405020304" pitchFamily="18" charset="-34"/>
              </a:rPr>
              <a:t>Fixed Assets Turnover)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C8CD2F-292C-42A5-B155-B2267A70F2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200" b="1" u="sng" dirty="0">
                <a:latin typeface="JasmineUPC" panose="02020603050405020304" pitchFamily="18" charset="-34"/>
                <a:cs typeface="JasmineUPC" panose="02020603050405020304" pitchFamily="18" charset="-34"/>
              </a:rPr>
              <a:t>ยอดขาย</a:t>
            </a:r>
          </a:p>
          <a:p>
            <a:r>
              <a:rPr lang="th-TH" sz="32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สินทรัพย์ถาวรเฉลี่ย</a:t>
            </a:r>
            <a:endParaRPr lang="en-US" sz="3200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2279640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108DF5-F1CE-4334-A97C-4B2811619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อัตราส่วนการหมุนของสินทรัพย์รวม(</a:t>
            </a:r>
            <a:r>
              <a:rPr lang="en-US" b="1" dirty="0">
                <a:latin typeface="JasmineUPC" panose="02020603050405020304" pitchFamily="18" charset="-34"/>
                <a:cs typeface="JasmineUPC" panose="02020603050405020304" pitchFamily="18" charset="-34"/>
              </a:rPr>
              <a:t>Total Assets Turnover)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8D5418-052F-4A30-8EBC-099ABBD243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600" b="1" u="sng" dirty="0">
                <a:latin typeface="JasmineUPC" panose="02020603050405020304" pitchFamily="18" charset="-34"/>
                <a:cs typeface="JasmineUPC" panose="02020603050405020304" pitchFamily="18" charset="-34"/>
              </a:rPr>
              <a:t>ขายสุทธิ</a:t>
            </a:r>
          </a:p>
          <a:p>
            <a:r>
              <a:rPr lang="th-TH" sz="36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สินทรัพย์รวมเฉลี่ย</a:t>
            </a:r>
            <a:endParaRPr lang="en-US" sz="3600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9192386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C407B-A290-4F6C-80E0-16675A207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อัตราส่วนหนี้สินต่อทุน(</a:t>
            </a:r>
            <a:r>
              <a:rPr lang="en-US" b="1" dirty="0">
                <a:latin typeface="JasmineUPC" panose="02020603050405020304" pitchFamily="18" charset="-34"/>
                <a:cs typeface="JasmineUPC" panose="02020603050405020304" pitchFamily="18" charset="-34"/>
              </a:rPr>
              <a:t>Debt to Equity </a:t>
            </a:r>
            <a:r>
              <a:rPr lang="en-US" b="1" dirty="0" err="1">
                <a:latin typeface="JasmineUPC" panose="02020603050405020304" pitchFamily="18" charset="-34"/>
                <a:cs typeface="JasmineUPC" panose="02020603050405020304" pitchFamily="18" charset="-34"/>
              </a:rPr>
              <a:t>Ratio:D</a:t>
            </a:r>
            <a:r>
              <a:rPr lang="en-US" b="1" dirty="0">
                <a:latin typeface="JasmineUPC" panose="02020603050405020304" pitchFamily="18" charset="-34"/>
                <a:cs typeface="JasmineUPC" panose="02020603050405020304" pitchFamily="18" charset="-34"/>
              </a:rPr>
              <a:t>/E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1AEB4C-FE36-4CEB-8882-6E099B24E5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600" b="1" u="sng" dirty="0">
                <a:latin typeface="JasmineUPC" panose="02020603050405020304" pitchFamily="18" charset="-34"/>
                <a:cs typeface="JasmineUPC" panose="02020603050405020304" pitchFamily="18" charset="-34"/>
              </a:rPr>
              <a:t>หนี้สินรวม</a:t>
            </a:r>
          </a:p>
          <a:p>
            <a:r>
              <a:rPr lang="th-TH" sz="36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ส่วนของผู้ถือหุ้น</a:t>
            </a:r>
            <a:endParaRPr lang="en-US" sz="3600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307998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69138-9E36-4920-983A-B2092BA48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อัตราส่วนหนี้สินต่อสินทรัพย์รวม(</a:t>
            </a:r>
            <a:r>
              <a:rPr lang="en-US" b="1" dirty="0">
                <a:latin typeface="JasmineUPC" panose="02020603050405020304" pitchFamily="18" charset="-34"/>
                <a:cs typeface="JasmineUPC" panose="02020603050405020304" pitchFamily="18" charset="-34"/>
              </a:rPr>
              <a:t>Debt to Total Assets)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924F0B-0791-40A5-9AB8-4526671F20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600" b="1" u="sng" dirty="0">
                <a:latin typeface="JasmineUPC" panose="02020603050405020304" pitchFamily="18" charset="-34"/>
                <a:cs typeface="JasmineUPC" panose="02020603050405020304" pitchFamily="18" charset="-34"/>
              </a:rPr>
              <a:t>หนี้สินรวม</a:t>
            </a:r>
          </a:p>
          <a:p>
            <a:r>
              <a:rPr lang="th-TH" sz="36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สินทรัพย์รวม</a:t>
            </a:r>
            <a:endParaRPr lang="en-US" sz="3600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8993435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D30DB-FC67-4470-8CB5-FBCDE159F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อัตราส่วนวัดความสามารถในการจ่ายดอกเบี้ย(</a:t>
            </a:r>
            <a:r>
              <a:rPr lang="en-US" b="1" dirty="0">
                <a:latin typeface="JasmineUPC" panose="02020603050405020304" pitchFamily="18" charset="-34"/>
                <a:cs typeface="JasmineUPC" panose="02020603050405020304" pitchFamily="18" charset="-34"/>
              </a:rPr>
              <a:t>Interest Coverage Ratio)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7FAAA2-B6D4-4311-AABA-4751958B65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b="1" u="sng" dirty="0">
                <a:latin typeface="JasmineUPC" panose="02020603050405020304" pitchFamily="18" charset="-34"/>
                <a:cs typeface="JasmineUPC" panose="02020603050405020304" pitchFamily="18" charset="-34"/>
              </a:rPr>
              <a:t>กำไรก่อนหักดอกเบี้ยและภาษี</a:t>
            </a:r>
          </a:p>
          <a:p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ดอกเบี้ยจ่าย</a:t>
            </a:r>
            <a:endParaRPr lang="en-US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657170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96A522F8-F7CA-4E77-F988-167F4C6DD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แนวคิดเกี่ยวกับเทคนิคในการวิเคราะห์งบการเงิน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3A33C2C5-D250-CF20-B77F-5888E5BB21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h-TH" sz="36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เป็นเครื่องมือที่ได้รับความนิยมและใช้กันอย่างแพร่หลายในการวิเคราะห์ทางการเงิน</a:t>
            </a:r>
          </a:p>
          <a:p>
            <a:endParaRPr lang="th-TH" dirty="0"/>
          </a:p>
          <a:p>
            <a:endParaRPr lang="th-TH" dirty="0"/>
          </a:p>
          <a:p>
            <a:endParaRPr lang="th-TH" dirty="0"/>
          </a:p>
          <a:p>
            <a:endParaRPr lang="th-TH" dirty="0"/>
          </a:p>
          <a:p>
            <a:endParaRPr lang="th-TH" dirty="0"/>
          </a:p>
          <a:p>
            <a:endParaRPr lang="th-TH" dirty="0"/>
          </a:p>
          <a:p>
            <a:r>
              <a:rPr lang="th-TH" dirty="0" err="1"/>
              <a:t>ศิลป</a:t>
            </a:r>
            <a:r>
              <a:rPr lang="th-TH" dirty="0"/>
              <a:t>พร ศรีจั่นเพชร เกรียงไกร บุญเลิศอุทัย อนุวัฒน์ ภักดี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335570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E0039-46F8-454A-A87F-4A059025C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อัตราผลตอบแทนขั้นต้น</a:t>
            </a:r>
            <a:endParaRPr lang="en-US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190459-4A70-4432-8E80-70F4AA5B93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200" b="1" u="sng" dirty="0">
                <a:latin typeface="JasmineUPC" panose="02020603050405020304" pitchFamily="18" charset="-34"/>
                <a:cs typeface="JasmineUPC" panose="02020603050405020304" pitchFamily="18" charset="-34"/>
              </a:rPr>
              <a:t>(กำไรขั้นต้น)</a:t>
            </a:r>
            <a:r>
              <a:rPr lang="th-TH" sz="32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  </a:t>
            </a:r>
            <a:r>
              <a:rPr lang="en-US" sz="32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x </a:t>
            </a:r>
            <a:r>
              <a:rPr lang="th-TH" sz="32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100</a:t>
            </a:r>
            <a:endParaRPr lang="th-TH" sz="3200" b="1" u="sng" dirty="0">
              <a:latin typeface="JasmineUPC" panose="02020603050405020304" pitchFamily="18" charset="-34"/>
              <a:cs typeface="JasmineUPC" panose="02020603050405020304" pitchFamily="18" charset="-34"/>
            </a:endParaRPr>
          </a:p>
          <a:p>
            <a:r>
              <a:rPr lang="th-TH" sz="32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ขายสุทธิ</a:t>
            </a:r>
            <a:endParaRPr lang="en-US" sz="3200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2401229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DD8B3-2852-4D2E-824E-C7387A8D6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อัตราส่วนผลตอบแทนจากการดำเนินงาน</a:t>
            </a:r>
            <a:endParaRPr lang="en-US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3548ED-AF45-4EBA-A527-5CF96C5F43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600" b="1" u="sng" dirty="0">
                <a:latin typeface="JasmineUPC" panose="02020603050405020304" pitchFamily="18" charset="-34"/>
                <a:cs typeface="JasmineUPC" panose="02020603050405020304" pitchFamily="18" charset="-34"/>
              </a:rPr>
              <a:t>(กำไรจากการดำเนินงาน)</a:t>
            </a:r>
            <a:r>
              <a:rPr lang="th-TH" sz="36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  </a:t>
            </a:r>
            <a:r>
              <a:rPr lang="en-US" sz="36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x </a:t>
            </a:r>
            <a:r>
              <a:rPr lang="th-TH" sz="36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100</a:t>
            </a:r>
            <a:endParaRPr lang="th-TH" sz="3600" b="1" u="sng" dirty="0">
              <a:latin typeface="JasmineUPC" panose="02020603050405020304" pitchFamily="18" charset="-34"/>
              <a:cs typeface="JasmineUPC" panose="02020603050405020304" pitchFamily="18" charset="-34"/>
            </a:endParaRPr>
          </a:p>
          <a:p>
            <a:r>
              <a:rPr lang="th-TH" sz="36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ขายสุทธิ</a:t>
            </a:r>
            <a:endParaRPr lang="en-US" sz="3600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6410618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570C4-DF1A-4051-BF9C-11057B240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อัตราส่วนผลตอบแทนจากกำไรสุทธิ</a:t>
            </a:r>
            <a:endParaRPr lang="en-US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C56FB4-0347-4EF6-9325-1F4515D684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600" b="1" u="sng" dirty="0">
                <a:latin typeface="JasmineUPC" panose="02020603050405020304" pitchFamily="18" charset="-34"/>
                <a:cs typeface="JasmineUPC" panose="02020603050405020304" pitchFamily="18" charset="-34"/>
              </a:rPr>
              <a:t>(กำไรสุทธิ)</a:t>
            </a:r>
            <a:r>
              <a:rPr lang="th-TH" sz="36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  </a:t>
            </a:r>
            <a:r>
              <a:rPr lang="en-US" sz="36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x </a:t>
            </a:r>
            <a:r>
              <a:rPr lang="th-TH" sz="36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100</a:t>
            </a:r>
            <a:endParaRPr lang="th-TH" sz="3600" b="1" u="sng" dirty="0">
              <a:latin typeface="JasmineUPC" panose="02020603050405020304" pitchFamily="18" charset="-34"/>
              <a:cs typeface="JasmineUPC" panose="02020603050405020304" pitchFamily="18" charset="-34"/>
            </a:endParaRPr>
          </a:p>
          <a:p>
            <a:r>
              <a:rPr lang="th-TH" sz="36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ขายสุทธิ</a:t>
            </a:r>
            <a:endParaRPr lang="en-US" sz="3600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6424705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97FFC-719F-4E21-BFC2-54F7DE437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อัตราส่วนผลตอบแทนต่อสินทรัพย์รวม</a:t>
            </a:r>
            <a:endParaRPr lang="en-US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F98229-2543-463E-A533-0F7FEE6791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200" b="1" u="sng" dirty="0">
                <a:latin typeface="JasmineUPC" panose="02020603050405020304" pitchFamily="18" charset="-34"/>
                <a:cs typeface="JasmineUPC" panose="02020603050405020304" pitchFamily="18" charset="-34"/>
              </a:rPr>
              <a:t>(กำไรสุทธิ)</a:t>
            </a:r>
            <a:r>
              <a:rPr lang="th-TH" sz="32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  </a:t>
            </a:r>
            <a:r>
              <a:rPr lang="en-US" sz="32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x </a:t>
            </a:r>
            <a:r>
              <a:rPr lang="th-TH" sz="32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100</a:t>
            </a:r>
            <a:endParaRPr lang="th-TH" sz="3200" b="1" u="sng" dirty="0">
              <a:latin typeface="JasmineUPC" panose="02020603050405020304" pitchFamily="18" charset="-34"/>
              <a:cs typeface="JasmineUPC" panose="02020603050405020304" pitchFamily="18" charset="-34"/>
            </a:endParaRPr>
          </a:p>
          <a:p>
            <a:r>
              <a:rPr lang="th-TH" sz="32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สินทรัพย์รวมเฉลี่ย</a:t>
            </a:r>
            <a:endParaRPr lang="en-US" sz="3200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119677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5B5B6-94F9-4350-B7FE-B280BCE43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อัตราส่วนผลตอบแทนต่อส่วนของผู้ถือหุ้น</a:t>
            </a:r>
            <a:endParaRPr lang="en-US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D8FBE5-788E-42DB-8058-38F271F25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b="1" u="sng" dirty="0">
                <a:latin typeface="JasmineUPC" panose="02020603050405020304" pitchFamily="18" charset="-34"/>
                <a:cs typeface="JasmineUPC" panose="02020603050405020304" pitchFamily="18" charset="-34"/>
              </a:rPr>
              <a:t>กำไรสุทธิ)</a:t>
            </a: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  </a:t>
            </a:r>
            <a:r>
              <a:rPr lang="en-US" b="1" dirty="0">
                <a:latin typeface="JasmineUPC" panose="02020603050405020304" pitchFamily="18" charset="-34"/>
                <a:cs typeface="JasmineUPC" panose="02020603050405020304" pitchFamily="18" charset="-34"/>
              </a:rPr>
              <a:t>x </a:t>
            </a: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100</a:t>
            </a:r>
            <a:endParaRPr lang="th-TH" b="1" u="sng" dirty="0">
              <a:latin typeface="JasmineUPC" panose="02020603050405020304" pitchFamily="18" charset="-34"/>
              <a:cs typeface="JasmineUPC" panose="02020603050405020304" pitchFamily="18" charset="-34"/>
            </a:endParaRPr>
          </a:p>
          <a:p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ส่วนของผู้ถือหุ้นเฉลี่ย</a:t>
            </a:r>
            <a:endParaRPr lang="en-US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1775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1603392E-DB62-17EE-60F9-F7888B21E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การวิเคราะห์เปรียบเทียบ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F7BD9363-1C62-5C13-BE92-35FB7059D1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h-TH" sz="40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การวิเคราะห์ข้อมูลแต่ละบรรทัดหรือรายการแต่ละรายการในงบการเงิน โดยศึกษาความสัมพันธ์เป็นอัตราร้อยละหรือคิดเป็นเปอร์เซ็นต์</a:t>
            </a:r>
          </a:p>
          <a:p>
            <a:endParaRPr lang="th-TH" dirty="0"/>
          </a:p>
          <a:p>
            <a:endParaRPr lang="th-TH" dirty="0"/>
          </a:p>
          <a:p>
            <a:endParaRPr lang="th-TH" dirty="0"/>
          </a:p>
          <a:p>
            <a:endParaRPr lang="th-TH" dirty="0"/>
          </a:p>
          <a:p>
            <a:endParaRPr lang="th-TH" dirty="0"/>
          </a:p>
          <a:p>
            <a:endParaRPr lang="th-TH" dirty="0"/>
          </a:p>
          <a:p>
            <a:r>
              <a:rPr lang="th-TH" dirty="0" err="1"/>
              <a:t>ศิลป</a:t>
            </a:r>
            <a:r>
              <a:rPr lang="th-TH" dirty="0"/>
              <a:t>พร ศรีจั่นเพชร เกรียงไกร บุญเลิศอุทัย อนุวัฒน์ ภักดี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95558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E1EF4D30-E9E3-1DD5-C8FD-423D659A9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การวิเคราะห์แนวนอน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97FFECD1-841D-A82E-F85B-EB99F0B3E2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6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การวิเคราะห์เปรียบเทียบรายการเดียวกันในช่วงเวลาที่แตกต่างกัน ประกอบด้วย</a:t>
            </a:r>
          </a:p>
          <a:p>
            <a:r>
              <a:rPr lang="th-TH" sz="36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การวิเคราะห์โดยให้ปีใดปีหนึ่งเป็นฐาน</a:t>
            </a:r>
          </a:p>
          <a:p>
            <a:r>
              <a:rPr lang="th-TH" sz="36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การวิเคราะห์โดยเปลี่ยนปีฐานทุกปี</a:t>
            </a:r>
          </a:p>
          <a:p>
            <a:endParaRPr lang="th-TH" sz="3600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  <a:p>
            <a:r>
              <a:rPr lang="th-TH" sz="3600" dirty="0" err="1"/>
              <a:t>ศิลป</a:t>
            </a:r>
            <a:r>
              <a:rPr lang="th-TH" sz="3600" dirty="0"/>
              <a:t>พร ศรีจั่นเพชร เกรียงไกร บุญเลิศอุทัย อนุวัฒน์ ภักดี</a:t>
            </a:r>
          </a:p>
          <a:p>
            <a:endParaRPr lang="th-TH" sz="3600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076693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31F2B-0410-49F9-A75E-C8C4F25BC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5369"/>
            <a:ext cx="10515600" cy="1325563"/>
          </a:xfrm>
        </p:spPr>
        <p:txBody>
          <a:bodyPr/>
          <a:lstStyle/>
          <a:p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การวิเคราะห์แนวนอน ใช้ข้อมูลในงบการเงินปี 25</a:t>
            </a:r>
            <a:r>
              <a:rPr lang="en-US" b="1" dirty="0">
                <a:latin typeface="JasmineUPC" panose="02020603050405020304" pitchFamily="18" charset="-34"/>
                <a:cs typeface="JasmineUPC" panose="02020603050405020304" pitchFamily="18" charset="-34"/>
              </a:rPr>
              <a:t>x1 </a:t>
            </a: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เป็นปีฐาน</a:t>
            </a:r>
            <a:endParaRPr lang="en-US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C4EB52-6003-46EB-B154-DBE9A62FB0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บริษัท.......</a:t>
            </a:r>
          </a:p>
          <a:p>
            <a:pPr marL="0" indent="0" algn="ctr">
              <a:buNone/>
            </a:pP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งบกำไรขาดทุนเปรียบเทียบ</a:t>
            </a:r>
          </a:p>
          <a:p>
            <a:pPr marL="0" indent="0" algn="ctr">
              <a:buNone/>
            </a:pP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สำหรับปีสิ้นสุด 31 ธันวาคม</a:t>
            </a:r>
          </a:p>
          <a:p>
            <a:pPr marL="0" indent="0">
              <a:buNone/>
            </a:pP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                                                     25</a:t>
            </a:r>
            <a:r>
              <a:rPr lang="en-US" b="1" dirty="0">
                <a:latin typeface="JasmineUPC" panose="02020603050405020304" pitchFamily="18" charset="-34"/>
                <a:cs typeface="JasmineUPC" panose="02020603050405020304" pitchFamily="18" charset="-34"/>
              </a:rPr>
              <a:t>x1                   25x2                   25x3</a:t>
            </a:r>
          </a:p>
          <a:p>
            <a:pPr marL="0" indent="0">
              <a:buNone/>
            </a:pPr>
            <a:r>
              <a:rPr lang="en-US" b="1" dirty="0">
                <a:latin typeface="JasmineUPC" panose="02020603050405020304" pitchFamily="18" charset="-34"/>
                <a:cs typeface="JasmineUPC" panose="02020603050405020304" pitchFamily="18" charset="-34"/>
              </a:rPr>
              <a:t>                                </a:t>
            </a: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จำนวนเงิน     ร้อยละ      จำนวนเงิน    ร้อยละ       จำนวนเงิน     ร้อยละ</a:t>
            </a:r>
          </a:p>
          <a:p>
            <a:pPr marL="0" indent="0">
              <a:buNone/>
            </a:pP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ขาย                            400</a:t>
            </a:r>
            <a:r>
              <a:rPr lang="en-US" b="1" dirty="0">
                <a:latin typeface="JasmineUPC" panose="02020603050405020304" pitchFamily="18" charset="-34"/>
                <a:cs typeface="JasmineUPC" panose="02020603050405020304" pitchFamily="18" charset="-34"/>
              </a:rPr>
              <a:t>,000     100         480,000    120            528,000     132</a:t>
            </a:r>
            <a:endParaRPr lang="th-TH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  <a:p>
            <a:pPr marL="0" indent="0">
              <a:buNone/>
            </a:pP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ต้นทุนขาย</a:t>
            </a:r>
            <a:r>
              <a:rPr lang="en-US" b="1" dirty="0">
                <a:latin typeface="JasmineUPC" panose="02020603050405020304" pitchFamily="18" charset="-34"/>
                <a:cs typeface="JasmineUPC" panose="02020603050405020304" pitchFamily="18" charset="-34"/>
              </a:rPr>
              <a:t>                   (240,000)    100        (300,000)    125         (324,000)     135</a:t>
            </a:r>
            <a:endParaRPr lang="th-TH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  <a:p>
            <a:pPr marL="0" indent="0">
              <a:buNone/>
            </a:pP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กำไรขั้นต้น</a:t>
            </a:r>
            <a:r>
              <a:rPr lang="en-US" b="1" dirty="0">
                <a:latin typeface="JasmineUPC" panose="02020603050405020304" pitchFamily="18" charset="-34"/>
                <a:cs typeface="JasmineUPC" panose="02020603050405020304" pitchFamily="18" charset="-34"/>
              </a:rPr>
              <a:t>                  160,000      100         180,000   112.5         204,000     127.5</a:t>
            </a:r>
            <a:endParaRPr lang="th-TH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  <a:p>
            <a:pPr marL="0" indent="0">
              <a:buNone/>
            </a:pP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ค่าใช้จ่ายในการดำเนินงาน</a:t>
            </a:r>
            <a:r>
              <a:rPr lang="en-US" b="1" dirty="0">
                <a:latin typeface="JasmineUPC" panose="02020603050405020304" pitchFamily="18" charset="-34"/>
                <a:cs typeface="JasmineUPC" panose="02020603050405020304" pitchFamily="18" charset="-34"/>
              </a:rPr>
              <a:t>(80,000) 100            (96,000)  120          (116,000)      145</a:t>
            </a:r>
            <a:endParaRPr lang="th-TH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  <a:p>
            <a:pPr marL="0" indent="0">
              <a:buNone/>
            </a:pP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ภาษีเงินได้</a:t>
            </a:r>
            <a:r>
              <a:rPr lang="en-US" b="1" dirty="0">
                <a:latin typeface="JasmineUPC" panose="02020603050405020304" pitchFamily="18" charset="-34"/>
                <a:cs typeface="JasmineUPC" panose="02020603050405020304" pitchFamily="18" charset="-34"/>
              </a:rPr>
              <a:t>                    (32,000)    100           (34,000)     106.25    (36,000)   112.5</a:t>
            </a:r>
            <a:endParaRPr lang="th-TH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  <a:p>
            <a:pPr marL="0" indent="0">
              <a:buNone/>
            </a:pP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กำไรสุทธิ</a:t>
            </a:r>
            <a:r>
              <a:rPr lang="en-US" b="1" dirty="0">
                <a:latin typeface="JasmineUPC" panose="02020603050405020304" pitchFamily="18" charset="-34"/>
                <a:cs typeface="JasmineUPC" panose="02020603050405020304" pitchFamily="18" charset="-34"/>
              </a:rPr>
              <a:t>                      48,000     100            50,000     104.1      52,000      108.3</a:t>
            </a:r>
            <a:endParaRPr lang="th-TH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09412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42903-8BB2-4D5B-803D-1D3A7CA94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การวิเคราะห์แนวนอน ให้ข้อมูลปีฐานเปลี่ยนไปทุกปี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E34861-2DDC-424F-850E-9120527C58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บริษัท.......</a:t>
            </a:r>
          </a:p>
          <a:p>
            <a:pPr marL="0" indent="0" algn="ctr">
              <a:buNone/>
            </a:pP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งบกำไรขาดทุนเปรียบเทียบ</a:t>
            </a:r>
          </a:p>
          <a:p>
            <a:pPr marL="0" indent="0" algn="ctr">
              <a:buNone/>
            </a:pP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สำหรับปีสิ้นสุด 31 ธันวาคม</a:t>
            </a:r>
          </a:p>
          <a:p>
            <a:pPr marL="0" indent="0">
              <a:buNone/>
            </a:pP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                                                     25</a:t>
            </a:r>
            <a:r>
              <a:rPr lang="en-US" b="1" dirty="0">
                <a:latin typeface="JasmineUPC" panose="02020603050405020304" pitchFamily="18" charset="-34"/>
                <a:cs typeface="JasmineUPC" panose="02020603050405020304" pitchFamily="18" charset="-34"/>
              </a:rPr>
              <a:t>x1                   25x2                   25x3</a:t>
            </a:r>
          </a:p>
          <a:p>
            <a:pPr marL="0" indent="0">
              <a:buNone/>
            </a:pPr>
            <a:r>
              <a:rPr lang="en-US" b="1" dirty="0">
                <a:latin typeface="JasmineUPC" panose="02020603050405020304" pitchFamily="18" charset="-34"/>
                <a:cs typeface="JasmineUPC" panose="02020603050405020304" pitchFamily="18" charset="-34"/>
              </a:rPr>
              <a:t>                                </a:t>
            </a: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จำนวนเงิน     ร้อยละ      จำนวนเงิน    ร้อยละ       จำนวนเงิน     ร้อยละ</a:t>
            </a:r>
          </a:p>
          <a:p>
            <a:pPr marL="0" indent="0">
              <a:buNone/>
            </a:pP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ขาย</a:t>
            </a:r>
          </a:p>
          <a:p>
            <a:pPr marL="0" indent="0">
              <a:buNone/>
            </a:pP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ต้นทุนขาย</a:t>
            </a:r>
          </a:p>
          <a:p>
            <a:pPr marL="0" indent="0">
              <a:buNone/>
            </a:pP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กำไรขั้นต้น</a:t>
            </a:r>
          </a:p>
          <a:p>
            <a:pPr marL="0" indent="0">
              <a:buNone/>
            </a:pP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ค่าใช้จ่ายในการดำเนินงาน</a:t>
            </a:r>
          </a:p>
          <a:p>
            <a:pPr marL="0" indent="0">
              <a:buNone/>
            </a:pP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ภาษีเงินได้</a:t>
            </a:r>
          </a:p>
          <a:p>
            <a:pPr marL="0" indent="0">
              <a:buNone/>
            </a:pP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กำไรสุทธิ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20068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A152E-4025-4F41-A430-94E6B8809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การวิเคราะห์ในแนวดิ่ง</a:t>
            </a:r>
            <a:endParaRPr lang="en-US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AD050F-2703-4459-811F-03C542C54B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บริษัท.......</a:t>
            </a:r>
          </a:p>
          <a:p>
            <a:pPr marL="0" indent="0" algn="ctr">
              <a:buNone/>
            </a:pP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งบกำไรขาดทุนเปรียบเทียบ</a:t>
            </a:r>
          </a:p>
          <a:p>
            <a:pPr marL="0" indent="0" algn="ctr">
              <a:buNone/>
            </a:pP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สำหรับปีสิ้นสุด 31 ธันวาคม</a:t>
            </a:r>
          </a:p>
          <a:p>
            <a:pPr marL="0" indent="0">
              <a:buNone/>
            </a:pP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                                                     25</a:t>
            </a:r>
            <a:r>
              <a:rPr lang="en-US" b="1" dirty="0">
                <a:latin typeface="JasmineUPC" panose="02020603050405020304" pitchFamily="18" charset="-34"/>
                <a:cs typeface="JasmineUPC" panose="02020603050405020304" pitchFamily="18" charset="-34"/>
              </a:rPr>
              <a:t>x1                   25x2                   25x3</a:t>
            </a:r>
          </a:p>
          <a:p>
            <a:pPr marL="0" indent="0">
              <a:buNone/>
            </a:pPr>
            <a:r>
              <a:rPr lang="en-US" b="1" dirty="0">
                <a:latin typeface="JasmineUPC" panose="02020603050405020304" pitchFamily="18" charset="-34"/>
                <a:cs typeface="JasmineUPC" panose="02020603050405020304" pitchFamily="18" charset="-34"/>
              </a:rPr>
              <a:t>                                </a:t>
            </a: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จำนวนเงิน     ร้อยละ      จำนวนเงิน    ร้อยละ       จำนวนเงิน     ร้อยละ</a:t>
            </a:r>
          </a:p>
          <a:p>
            <a:pPr marL="0" indent="0">
              <a:buNone/>
            </a:pP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ขาย</a:t>
            </a:r>
          </a:p>
          <a:p>
            <a:pPr marL="0" indent="0">
              <a:buNone/>
            </a:pP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ต้นทุนขาย</a:t>
            </a:r>
          </a:p>
          <a:p>
            <a:pPr marL="0" indent="0">
              <a:buNone/>
            </a:pP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กำไรขั้นต้น</a:t>
            </a:r>
          </a:p>
          <a:p>
            <a:pPr marL="0" indent="0">
              <a:buNone/>
            </a:pP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ค่าใช้จ่ายในการดำเนินงาน</a:t>
            </a:r>
          </a:p>
          <a:p>
            <a:pPr marL="0" indent="0">
              <a:buNone/>
            </a:pP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ภาษีเงินได้</a:t>
            </a:r>
          </a:p>
          <a:p>
            <a:pPr marL="0" indent="0">
              <a:buNone/>
            </a:pP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กำไรสุทธิ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136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18C86932-E533-C2D7-6497-2D6B2D7E7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ปัจจัยที่ส่งผลกระทบต่ออัตราส่วนทางการเงิน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4E008DE1-4D90-2918-CFC6-28FC585069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42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1. </a:t>
            </a:r>
            <a:r>
              <a:rPr lang="th-TH" sz="42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กิจกรรมดำเนินงาน</a:t>
            </a:r>
          </a:p>
          <a:p>
            <a:r>
              <a:rPr lang="en-AU" sz="42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2. </a:t>
            </a:r>
            <a:r>
              <a:rPr lang="th-TH" sz="42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เหตุการณ์ทางเศรษฐกิจ</a:t>
            </a:r>
          </a:p>
          <a:p>
            <a:r>
              <a:rPr lang="en-AU" sz="42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3. </a:t>
            </a:r>
            <a:r>
              <a:rPr lang="th-TH" sz="42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นโยบายการบริหารงาน</a:t>
            </a:r>
          </a:p>
          <a:p>
            <a:r>
              <a:rPr lang="en-AU" sz="42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4. </a:t>
            </a:r>
            <a:r>
              <a:rPr lang="th-TH" sz="42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นโยบายการบัญชี</a:t>
            </a:r>
          </a:p>
          <a:p>
            <a:endParaRPr lang="th-TH" dirty="0"/>
          </a:p>
          <a:p>
            <a:endParaRPr lang="th-TH" dirty="0"/>
          </a:p>
          <a:p>
            <a:endParaRPr lang="th-TH" dirty="0"/>
          </a:p>
          <a:p>
            <a:endParaRPr lang="th-TH" dirty="0"/>
          </a:p>
          <a:p>
            <a:endParaRPr lang="th-TH" dirty="0"/>
          </a:p>
          <a:p>
            <a:endParaRPr lang="th-TH" dirty="0"/>
          </a:p>
          <a:p>
            <a:r>
              <a:rPr lang="th-TH" dirty="0" err="1"/>
              <a:t>ศิลป</a:t>
            </a:r>
            <a:r>
              <a:rPr lang="th-TH" dirty="0"/>
              <a:t>พร ศรีจั่นเพชร เกรียงไกร บุญเลิศอุทัย อนุวัฒน์ ภักดี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421137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5809D84F-E2AC-4B6F-6D61-81085BF49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การวิเคราะห์แนวดิ่ง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9359F538-8996-7BCD-ACA5-44089028BD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6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การวิเคราะห์เปรียบเทียบระหว่างรายการที่เกิดขึ้นในงบการเงิน เพื่อศึกษาความสัมพันธ์ของรายการต่างๆในงบการเงินเดียวกัน</a:t>
            </a:r>
          </a:p>
          <a:p>
            <a:endParaRPr lang="th-TH" sz="3600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  <a:p>
            <a:endParaRPr lang="th-TH" sz="3600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  <a:p>
            <a:endParaRPr lang="th-TH" sz="3600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  <a:p>
            <a:endParaRPr lang="th-TH" sz="3600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  <a:p>
            <a:r>
              <a:rPr lang="th-TH" sz="3600" dirty="0" err="1"/>
              <a:t>ศิลป</a:t>
            </a:r>
            <a:r>
              <a:rPr lang="th-TH" sz="3600" dirty="0"/>
              <a:t>พร ศรีจั่นเพชร เกรียงไกร บุญเลิศอุทัย อนุวัฒน์ ภักดี</a:t>
            </a:r>
          </a:p>
          <a:p>
            <a:endParaRPr lang="th-TH" sz="3600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22632901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BEC83D95-3467-4556-D0B7-DC5AA41C7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การวิเคราะห์อัตราส่วน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0AF31C65-8676-1E42-8C7C-9F0FEF8F83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40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เพื่อให้ผู้ใช้ได้ข้อมูลที่ชัดเจนยิ่งขึ้น</a:t>
            </a:r>
          </a:p>
          <a:p>
            <a:endParaRPr lang="th-TH" sz="4000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  <a:p>
            <a:endParaRPr lang="th-TH" sz="4000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  <a:p>
            <a:endParaRPr lang="th-TH" sz="4000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  <a:p>
            <a:endParaRPr lang="th-TH" sz="4000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  <a:p>
            <a:r>
              <a:rPr lang="th-TH" sz="4000" dirty="0" err="1"/>
              <a:t>ศิลป</a:t>
            </a:r>
            <a:r>
              <a:rPr lang="th-TH" sz="4000" dirty="0"/>
              <a:t>พร ศรีจั่นเพชร เกรียงไกร บุญเลิศอุทัย อนุวัฒน์ ภักดี</a:t>
            </a:r>
          </a:p>
          <a:p>
            <a:endParaRPr lang="th-TH" sz="4000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53828691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C474BB66-D962-33E9-5082-8469B970D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1B9966B1-7F27-1EC2-CF6A-322B308513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ส่วนประกอบของสินทรัพย์หมุนเวียน</a:t>
            </a:r>
          </a:p>
          <a:p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อัตราส่วนทุนหมุนเวียน</a:t>
            </a:r>
          </a:p>
          <a:p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อัตราส่วนทุนหมุนเวียนเร็ว</a:t>
            </a:r>
          </a:p>
          <a:p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อัตราส่วนหนี้สินต่อส่วนของผู้ถือหุ้น</a:t>
            </a:r>
          </a:p>
          <a:p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อัตราส่วนหนี้สินระยะยาวต่อส่วนของผู้ถือหุ้น</a:t>
            </a:r>
          </a:p>
          <a:p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อัตราส่วนที่ดิน อาคาร และอุปกรณ์ต่อส่วนของผู้ถือหุ้น</a:t>
            </a:r>
          </a:p>
          <a:p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อัตราหมุนเวียนของลูกหนี้</a:t>
            </a:r>
          </a:p>
          <a:p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อัตราหมุนเวียนของสินค้าคงเหลือ</a:t>
            </a:r>
          </a:p>
          <a:p>
            <a:r>
              <a:rPr lang="th-TH" dirty="0" err="1"/>
              <a:t>ศิลป</a:t>
            </a:r>
            <a:r>
              <a:rPr lang="th-TH" dirty="0"/>
              <a:t>พร ศรีจั่นเพชร เกรียงไกร บุญเลิศอุทัย อนุวัฒน์ ภักดี</a:t>
            </a:r>
          </a:p>
          <a:p>
            <a:endParaRPr lang="th-TH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75961690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7D38C498-9B5C-F516-BCED-B13F8ACBD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F7A39452-1332-7CB0-1C49-7E24177ECF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อัตราหมุนเวียนของสินทรัพย์หมุนเวียน</a:t>
            </a:r>
          </a:p>
          <a:p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อัตราส่วนของขายสุทธิต่อเงินทุนหมุนเวียนของกิจการ</a:t>
            </a:r>
          </a:p>
          <a:p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อัตราส่วนขายสุทธิต่อการลงทุนในสินทรัพย์ระยะยาว</a:t>
            </a:r>
          </a:p>
          <a:p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อัตราหมุนเวียนของสินทรัพย์รวม</a:t>
            </a:r>
          </a:p>
          <a:p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อัตราส่วนค่าซ่อมแซมบำรุงรักษาต่ออาคารและอุปกรณ์</a:t>
            </a:r>
          </a:p>
          <a:p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อัตราส่วนค่าเสื่อมราคาต่ออาคารและอุปกรณ์</a:t>
            </a:r>
          </a:p>
          <a:p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อัตราผลตอบแทนต่อส่วนของผู้ถือหุ้น</a:t>
            </a:r>
          </a:p>
          <a:p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อัตราส่วนกำไรขั้นต้นต่อยอดขายสุทธิ</a:t>
            </a:r>
          </a:p>
          <a:p>
            <a:r>
              <a:rPr lang="th-TH" dirty="0" err="1"/>
              <a:t>ศิลป</a:t>
            </a:r>
            <a:r>
              <a:rPr lang="th-TH" dirty="0"/>
              <a:t>พร ศรีจั่นเพชร เกรียงไกร บุญเลิศอุทัย อนุวัฒน์ ภักดี</a:t>
            </a:r>
          </a:p>
          <a:p>
            <a:endParaRPr lang="th-TH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44230633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85F55AA7-97FE-0593-F3E7-BD49029FC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DD4480DD-1CB8-940E-D6E9-E19926CAE7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อัตราส่วนต้นทุนสินค้าขายต่อยอดขายสุทธิ</a:t>
            </a:r>
          </a:p>
          <a:p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อัตราส่วนค่าใช้จ่ายในการดำเนินงานต่อยอดขายสุทธิ</a:t>
            </a:r>
          </a:p>
          <a:p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อัตรากำไรสุทธิ</a:t>
            </a:r>
          </a:p>
          <a:p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อัตราส่วนสินค้ารับคืนและส่วนลดต่อยอดขาย</a:t>
            </a:r>
          </a:p>
          <a:p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อัตราส่วนส่วนลดรับต่อยอดซื้อ</a:t>
            </a:r>
          </a:p>
          <a:p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อัตราส่วนค่าจ้างแรงงานต่อยอดขายสุทธิ</a:t>
            </a:r>
          </a:p>
          <a:p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อัตราความสามารถชำระดอกเบี้ย</a:t>
            </a:r>
          </a:p>
          <a:p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อัตราร้อยละของเงินปันผลต่อกำไรสุทธิ</a:t>
            </a:r>
          </a:p>
          <a:p>
            <a:r>
              <a:rPr lang="th-TH" dirty="0" err="1"/>
              <a:t>ศิลป</a:t>
            </a:r>
            <a:r>
              <a:rPr lang="th-TH" dirty="0"/>
              <a:t>พร ศรีจั่นเพชร เกรียงไกร บุญเลิศอุทัย อนุวัฒน์ ภักดี</a:t>
            </a:r>
          </a:p>
          <a:p>
            <a:endParaRPr lang="th-TH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46791054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082AB024-4EE4-A914-CF13-4FF094886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D47E8BAF-5E63-11DD-8C06-BF1348FF79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กำไรต่อหุ้น</a:t>
            </a:r>
          </a:p>
          <a:p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มูลค่าตามบัญชีต่อหุ้น</a:t>
            </a:r>
          </a:p>
          <a:p>
            <a:endParaRPr lang="th-TH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  <a:p>
            <a:endParaRPr lang="th-TH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  <a:p>
            <a:endParaRPr lang="th-TH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  <a:p>
            <a:endParaRPr lang="th-TH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  <a:p>
            <a:endParaRPr lang="th-TH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  <a:p>
            <a:r>
              <a:rPr lang="th-TH" dirty="0" err="1"/>
              <a:t>ศิลป</a:t>
            </a:r>
            <a:r>
              <a:rPr lang="th-TH" dirty="0"/>
              <a:t>พร ศรีจั่นเพชร เกรียงไกร บุญเลิศอุทัย อนุวัฒน์ ภักดี</a:t>
            </a:r>
          </a:p>
          <a:p>
            <a:endParaRPr lang="th-TH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49724358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0273ADE5-CC60-B895-591A-7E3827A3D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การวิเคราะห์แนวโน้มของข้อมูล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DE195F66-AF37-F9D0-FEF7-30938FD976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คือ การนำข้อมูลชนิดเดียวกันที่เกิดขึ้นในระยะเวลาที่แตกต่างกันมาเปรียบเทียบกัน ประกอบด้วย</a:t>
            </a:r>
          </a:p>
          <a:p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การแสดงแนวโน้มของข้อมูลที่เป็นตัวเลข</a:t>
            </a:r>
          </a:p>
          <a:p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การแสดงแนวโน้มของข้อมูลที่เป็นอัตราส่วน</a:t>
            </a:r>
          </a:p>
          <a:p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การแสดงแนวโน้มของข้อมูลที่เป็นอัตราส่วนร้อย</a:t>
            </a:r>
          </a:p>
          <a:p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การแสดงแนวโน้มของข้อมูลในลักษณะที่ผสมกัน</a:t>
            </a:r>
          </a:p>
          <a:p>
            <a:endParaRPr lang="th-TH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  <a:p>
            <a:endParaRPr lang="th-TH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  <a:p>
            <a:r>
              <a:rPr lang="th-TH" dirty="0" err="1"/>
              <a:t>ศิลป</a:t>
            </a:r>
            <a:r>
              <a:rPr lang="th-TH" dirty="0"/>
              <a:t>พร ศรีจั่นเพชร เกรียงไกร บุญเลิศอุทัย อนุวัฒน์ ภักดี</a:t>
            </a:r>
          </a:p>
          <a:p>
            <a:endParaRPr lang="th-TH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75872138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82858-8882-4071-A960-0B9C50B6C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การแสดงแนวโน้มของข้อมูลที่เป็นตัวเลข</a:t>
            </a:r>
            <a:endParaRPr lang="en-US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349F76-11D6-43C6-90B3-81D210876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บริษัท.......</a:t>
            </a:r>
          </a:p>
          <a:p>
            <a:pPr marL="0" indent="0" algn="ctr">
              <a:buNone/>
            </a:pP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งบกำไรขาดทุนเปรียบเทียบ</a:t>
            </a:r>
          </a:p>
          <a:p>
            <a:pPr marL="0" indent="0" algn="ctr">
              <a:buNone/>
            </a:pP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สำหรับปีสิ้นสุด 31 ธันวาคม</a:t>
            </a:r>
          </a:p>
          <a:p>
            <a:pPr marL="0" indent="0">
              <a:buNone/>
            </a:pP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                                                     25</a:t>
            </a:r>
            <a:r>
              <a:rPr lang="en-US" b="1" dirty="0">
                <a:latin typeface="JasmineUPC" panose="02020603050405020304" pitchFamily="18" charset="-34"/>
                <a:cs typeface="JasmineUPC" panose="02020603050405020304" pitchFamily="18" charset="-34"/>
              </a:rPr>
              <a:t>x1          25x2          25x3</a:t>
            </a: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  </a:t>
            </a:r>
            <a:r>
              <a:rPr lang="en-US" b="1" dirty="0">
                <a:latin typeface="JasmineUPC" panose="02020603050405020304" pitchFamily="18" charset="-34"/>
                <a:cs typeface="JasmineUPC" panose="02020603050405020304" pitchFamily="18" charset="-34"/>
              </a:rPr>
              <a:t>   </a:t>
            </a: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25</a:t>
            </a:r>
            <a:r>
              <a:rPr lang="en-US" b="1" dirty="0">
                <a:latin typeface="JasmineUPC" panose="02020603050405020304" pitchFamily="18" charset="-34"/>
                <a:cs typeface="JasmineUPC" panose="02020603050405020304" pitchFamily="18" charset="-34"/>
              </a:rPr>
              <a:t>x4       25x5</a:t>
            </a:r>
          </a:p>
          <a:p>
            <a:pPr marL="0" indent="0">
              <a:buNone/>
            </a:pP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ขาย</a:t>
            </a:r>
          </a:p>
          <a:p>
            <a:pPr marL="0" indent="0">
              <a:buNone/>
            </a:pP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ต้นทุนขาย</a:t>
            </a:r>
          </a:p>
          <a:p>
            <a:pPr marL="0" indent="0">
              <a:buNone/>
            </a:pP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กำไรขั้นต้น</a:t>
            </a:r>
          </a:p>
          <a:p>
            <a:pPr marL="0" indent="0">
              <a:buNone/>
            </a:pP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ค่าใช้จ่ายในการดำเนินงาน</a:t>
            </a:r>
          </a:p>
          <a:p>
            <a:pPr marL="0" indent="0">
              <a:buNone/>
            </a:pP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ภาษีเงินได้</a:t>
            </a:r>
          </a:p>
          <a:p>
            <a:pPr marL="0" indent="0">
              <a:buNone/>
            </a:pP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กำไรสุทธิ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17440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C9E5EC-EB19-4C85-BCE1-9CFF8C6ED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การแสดงแนวโน้มของข้อมูลที่เป็นอัตราส่วนร้อย</a:t>
            </a:r>
            <a:endParaRPr lang="en-US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BADE9B-B7E7-4EAB-8864-DCA145452B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บริษัท.......</a:t>
            </a:r>
          </a:p>
          <a:p>
            <a:pPr marL="0" indent="0" algn="ctr">
              <a:buNone/>
            </a:pP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งบกำไรขาดทุนเปรียบเทียบ</a:t>
            </a:r>
          </a:p>
          <a:p>
            <a:pPr marL="0" indent="0" algn="ctr">
              <a:buNone/>
            </a:pP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สำหรับปีสิ้นสุด 31 ธันวาคม</a:t>
            </a:r>
          </a:p>
          <a:p>
            <a:pPr marL="0" indent="0" algn="ctr">
              <a:buNone/>
            </a:pP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            โดยให้ปี 25</a:t>
            </a:r>
            <a:r>
              <a:rPr lang="en-US" b="1" dirty="0">
                <a:latin typeface="JasmineUPC" panose="02020603050405020304" pitchFamily="18" charset="-34"/>
                <a:cs typeface="JasmineUPC" panose="02020603050405020304" pitchFamily="18" charset="-34"/>
              </a:rPr>
              <a:t>x1 = 100%</a:t>
            </a:r>
            <a:endParaRPr lang="th-TH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  <a:p>
            <a:pPr marL="0" indent="0">
              <a:buNone/>
            </a:pP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                                                     25</a:t>
            </a:r>
            <a:r>
              <a:rPr lang="en-US" b="1" dirty="0">
                <a:latin typeface="JasmineUPC" panose="02020603050405020304" pitchFamily="18" charset="-34"/>
                <a:cs typeface="JasmineUPC" panose="02020603050405020304" pitchFamily="18" charset="-34"/>
              </a:rPr>
              <a:t>x1          25x2          25x3</a:t>
            </a: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  </a:t>
            </a:r>
            <a:r>
              <a:rPr lang="en-US" b="1" dirty="0">
                <a:latin typeface="JasmineUPC" panose="02020603050405020304" pitchFamily="18" charset="-34"/>
                <a:cs typeface="JasmineUPC" panose="02020603050405020304" pitchFamily="18" charset="-34"/>
              </a:rPr>
              <a:t>   </a:t>
            </a: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25</a:t>
            </a:r>
            <a:r>
              <a:rPr lang="en-US" b="1" dirty="0">
                <a:latin typeface="JasmineUPC" panose="02020603050405020304" pitchFamily="18" charset="-34"/>
                <a:cs typeface="JasmineUPC" panose="02020603050405020304" pitchFamily="18" charset="-34"/>
              </a:rPr>
              <a:t>x4       25x5</a:t>
            </a:r>
          </a:p>
          <a:p>
            <a:pPr marL="0" indent="0">
              <a:buNone/>
            </a:pP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ขาย</a:t>
            </a:r>
          </a:p>
          <a:p>
            <a:pPr marL="0" indent="0">
              <a:buNone/>
            </a:pP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ต้นทุนขาย</a:t>
            </a:r>
          </a:p>
          <a:p>
            <a:pPr marL="0" indent="0">
              <a:buNone/>
            </a:pP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กำไรขั้นต้น</a:t>
            </a:r>
          </a:p>
          <a:p>
            <a:pPr marL="0" indent="0">
              <a:buNone/>
            </a:pP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ค่าใช้จ่ายในการดำเนินงาน</a:t>
            </a:r>
          </a:p>
          <a:p>
            <a:pPr marL="0" indent="0">
              <a:buNone/>
            </a:pPr>
            <a:r>
              <a:rPr lang="th-TH" dirty="0"/>
              <a:t>กำไรสุทธิจากการดำเนินงาน</a:t>
            </a:r>
          </a:p>
          <a:p>
            <a:pPr marL="0" indent="0">
              <a:buNone/>
            </a:pPr>
            <a:r>
              <a:rPr lang="th-TH" dirty="0"/>
              <a:t>ภาษีเงินได้ 30</a:t>
            </a:r>
            <a:r>
              <a:rPr lang="en-US" dirty="0"/>
              <a:t>%</a:t>
            </a:r>
          </a:p>
          <a:p>
            <a:pPr marL="0" indent="0">
              <a:buNone/>
            </a:pPr>
            <a:r>
              <a:rPr lang="th-TH" dirty="0"/>
              <a:t>กำไรสุทธิ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81039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C53742DC-453A-FD12-60AD-EC114A6E3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การประเมินประสิทธิภาพของกิจการ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4E16BCC1-3897-5DCF-6025-7EF6ECE3E1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6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การวิเคราะห์ความสามารถใน</a:t>
            </a:r>
            <a:r>
              <a:rPr lang="th-TH" sz="3600" b="1" dirty="0" err="1">
                <a:latin typeface="JasmineUPC" panose="02020603050405020304" pitchFamily="18" charset="-34"/>
                <a:cs typeface="JasmineUPC" panose="02020603050405020304" pitchFamily="18" charset="-34"/>
              </a:rPr>
              <a:t>การทำ</a:t>
            </a:r>
            <a:r>
              <a:rPr lang="th-TH" sz="36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กำไร</a:t>
            </a:r>
          </a:p>
          <a:p>
            <a:r>
              <a:rPr lang="th-TH" sz="36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การวิเคราะห์ประสิทธิภาพในการวัดความก้าวหน้า</a:t>
            </a:r>
          </a:p>
          <a:p>
            <a:endParaRPr lang="th-TH" sz="3600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  <a:p>
            <a:endParaRPr lang="th-TH" sz="3600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  <a:p>
            <a:endParaRPr lang="th-TH" sz="3600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  <a:p>
            <a:endParaRPr lang="th-TH" sz="3600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  <a:p>
            <a:r>
              <a:rPr lang="th-TH" sz="3600" dirty="0" err="1"/>
              <a:t>ศิลป</a:t>
            </a:r>
            <a:r>
              <a:rPr lang="th-TH" sz="3600" dirty="0"/>
              <a:t>พร ศรีจั่นเพชร เกรียงไกร บุญเลิศอุทัย อนุวัฒน์ ภักดี</a:t>
            </a:r>
          </a:p>
          <a:p>
            <a:endParaRPr lang="th-TH" sz="3600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304383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53871690-AC72-C450-2137-A37DD35B1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การตีความหมายอัตราส่วนทางการเงิน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2F22C347-222C-6B86-8DC3-8DC693EB8F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h-TH" sz="36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การวิเคราะห์อัตราส่วนทางการเงิน ไม่จำเป็นต้องวิเคราะห์และตีความในทุกเรื่อง แต่ควรนำมาใช้เป็นข้อมูลพื้นฐานเพื่อสนับสนุนการตัดสินใจ</a:t>
            </a:r>
          </a:p>
          <a:p>
            <a:endParaRPr lang="th-TH" dirty="0"/>
          </a:p>
          <a:p>
            <a:endParaRPr lang="th-TH" dirty="0"/>
          </a:p>
          <a:p>
            <a:endParaRPr lang="th-TH" dirty="0"/>
          </a:p>
          <a:p>
            <a:endParaRPr lang="th-TH" dirty="0"/>
          </a:p>
          <a:p>
            <a:endParaRPr lang="th-TH" dirty="0"/>
          </a:p>
          <a:p>
            <a:endParaRPr lang="th-TH" dirty="0"/>
          </a:p>
          <a:p>
            <a:r>
              <a:rPr lang="th-TH" dirty="0" err="1"/>
              <a:t>ศิลป</a:t>
            </a:r>
            <a:r>
              <a:rPr lang="th-TH" dirty="0"/>
              <a:t>พร ศรีจั่นเพชร เกรียงไกร บุญเลิศอุทัย อนุวัฒน์ ภักดี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666700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497FE3-573E-43C1-8E0B-A2F95EC98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การวิเคราะห์ความสามารถใน</a:t>
            </a:r>
            <a:r>
              <a:rPr lang="th-TH" b="1" dirty="0" err="1">
                <a:latin typeface="JasmineUPC" panose="02020603050405020304" pitchFamily="18" charset="-34"/>
                <a:cs typeface="JasmineUPC" panose="02020603050405020304" pitchFamily="18" charset="-34"/>
              </a:rPr>
              <a:t>การทำ</a:t>
            </a: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กำไร</a:t>
            </a:r>
            <a:endParaRPr lang="en-US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3A7F9E-FD67-4B5A-A13B-A03231A2D5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การวิเคราะห์ดูปอง</a:t>
            </a:r>
            <a:r>
              <a:rPr lang="th-TH" b="1" dirty="0" err="1">
                <a:latin typeface="JasmineUPC" panose="02020603050405020304" pitchFamily="18" charset="-34"/>
                <a:cs typeface="JasmineUPC" panose="02020603050405020304" pitchFamily="18" charset="-34"/>
              </a:rPr>
              <a:t>ท์</a:t>
            </a:r>
            <a:endParaRPr lang="th-TH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  <a:p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1. ผลตอบแทนต่อสินทรัพย์(</a:t>
            </a:r>
            <a:r>
              <a:rPr lang="en-US" b="1" dirty="0">
                <a:latin typeface="JasmineUPC" panose="02020603050405020304" pitchFamily="18" charset="-34"/>
                <a:cs typeface="JasmineUPC" panose="02020603050405020304" pitchFamily="18" charset="-34"/>
              </a:rPr>
              <a:t>ROA)</a:t>
            </a:r>
          </a:p>
          <a:p>
            <a:r>
              <a:rPr lang="en-US" b="1" dirty="0">
                <a:latin typeface="JasmineUPC" panose="02020603050405020304" pitchFamily="18" charset="-34"/>
                <a:cs typeface="JasmineUPC" panose="02020603050405020304" pitchFamily="18" charset="-34"/>
              </a:rPr>
              <a:t>2. </a:t>
            </a: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อัตราผลตอบแทนต่อส่วนของผู้ถือหุ้น (</a:t>
            </a:r>
            <a:r>
              <a:rPr lang="en-US" b="1" dirty="0">
                <a:latin typeface="JasmineUPC" panose="02020603050405020304" pitchFamily="18" charset="-34"/>
                <a:cs typeface="JasmineUPC" panose="02020603050405020304" pitchFamily="18" charset="-34"/>
              </a:rPr>
              <a:t>ROE)</a:t>
            </a:r>
          </a:p>
          <a:p>
            <a:r>
              <a:rPr lang="en-US" b="1" dirty="0">
                <a:latin typeface="JasmineUPC" panose="02020603050405020304" pitchFamily="18" charset="-34"/>
                <a:cs typeface="JasmineUPC" panose="02020603050405020304" pitchFamily="18" charset="-34"/>
              </a:rPr>
              <a:t>3. </a:t>
            </a: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ผลตอบแทนต่อเงินลงทุนรวม(</a:t>
            </a:r>
            <a:r>
              <a:rPr lang="en-US" b="1" dirty="0">
                <a:latin typeface="JasmineUPC" panose="02020603050405020304" pitchFamily="18" charset="-34"/>
                <a:cs typeface="JasmineUPC" panose="02020603050405020304" pitchFamily="18" charset="-34"/>
              </a:rPr>
              <a:t>Return on Total Capital)</a:t>
            </a:r>
          </a:p>
        </p:txBody>
      </p:sp>
    </p:spTree>
    <p:extLst>
      <p:ext uri="{BB962C8B-B14F-4D97-AF65-F5344CB8AC3E}">
        <p14:creationId xmlns:p14="http://schemas.microsoft.com/office/powerpoint/2010/main" val="363144321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7426B-AA3A-428E-B620-A2FAD8AAD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การวิเคราะห์ประสิทธิภาพในการวัดความก้าวหน้า</a:t>
            </a:r>
            <a:endParaRPr lang="en-US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92E32C-76EA-44BD-A3E3-2BB16A0B14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/>
              <a:t>1</a:t>
            </a: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. การเพิ่มขึ้นของยอดขาย</a:t>
            </a:r>
          </a:p>
          <a:p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2. การเพิ่มขึ้นของกำไรสุทธิ</a:t>
            </a:r>
          </a:p>
          <a:p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3. การเพิ่มขึ้นของกำไรต่อหุ้น</a:t>
            </a:r>
            <a:endParaRPr lang="en-US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9496487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86435B6E-65FE-87A5-74DB-CF594673D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ข้อจำกัดของอัตราส่วนทางการเงิน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91F7AF71-BF06-2569-756F-175587C519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ความแตกต่างของลักษณะธุรกิจ</a:t>
            </a:r>
          </a:p>
          <a:p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ความแตกต่างของนโยบายการบัญชี</a:t>
            </a:r>
          </a:p>
          <a:p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ความแตกต่างของลักษณะการนำไปใช้</a:t>
            </a:r>
          </a:p>
          <a:p>
            <a:endParaRPr lang="th-TH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  <a:p>
            <a:endParaRPr lang="th-TH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  <a:p>
            <a:endParaRPr lang="th-TH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  <a:p>
            <a:endParaRPr lang="th-TH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  <a:p>
            <a:r>
              <a:rPr lang="th-TH" dirty="0" err="1"/>
              <a:t>ศิลป</a:t>
            </a:r>
            <a:r>
              <a:rPr lang="th-TH"/>
              <a:t>พร ศรีจั่นเพชร เกรียงไกร บุญเลิศอุทัย อนุวัฒน์ ภักดี</a:t>
            </a:r>
          </a:p>
          <a:p>
            <a:endParaRPr lang="th-TH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756966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B157918D-F357-F3DF-3A5E-3BB0D1D20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b="1" dirty="0">
                <a:latin typeface="JasmineUPC" panose="02020603050405020304" pitchFamily="18" charset="-34"/>
                <a:cs typeface="JasmineUPC" panose="02020603050405020304" pitchFamily="18" charset="-34"/>
              </a:rPr>
              <a:t>1. </a:t>
            </a: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อัตราส่วนสภาพคล่อง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664AE057-E38B-788C-0129-0BD359DFBD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th-TH" sz="73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คืออัตราส่วนที่แสดงให้เห็นถึงความสามารถในการชำระหนี้ระยะสั้นของกิจการ ประกอบด้วย</a:t>
            </a:r>
          </a:p>
          <a:p>
            <a:r>
              <a:rPr lang="th-TH" sz="73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อัตราส่วนสภาพคล่อง</a:t>
            </a:r>
          </a:p>
          <a:p>
            <a:r>
              <a:rPr lang="th-TH" sz="73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อัตราส่วนสภาพคล่องหมุนเร็ว</a:t>
            </a:r>
          </a:p>
          <a:p>
            <a:r>
              <a:rPr lang="th-TH" sz="73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อัตราส่วนสภาพคล่องกระแสเงินสด</a:t>
            </a:r>
          </a:p>
          <a:p>
            <a:endParaRPr lang="th-TH" dirty="0"/>
          </a:p>
          <a:p>
            <a:endParaRPr lang="th-TH" dirty="0"/>
          </a:p>
          <a:p>
            <a:endParaRPr lang="th-TH" dirty="0"/>
          </a:p>
          <a:p>
            <a:endParaRPr lang="th-TH" dirty="0"/>
          </a:p>
          <a:p>
            <a:endParaRPr lang="th-TH" dirty="0"/>
          </a:p>
          <a:p>
            <a:endParaRPr lang="th-TH" dirty="0"/>
          </a:p>
          <a:p>
            <a:endParaRPr lang="th-TH" dirty="0"/>
          </a:p>
          <a:p>
            <a:r>
              <a:rPr lang="th-TH" dirty="0" err="1"/>
              <a:t>ศิลป</a:t>
            </a:r>
            <a:r>
              <a:rPr lang="th-TH" dirty="0"/>
              <a:t>พร ศรีจั่นเพชร เกรียงไกร บุญเลิศอุทัย อนุวัฒน์ ภักดี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788794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7FC63D70-F0DC-E988-73F7-6DE3D0888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b="1" dirty="0">
                <a:latin typeface="JasmineUPC" panose="02020603050405020304" pitchFamily="18" charset="-34"/>
                <a:cs typeface="JasmineUPC" panose="02020603050405020304" pitchFamily="18" charset="-34"/>
              </a:rPr>
              <a:t>2. </a:t>
            </a: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อัตราส่วนแสดงประสิทธิภาพในการใช้สินทรัพย์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448E1413-7673-57CD-7B6D-3DFA4B9C0A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th-TH" sz="70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คือ อัตราส่วนที่แสดงให้เห็นถึง การใช้สินทรัพย์ในการดำเนินงาน ประกอบด้วย</a:t>
            </a:r>
          </a:p>
          <a:p>
            <a:r>
              <a:rPr lang="th-TH" sz="70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อัตราส่วนการหมุนของลูกหนี้</a:t>
            </a:r>
          </a:p>
          <a:p>
            <a:r>
              <a:rPr lang="th-TH" sz="70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ระยะเวลาถัวเฉลี่ยในการเรียกเก็บหนี้</a:t>
            </a:r>
          </a:p>
          <a:p>
            <a:r>
              <a:rPr lang="th-TH" sz="70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อัตราส่วนการหมุนของสินค้าคงเหลือ</a:t>
            </a:r>
          </a:p>
          <a:p>
            <a:r>
              <a:rPr lang="th-TH" sz="70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อัตราส่วนการหมุนของสินทรัพย์ถาวร</a:t>
            </a:r>
          </a:p>
          <a:p>
            <a:r>
              <a:rPr lang="th-TH" sz="70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อัตราส่วนการหมุนของสินทรัพย์รวม</a:t>
            </a:r>
          </a:p>
          <a:p>
            <a:endParaRPr lang="th-TH" dirty="0"/>
          </a:p>
          <a:p>
            <a:endParaRPr lang="th-TH" dirty="0"/>
          </a:p>
          <a:p>
            <a:endParaRPr lang="th-TH" dirty="0"/>
          </a:p>
          <a:p>
            <a:endParaRPr lang="th-TH" dirty="0"/>
          </a:p>
          <a:p>
            <a:endParaRPr lang="th-TH" dirty="0"/>
          </a:p>
          <a:p>
            <a:endParaRPr lang="th-TH" dirty="0"/>
          </a:p>
          <a:p>
            <a:r>
              <a:rPr lang="th-TH" dirty="0" err="1"/>
              <a:t>ศิลป</a:t>
            </a:r>
            <a:r>
              <a:rPr lang="th-TH" dirty="0"/>
              <a:t>พร ศรีจั่นเพชร เกรียงไกร บุญเลิศอุทัย อนุวัฒน์ ภักดี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727064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577E1766-4F0F-02E7-1725-A12F8C11C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b="1" dirty="0">
                <a:latin typeface="JasmineUPC" panose="02020603050405020304" pitchFamily="18" charset="-34"/>
                <a:cs typeface="JasmineUPC" panose="02020603050405020304" pitchFamily="18" charset="-34"/>
              </a:rPr>
              <a:t>3. </a:t>
            </a: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อัตราส่วนแสดงความเสี่ยงจากการกู้ยืม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6790212D-A9D2-9CB0-D6A1-58B4CF0CDC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h-TH" sz="38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คือ อัตราส่วนที่แสดงให้เห็นถึงโครงสร้างเงินทุนหรือแหล่งที่มาของสินทรัพย์ ประกอบด้วย</a:t>
            </a:r>
          </a:p>
          <a:p>
            <a:r>
              <a:rPr lang="th-TH" sz="38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อัตราส่วนหนี้สินต่อทุน</a:t>
            </a:r>
          </a:p>
          <a:p>
            <a:r>
              <a:rPr lang="th-TH" sz="38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อัตราส่วนหนี้สินต่อสินทรัพย์รวม</a:t>
            </a:r>
          </a:p>
          <a:p>
            <a:r>
              <a:rPr lang="th-TH" sz="38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อัตราส่วนวัดความสามารถในการจ่ายคืนดอกเบี้ย</a:t>
            </a:r>
            <a:endParaRPr lang="en-AU" sz="3800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r>
              <a:rPr lang="th-TH" dirty="0" err="1"/>
              <a:t>ศิลป</a:t>
            </a:r>
            <a:r>
              <a:rPr lang="th-TH" dirty="0"/>
              <a:t>พร ศรีจั่นเพชร เกรียงไกร บุญเลิศอุทัย อนุวัฒน์ ภักดี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791111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C2F9BEC0-9506-907F-D490-6374A71DE5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b="1" dirty="0">
                <a:latin typeface="JasmineUPC" panose="02020603050405020304" pitchFamily="18" charset="-34"/>
                <a:cs typeface="JasmineUPC" panose="02020603050405020304" pitchFamily="18" charset="-34"/>
              </a:rPr>
              <a:t>4. </a:t>
            </a: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อัตราส่วนแสดงความสามารถใน</a:t>
            </a:r>
            <a:r>
              <a:rPr lang="th-TH" b="1" dirty="0" err="1">
                <a:latin typeface="JasmineUPC" panose="02020603050405020304" pitchFamily="18" charset="-34"/>
                <a:cs typeface="JasmineUPC" panose="02020603050405020304" pitchFamily="18" charset="-34"/>
              </a:rPr>
              <a:t>การทำ</a:t>
            </a: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กำไร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EDFD5B85-CFF4-9C33-1183-88F84C54DA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th-TH" sz="64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คือ อัตราส่วนที่แสดงให้เห็นถึงความสามารถในการดำเนินงานของกิจการ ประกอบด้วย</a:t>
            </a:r>
          </a:p>
          <a:p>
            <a:r>
              <a:rPr lang="th-TH" sz="64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อัตรากำไรขั้นต้น</a:t>
            </a:r>
          </a:p>
          <a:p>
            <a:r>
              <a:rPr lang="th-TH" sz="64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อัตราส่วนผลตอบแทนจากการดำเนินงาน</a:t>
            </a:r>
          </a:p>
          <a:p>
            <a:r>
              <a:rPr lang="th-TH" sz="64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อัตรากำไรสุทธิ</a:t>
            </a:r>
          </a:p>
          <a:p>
            <a:r>
              <a:rPr lang="th-TH" sz="64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อัตราส่วนผลตอบแทนต่อสินทรัพย์รวม</a:t>
            </a:r>
          </a:p>
          <a:p>
            <a:r>
              <a:rPr lang="th-TH" sz="64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อัตราส่วนผลตอบแทนต่อส่วนของผู้ถือหุ้น</a:t>
            </a:r>
          </a:p>
          <a:p>
            <a:endParaRPr lang="th-TH" dirty="0"/>
          </a:p>
          <a:p>
            <a:endParaRPr lang="th-TH" dirty="0"/>
          </a:p>
          <a:p>
            <a:endParaRPr lang="th-TH" dirty="0"/>
          </a:p>
          <a:p>
            <a:endParaRPr lang="th-TH" dirty="0"/>
          </a:p>
          <a:p>
            <a:endParaRPr lang="th-TH" dirty="0"/>
          </a:p>
          <a:p>
            <a:endParaRPr lang="th-TH" dirty="0"/>
          </a:p>
          <a:p>
            <a:r>
              <a:rPr lang="th-TH" dirty="0" err="1"/>
              <a:t>ศิลป</a:t>
            </a:r>
            <a:r>
              <a:rPr lang="th-TH" dirty="0"/>
              <a:t>พร ศรีจั่นเพชร เกรียงไกร บุญเลิศอุทัย อนุวัฒน์ ภักดี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1757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AC7EA-1BC4-4C92-97BD-EE902C3F2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อัตราส่วนสภาพคล่อง(</a:t>
            </a:r>
            <a:r>
              <a:rPr lang="en-US" b="1" dirty="0">
                <a:latin typeface="JasmineUPC" panose="02020603050405020304" pitchFamily="18" charset="-34"/>
                <a:cs typeface="JasmineUPC" panose="02020603050405020304" pitchFamily="18" charset="-34"/>
              </a:rPr>
              <a:t>Current Ratio)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FA0D2-63FC-4E84-A9B6-4CDFD7D941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600" b="1" u="sng" dirty="0">
                <a:latin typeface="JasmineUPC" panose="02020603050405020304" pitchFamily="18" charset="-34"/>
                <a:cs typeface="JasmineUPC" panose="02020603050405020304" pitchFamily="18" charset="-34"/>
              </a:rPr>
              <a:t>สินทรัพย์หมุนเวียน</a:t>
            </a:r>
          </a:p>
          <a:p>
            <a:r>
              <a:rPr lang="th-TH" sz="36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หนี้สินหมุนเวียน</a:t>
            </a:r>
            <a:endParaRPr lang="en-US" sz="3600" b="1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930481238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1507</Words>
  <Application>Microsoft Office PowerPoint</Application>
  <PresentationFormat>Widescreen</PresentationFormat>
  <Paragraphs>301</Paragraphs>
  <Slides>42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9" baseType="lpstr">
      <vt:lpstr>Angsana New</vt:lpstr>
      <vt:lpstr>Arial</vt:lpstr>
      <vt:lpstr>Calibri</vt:lpstr>
      <vt:lpstr>Calibri Light</vt:lpstr>
      <vt:lpstr>Cordia New</vt:lpstr>
      <vt:lpstr>JasmineUPC</vt:lpstr>
      <vt:lpstr>ธีมของ Office</vt:lpstr>
      <vt:lpstr>บทที่ 3 เทคนิคการวิเคราะห์งบการเงิน</vt:lpstr>
      <vt:lpstr>แนวคิดเกี่ยวกับเทคนิคในการวิเคราะห์งบการเงิน</vt:lpstr>
      <vt:lpstr>ปัจจัยที่ส่งผลกระทบต่ออัตราส่วนทางการเงิน</vt:lpstr>
      <vt:lpstr>การตีความหมายอัตราส่วนทางการเงิน</vt:lpstr>
      <vt:lpstr>1. อัตราส่วนสภาพคล่อง</vt:lpstr>
      <vt:lpstr>2. อัตราส่วนแสดงประสิทธิภาพในการใช้สินทรัพย์</vt:lpstr>
      <vt:lpstr>3. อัตราส่วนแสดงความเสี่ยงจากการกู้ยืม</vt:lpstr>
      <vt:lpstr>4. อัตราส่วนแสดงความสามารถในการทำกำไร</vt:lpstr>
      <vt:lpstr>อัตราส่วนสภาพคล่อง(Current Ratio)</vt:lpstr>
      <vt:lpstr>อัตราส่วนสภาพคล่องหมุนเร็ว(Quick Ratio)</vt:lpstr>
      <vt:lpstr>อัตราส่วนสภาพคล่องกระแสเงินสด(Cash Flow Liquidity)</vt:lpstr>
      <vt:lpstr>อัตราหมุนเวียนของลูกหนี้(Account Receivable Turnover)</vt:lpstr>
      <vt:lpstr>ระยะเวลาถัวเฉลี่ยในการเรียกเก็บหนี้(Average Collection Period)</vt:lpstr>
      <vt:lpstr>อัตราส่วนการหมุนของสินค้าคงเหลือ(Inventory Turnover)</vt:lpstr>
      <vt:lpstr>อัตราส่วนการหมุนของสินทรัพย์ถาวร(Fixed Assets Turnover)</vt:lpstr>
      <vt:lpstr>อัตราส่วนการหมุนของสินทรัพย์รวม(Total Assets Turnover)</vt:lpstr>
      <vt:lpstr>อัตราส่วนหนี้สินต่อทุน(Debt to Equity Ratio:D/E</vt:lpstr>
      <vt:lpstr>อัตราส่วนหนี้สินต่อสินทรัพย์รวม(Debt to Total Assets)</vt:lpstr>
      <vt:lpstr>อัตราส่วนวัดความสามารถในการจ่ายดอกเบี้ย(Interest Coverage Ratio)</vt:lpstr>
      <vt:lpstr>อัตราผลตอบแทนขั้นต้น</vt:lpstr>
      <vt:lpstr>อัตราส่วนผลตอบแทนจากการดำเนินงาน</vt:lpstr>
      <vt:lpstr>อัตราส่วนผลตอบแทนจากกำไรสุทธิ</vt:lpstr>
      <vt:lpstr>อัตราส่วนผลตอบแทนต่อสินทรัพย์รวม</vt:lpstr>
      <vt:lpstr>อัตราส่วนผลตอบแทนต่อส่วนของผู้ถือหุ้น</vt:lpstr>
      <vt:lpstr>การวิเคราะห์เปรียบเทียบ</vt:lpstr>
      <vt:lpstr>การวิเคราะห์แนวนอน</vt:lpstr>
      <vt:lpstr>การวิเคราะห์แนวนอน ใช้ข้อมูลในงบการเงินปี 25x1 เป็นปีฐาน</vt:lpstr>
      <vt:lpstr>การวิเคราะห์แนวนอน ให้ข้อมูลปีฐานเปลี่ยนไปทุกปี</vt:lpstr>
      <vt:lpstr>การวิเคราะห์ในแนวดิ่ง</vt:lpstr>
      <vt:lpstr>การวิเคราะห์แนวดิ่ง</vt:lpstr>
      <vt:lpstr>การวิเคราะห์อัตราส่วน</vt:lpstr>
      <vt:lpstr>PowerPoint Presentation</vt:lpstr>
      <vt:lpstr>PowerPoint Presentation</vt:lpstr>
      <vt:lpstr>PowerPoint Presentation</vt:lpstr>
      <vt:lpstr>PowerPoint Presentation</vt:lpstr>
      <vt:lpstr>การวิเคราะห์แนวโน้มของข้อมูล</vt:lpstr>
      <vt:lpstr>การแสดงแนวโน้มของข้อมูลที่เป็นตัวเลข</vt:lpstr>
      <vt:lpstr>การแสดงแนวโน้มของข้อมูลที่เป็นอัตราส่วนร้อย</vt:lpstr>
      <vt:lpstr>การประเมินประสิทธิภาพของกิจการ</vt:lpstr>
      <vt:lpstr>การวิเคราะห์ความสามารถในการทำกำไร</vt:lpstr>
      <vt:lpstr>การวิเคราะห์ประสิทธิภาพในการวัดความก้าวหน้า</vt:lpstr>
      <vt:lpstr>ข้อจำกัดของอัตราส่วนทางการเงิน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บทที่ 3 เทคนิคการวิเคราะห์งบการเงิน</dc:title>
  <dc:creator>อภิญญา วิเศษสิงห์</dc:creator>
  <cp:lastModifiedBy>Classroom-</cp:lastModifiedBy>
  <cp:revision>86</cp:revision>
  <dcterms:created xsi:type="dcterms:W3CDTF">2023-03-28T06:34:56Z</dcterms:created>
  <dcterms:modified xsi:type="dcterms:W3CDTF">2026-01-07T08:50:37Z</dcterms:modified>
</cp:coreProperties>
</file>