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6" r:id="rId15"/>
    <p:sldId id="277" r:id="rId16"/>
    <p:sldId id="278" r:id="rId17"/>
    <p:sldId id="279" r:id="rId18"/>
    <p:sldId id="272" r:id="rId19"/>
    <p:sldId id="281" r:id="rId20"/>
    <p:sldId id="286" r:id="rId21"/>
    <p:sldId id="285" r:id="rId22"/>
    <p:sldId id="282" r:id="rId23"/>
    <p:sldId id="287" r:id="rId24"/>
    <p:sldId id="283" r:id="rId25"/>
    <p:sldId id="288" r:id="rId26"/>
    <p:sldId id="284" r:id="rId27"/>
    <p:sldId id="280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92C26-6EF2-E112-EAC4-F7B280C51DD5}" v="427" dt="2022-12-08T06:58:24.486"/>
    <p1510:client id="{67379003-46C5-2A1B-F504-DE1CABCB21A1}" v="482" dt="2022-12-08T05:38:54.076"/>
    <p1510:client id="{313A93BE-B489-1DA3-D25B-152B39517667}" v="798" dt="2022-12-06T08:39:11.687"/>
    <p1510:client id="{4B25BB7D-A410-99CD-71C4-67BB1D0F7A27}" v="4" dt="2022-12-07T06:02:24.403"/>
    <p1510:client id="{B453D900-BEDF-E66C-AA0F-3B3D1ABB01BA}" v="283" dt="2022-12-06T13:46:47.540"/>
    <p1510:client id="{6139B0BB-FA7D-FECE-90C9-244E8843F3C7}" v="269" dt="2022-12-06T10:00:27.388"/>
    <p1510:client id="{85AB5ECD-FB24-ABC0-1C77-D84C7BEFE11A}" v="729" dt="2022-12-08T08:03:44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00DBA-6972-4B5F-B5B5-00C99B4954A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053D0-A61D-49C9-B88E-36212A95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5F5-7058-4B56-8A06-A3F114C701B8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F87-0DF1-4D3A-AA83-4F87C95F96B2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3E3B-764E-4535-AD23-1BF8301BEB8A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086-3976-41D5-9DD3-C72B086D70DD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FC2D-82D6-4358-B776-7F7DD2CE070E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A461-BA13-4E7D-B23C-49E91817D44A}" type="datetime1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C85E-7069-4DD3-8846-590857AE4B82}" type="datetime1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718F-C1A1-4517-AE51-C9A541875FA8}" type="datetime1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E19E-35EE-47E5-B9B8-F10C5C422CE4}" type="datetime1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7C42-5E39-4C00-85D3-12277F9796D0}" type="datetime1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0467-5C68-4787-A65B-138DFD363884}" type="datetime1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4E0DB-C873-44E1-840E-DEB90BAD6C41}" type="datetime1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now Background Free Stock Photo - Public Domain Pictures">
            <a:extLst>
              <a:ext uri="{FF2B5EF4-FFF2-40B4-BE49-F238E27FC236}">
                <a16:creationId xmlns:a16="http://schemas.microsoft.com/office/drawing/2014/main" id="{D65B98EC-A650-8761-E0AD-90B399543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4797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44" name="Freeform: Shape 15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17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342006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>
                <a:ea typeface="Calibri Light"/>
                <a:cs typeface="Calibri Light"/>
              </a:rPr>
              <a:t>FINANCIAL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2726652"/>
            <a:ext cx="3205463" cy="1155525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3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38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FB933-B6CD-142B-DA29-22ADA653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Importance of Financial Analysis</a:t>
            </a:r>
          </a:p>
        </p:txBody>
      </p:sp>
      <p:grpSp>
        <p:nvGrpSpPr>
          <p:cNvPr id="57" name="Group 40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B9668DE-FA23-8B51-E431-AE694D5AA29A}"/>
              </a:ext>
            </a:extLst>
          </p:cNvPr>
          <p:cNvSpPr txBox="1"/>
          <p:nvPr/>
        </p:nvSpPr>
        <p:spPr>
          <a:xfrm>
            <a:off x="435986" y="3725469"/>
            <a:ext cx="3913376" cy="27932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If you want  to expand your business, you should  know the strengths and weaknesses of the business.  The analysis help us see critical relationships that might not otherwise be readily identifiable.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2" name="Picture 21" descr="Magnifying glass showing decling performance">
            <a:extLst>
              <a:ext uri="{FF2B5EF4-FFF2-40B4-BE49-F238E27FC236}">
                <a16:creationId xmlns:a16="http://schemas.microsoft.com/office/drawing/2014/main" id="{227B34A8-4D71-FE89-7A1E-3A339FD8E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11" t="496" r="8" b="8602"/>
          <a:stretch/>
        </p:blipFill>
        <p:spPr>
          <a:xfrm>
            <a:off x="5615652" y="903730"/>
            <a:ext cx="5644531" cy="44723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D31D53-973B-44A7-AF18-9B981797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3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416AF-46B3-FB2A-96CF-03D69305B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688"/>
            <a:ext cx="4892040" cy="1773936"/>
          </a:xfrm>
        </p:spPr>
        <p:txBody>
          <a:bodyPr anchor="b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4000">
                <a:latin typeface="Calibri"/>
                <a:cs typeface="Calibri"/>
              </a:rPr>
              <a:t>The Purpose of Financial Analysis</a:t>
            </a:r>
            <a:endParaRPr lang="en-US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2AD72-5DB2-8FF0-8E0C-0858A3DB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898648"/>
            <a:ext cx="4892040" cy="3209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ea typeface="+mn-lt"/>
                <a:cs typeface="+mn-lt"/>
              </a:rPr>
              <a:t>To understand the company's financial condition</a:t>
            </a:r>
          </a:p>
          <a:p>
            <a:r>
              <a:rPr lang="en-US" sz="1700">
                <a:ea typeface="+mn-lt"/>
                <a:cs typeface="+mn-lt"/>
              </a:rPr>
              <a:t>To determine its creditworthiness, profitability and ability to generate wealth</a:t>
            </a:r>
          </a:p>
          <a:p>
            <a:r>
              <a:rPr lang="en-US" sz="1700">
                <a:ea typeface="+mn-lt"/>
                <a:cs typeface="+mn-lt"/>
              </a:rPr>
              <a:t>To provide a more in-depth look at how well it operates internally</a:t>
            </a:r>
          </a:p>
          <a:p>
            <a:r>
              <a:rPr lang="en-US" sz="1700">
                <a:ea typeface="+mn-lt"/>
                <a:cs typeface="+mn-lt"/>
              </a:rPr>
              <a:t>To help optimize its management, which could ultimately lead to greater profits and increased financial security</a:t>
            </a:r>
          </a:p>
          <a:p>
            <a:r>
              <a:rPr lang="en-US" sz="1700">
                <a:ea typeface="+mn-lt"/>
                <a:cs typeface="+mn-lt"/>
              </a:rPr>
              <a:t>To help optimizing management for greater profits and more financial security</a:t>
            </a:r>
          </a:p>
          <a:p>
            <a:endParaRPr lang="en-US" sz="1700">
              <a:ea typeface="+mn-lt"/>
              <a:cs typeface="+mn-lt"/>
            </a:endParaRPr>
          </a:p>
          <a:p>
            <a:endParaRPr lang="en-US" sz="1700">
              <a:ea typeface="+mn-lt"/>
              <a:cs typeface="+mn-lt"/>
            </a:endParaRPr>
          </a:p>
          <a:p>
            <a:endParaRPr lang="en-US" sz="1700">
              <a:ea typeface="+mn-lt"/>
              <a:cs typeface="+mn-lt"/>
            </a:endParaRPr>
          </a:p>
          <a:p>
            <a:endParaRPr lang="en-US" sz="1700">
              <a:ea typeface="+mn-lt"/>
              <a:cs typeface="+mn-lt"/>
            </a:endParaRP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89C4E976-D7F7-8A91-BA5A-5B928E1D3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8" r="19279" b="-3"/>
          <a:stretch/>
        </p:blipFill>
        <p:spPr>
          <a:xfrm>
            <a:off x="7332418" y="576072"/>
            <a:ext cx="3857233" cy="5715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95DF-0323-4D62-AADF-D935C0F3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29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E8600-A483-E4E0-BCCA-12955355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47741"/>
            <a:ext cx="4278623" cy="1645919"/>
          </a:xfrm>
        </p:spPr>
        <p:txBody>
          <a:bodyPr>
            <a:normAutofit/>
          </a:bodyPr>
          <a:lstStyle/>
          <a:p>
            <a:r>
              <a:rPr lang="en-US" sz="4000" b="1">
                <a:cs typeface="Calibri Light"/>
              </a:rPr>
              <a:t>Tools of Financial Analysis</a:t>
            </a:r>
            <a:endParaRPr lang="en-US" sz="40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827416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D0EF7D-8D7F-4A18-A68B-92E2D4487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825104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05C0-5C7E-B067-1009-238B6988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912937"/>
            <a:ext cx="4741917" cy="3093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There are 2 Categorize in financial analysis </a:t>
            </a:r>
          </a:p>
          <a:p>
            <a:pPr lvl="1"/>
            <a:r>
              <a:rPr lang="en-US" dirty="0">
                <a:solidFill>
                  <a:schemeClr val="bg1"/>
                </a:solidFill>
                <a:cs typeface="Calibri"/>
              </a:rPr>
              <a:t>Percentage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</a:t>
            </a:r>
            <a:r>
              <a:rPr lang="en-US" dirty="0">
                <a:solidFill>
                  <a:schemeClr val="bg1"/>
                </a:solidFill>
                <a:cs typeface="Calibri"/>
              </a:rPr>
              <a:t>nalysis</a:t>
            </a:r>
          </a:p>
          <a:p>
            <a:pPr lvl="1"/>
            <a:r>
              <a:rPr lang="en-US" dirty="0">
                <a:solidFill>
                  <a:schemeClr val="bg1"/>
                </a:solidFill>
                <a:cs typeface="Calibri"/>
              </a:rPr>
              <a:t>Ratios Analysis</a:t>
            </a: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Comparison: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cs typeface="Calibri"/>
              </a:rPr>
              <a:t>Times Series Analysis </a:t>
            </a:r>
          </a:p>
          <a:p>
            <a:pPr lvl="1"/>
            <a:r>
              <a:rPr lang="en-US" dirty="0">
                <a:solidFill>
                  <a:schemeClr val="bg1"/>
                </a:solidFill>
                <a:cs typeface="Calibri"/>
              </a:rPr>
              <a:t>Cross Section Analysis</a:t>
            </a:r>
          </a:p>
          <a:p>
            <a:endParaRPr lang="en-US" sz="240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7665A-2140-4C5F-AAC4-86847874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4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E8600-A483-E4E0-BCCA-12955355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719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ea typeface="+mj-lt"/>
                <a:cs typeface="+mj-lt"/>
              </a:rPr>
              <a:t>Percentage Analysis</a:t>
            </a:r>
            <a:endParaRPr lang="en-US" b="1" dirty="0"/>
          </a:p>
        </p:txBody>
      </p:sp>
      <p:pic>
        <p:nvPicPr>
          <p:cNvPr id="23" name="Picture 19" descr="Financial graphs on a dark display">
            <a:extLst>
              <a:ext uri="{FF2B5EF4-FFF2-40B4-BE49-F238E27FC236}">
                <a16:creationId xmlns:a16="http://schemas.microsoft.com/office/drawing/2014/main" id="{910B0365-CF8A-8881-ED92-171DEEFC1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2" r="31485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30805C0-5C7E-B067-1009-238B6988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cs typeface="Calibri"/>
              </a:rPr>
              <a:t>3 type of percentage for financial analysis :</a:t>
            </a:r>
          </a:p>
          <a:p>
            <a:pPr lvl="1"/>
            <a:r>
              <a:rPr lang="en-US" sz="2200" dirty="0">
                <a:cs typeface="Calibri"/>
              </a:rPr>
              <a:t>Horizontal Analysis</a:t>
            </a:r>
          </a:p>
          <a:p>
            <a:pPr lvl="1"/>
            <a:r>
              <a:rPr lang="en-US" sz="2200" dirty="0">
                <a:cs typeface="Calibri"/>
              </a:rPr>
              <a:t>Vertical Analysis </a:t>
            </a:r>
          </a:p>
          <a:p>
            <a:pPr lvl="1"/>
            <a:r>
              <a:rPr lang="en-US" sz="2200" dirty="0">
                <a:cs typeface="Calibri"/>
              </a:rPr>
              <a:t>Trend Analysis</a:t>
            </a: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950828-1A3F-4FD1-B8CC-2887062C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E8600-A483-E4E0-BCCA-12955355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719" y="97271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ea typeface="+mj-lt"/>
                <a:cs typeface="+mj-lt"/>
              </a:rPr>
              <a:t>Horizontal Analysis</a:t>
            </a:r>
          </a:p>
        </p:txBody>
      </p:sp>
      <p:pic>
        <p:nvPicPr>
          <p:cNvPr id="23" name="Picture 19" descr="Financial graphs on a dark display">
            <a:extLst>
              <a:ext uri="{FF2B5EF4-FFF2-40B4-BE49-F238E27FC236}">
                <a16:creationId xmlns:a16="http://schemas.microsoft.com/office/drawing/2014/main" id="{910B0365-CF8A-8881-ED92-171DEEFC1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2" r="31485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30805C0-5C7E-B067-1009-238B6988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719" y="2706624"/>
            <a:ext cx="6251110" cy="13082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To comparative financial statement for a different periods of time. 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cs typeface="Calibri"/>
            </a:endParaRPr>
          </a:p>
          <a:p>
            <a:endParaRPr lang="en-US" sz="22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04DFA6E-663B-75E6-71A9-F6B6B2B73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092" y="3781989"/>
            <a:ext cx="4849488" cy="785567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305AE099-B74F-770D-B25E-302D036A3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395" y="4678722"/>
            <a:ext cx="5919024" cy="16988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FBC0D-D1D4-49FD-B08D-7D8EA65F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E8600-A483-E4E0-BCCA-12955355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719" y="97271"/>
            <a:ext cx="6251110" cy="1783080"/>
          </a:xfrm>
        </p:spPr>
        <p:txBody>
          <a:bodyPr anchor="b">
            <a:normAutofit/>
          </a:bodyPr>
          <a:lstStyle/>
          <a:p>
            <a:pPr lvl="1">
              <a:spcBef>
                <a:spcPts val="500"/>
              </a:spcBef>
            </a:pPr>
            <a:r>
              <a:rPr lang="en-US" sz="5400" b="1" dirty="0">
                <a:latin typeface="Calibri Light"/>
                <a:ea typeface="+mj-lt"/>
                <a:cs typeface="+mj-lt"/>
              </a:rPr>
              <a:t>Vertica</a:t>
            </a:r>
            <a:r>
              <a:rPr lang="en-US" sz="5400" b="1" kern="1200" dirty="0">
                <a:latin typeface="Calibri Light"/>
                <a:ea typeface="+mj-lt"/>
                <a:cs typeface="+mj-lt"/>
              </a:rPr>
              <a:t>l Analysis</a:t>
            </a:r>
            <a:endParaRPr lang="en-US" sz="4400" b="1" kern="1200" dirty="0">
              <a:latin typeface="Calibri Light"/>
              <a:cs typeface="Calibri Light"/>
            </a:endParaRPr>
          </a:p>
        </p:txBody>
      </p:sp>
      <p:pic>
        <p:nvPicPr>
          <p:cNvPr id="23" name="Picture 19" descr="Financial graphs on a dark display">
            <a:extLst>
              <a:ext uri="{FF2B5EF4-FFF2-40B4-BE49-F238E27FC236}">
                <a16:creationId xmlns:a16="http://schemas.microsoft.com/office/drawing/2014/main" id="{910B0365-CF8A-8881-ED92-171DEEFC1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2" r="31485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30805C0-5C7E-B067-1009-238B6988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40067" cy="32740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To show the structure of funding and investment in balance sheet . 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200" dirty="0">
              <a:solidFill>
                <a:srgbClr val="000000"/>
              </a:solidFill>
              <a:cs typeface="Calibri"/>
            </a:endParaRPr>
          </a:p>
          <a:p>
            <a:endParaRPr lang="en-US" sz="2200" dirty="0">
              <a:solidFill>
                <a:srgbClr val="000000"/>
              </a:solidFill>
              <a:cs typeface="Calibri"/>
            </a:endParaRPr>
          </a:p>
          <a:p>
            <a:r>
              <a:rPr lang="en-US" sz="2200" dirty="0">
                <a:solidFill>
                  <a:srgbClr val="000000"/>
                </a:solidFill>
                <a:cs typeface="Calibri"/>
              </a:rPr>
              <a:t>To show the structure of performance</a:t>
            </a:r>
          </a:p>
          <a:p>
            <a:endParaRPr lang="en-US" sz="2200" dirty="0">
              <a:solidFill>
                <a:srgbClr val="000000"/>
              </a:solidFill>
              <a:cs typeface="Calibri"/>
            </a:endParaRPr>
          </a:p>
          <a:p>
            <a:endParaRPr lang="en-US" sz="22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cs typeface="Calibri"/>
            </a:endParaRPr>
          </a:p>
          <a:p>
            <a:endParaRPr lang="en-US" sz="22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7" name="Picture 7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E72F6B43-326B-6195-32C1-2A4BE07C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1" y="3466884"/>
            <a:ext cx="5426763" cy="586841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3A9F8470-153A-5B7F-BDE0-BD63F199D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356" y="4868836"/>
            <a:ext cx="6034156" cy="6100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579A7-5F49-47EE-9E42-B2230973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A50C518-5A84-421E-CD85-E8C3D3B1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12" y="150721"/>
            <a:ext cx="9217116" cy="843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kern="1200" dirty="0">
                <a:latin typeface="+mj-lt"/>
                <a:ea typeface="+mj-ea"/>
                <a:cs typeface="+mj-cs"/>
              </a:rPr>
              <a:t>Sample of </a:t>
            </a:r>
            <a:r>
              <a:rPr lang="en-US" sz="3000" b="1" dirty="0"/>
              <a:t> Vertical Analysis of  Balance Sheet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6A449850-D489-2A7C-7048-B5990BAC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29" y="1321685"/>
            <a:ext cx="4499112" cy="4402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AEA72575-A580-FE94-05B8-06A7C581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52" y="1372856"/>
            <a:ext cx="4697895" cy="4454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B0C538-5E3D-4AA3-B0C0-442BD061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B7EE71-3D7B-6319-C3CF-60D0F430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12" y="150721"/>
            <a:ext cx="3220508" cy="15723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000" b="1" kern="1200" dirty="0">
                <a:latin typeface="+mj-lt"/>
                <a:ea typeface="+mj-ea"/>
                <a:cs typeface="+mj-cs"/>
              </a:rPr>
              <a:t>Sample of </a:t>
            </a:r>
            <a:r>
              <a:rPr lang="en-US" sz="3000" b="1" dirty="0"/>
              <a:t> Vertical Analysis of  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Income statement)</a:t>
            </a:r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CD6F3FB6-588D-34E1-A382-8BC34CB7E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32" y="529790"/>
            <a:ext cx="7414589" cy="6009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B6660-D99D-4EDF-8797-5292A610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6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E8600-A483-E4E0-BCCA-12955355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719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ea typeface="+mj-lt"/>
                <a:cs typeface="+mj-lt"/>
              </a:rPr>
              <a:t>Ratios Analysis</a:t>
            </a:r>
            <a:endParaRPr lang="en-US" dirty="0"/>
          </a:p>
        </p:txBody>
      </p:sp>
      <p:pic>
        <p:nvPicPr>
          <p:cNvPr id="23" name="Picture 19" descr="Financial graphs on a dark display">
            <a:extLst>
              <a:ext uri="{FF2B5EF4-FFF2-40B4-BE49-F238E27FC236}">
                <a16:creationId xmlns:a16="http://schemas.microsoft.com/office/drawing/2014/main" id="{910B0365-CF8A-8881-ED92-171DEEFC1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2" r="31485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30805C0-5C7E-B067-1009-238B6988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cs typeface="Calibri"/>
              </a:rPr>
              <a:t>4 type of ratios analysis :</a:t>
            </a:r>
          </a:p>
          <a:p>
            <a:pPr lvl="1"/>
            <a:r>
              <a:rPr lang="en-US" sz="2200" dirty="0">
                <a:cs typeface="Calibri"/>
              </a:rPr>
              <a:t>Liquidity Ratios</a:t>
            </a:r>
            <a:endParaRPr lang="en-US" dirty="0"/>
          </a:p>
          <a:p>
            <a:pPr lvl="1"/>
            <a:r>
              <a:rPr lang="en-US" sz="2200" dirty="0">
                <a:cs typeface="Calibri"/>
              </a:rPr>
              <a:t>Debt Ratios</a:t>
            </a:r>
            <a:endParaRPr lang="en-US" dirty="0"/>
          </a:p>
          <a:p>
            <a:pPr lvl="1"/>
            <a:r>
              <a:rPr lang="en-US" sz="2200" dirty="0">
                <a:cs typeface="Calibri"/>
              </a:rPr>
              <a:t>Profitability Ratios</a:t>
            </a:r>
          </a:p>
          <a:p>
            <a:pPr lvl="1"/>
            <a:r>
              <a:rPr lang="en-US" sz="2200" dirty="0">
                <a:cs typeface="Calibri"/>
              </a:rPr>
              <a:t>Coverage Ratios</a:t>
            </a: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9D92C-8FC2-4AA1-820A-30FAB705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2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E8600-A483-E4E0-BCCA-12955355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719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ea typeface="+mj-lt"/>
                <a:cs typeface="+mj-lt"/>
              </a:rPr>
              <a:t>Liquidity Ratios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3" name="Picture 19" descr="Financial graphs on a dark display">
            <a:extLst>
              <a:ext uri="{FF2B5EF4-FFF2-40B4-BE49-F238E27FC236}">
                <a16:creationId xmlns:a16="http://schemas.microsoft.com/office/drawing/2014/main" id="{910B0365-CF8A-8881-ED92-171DEEFC1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2" r="31485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30805C0-5C7E-B067-1009-238B6988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3203111" cy="226908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200" dirty="0">
                <a:cs typeface="Calibri"/>
              </a:rPr>
              <a:t>Evaluated </a:t>
            </a:r>
            <a:r>
              <a:rPr lang="en-US" sz="2200" dirty="0">
                <a:ea typeface="+mn-lt"/>
                <a:cs typeface="+mn-lt"/>
              </a:rPr>
              <a:t>the ability to pay off short-term debt.  </a:t>
            </a:r>
          </a:p>
          <a:p>
            <a:r>
              <a:rPr lang="en-US" sz="2200" dirty="0">
                <a:cs typeface="Calibri"/>
              </a:rPr>
              <a:t>4 formula : </a:t>
            </a:r>
          </a:p>
          <a:p>
            <a:pPr lvl="1"/>
            <a:r>
              <a:rPr lang="en-US" sz="1800" dirty="0">
                <a:cs typeface="Calibri"/>
              </a:rPr>
              <a:t>Current ratio</a:t>
            </a:r>
          </a:p>
          <a:p>
            <a:pPr lvl="1"/>
            <a:r>
              <a:rPr lang="en-US" sz="1800" dirty="0">
                <a:cs typeface="Calibri"/>
              </a:rPr>
              <a:t>Acid-test Ratio</a:t>
            </a:r>
          </a:p>
          <a:p>
            <a:pPr lvl="1"/>
            <a:r>
              <a:rPr lang="en-US" sz="1800" dirty="0">
                <a:cs typeface="Calibri"/>
              </a:rPr>
              <a:t>Liquidity of Receivables</a:t>
            </a:r>
          </a:p>
          <a:p>
            <a:pPr lvl="1"/>
            <a:r>
              <a:rPr lang="en-US" sz="1800" dirty="0">
                <a:cs typeface="Calibri"/>
              </a:rPr>
              <a:t>Liquidity of Inventory</a:t>
            </a:r>
          </a:p>
          <a:p>
            <a:endParaRPr lang="en-US" sz="2200" dirty="0">
              <a:cs typeface="Calibri"/>
            </a:endParaRPr>
          </a:p>
          <a:p>
            <a:pPr lvl="1"/>
            <a:endParaRPr lang="en-US" sz="2200" dirty="0">
              <a:cs typeface="Calibri"/>
            </a:endParaRPr>
          </a:p>
          <a:p>
            <a:pPr lvl="1"/>
            <a:endParaRPr lang="en-US" sz="2200" dirty="0">
              <a:cs typeface="Calibri"/>
            </a:endParaRP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E6E859-A24B-406A-A377-4635159C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3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63962-9D91-E29E-A652-A628FBEE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>
                <a:ea typeface="Calibri Light"/>
                <a:cs typeface="Calibri Light"/>
              </a:rPr>
              <a:t>Financial Analysis 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6A8A7-2712-D34C-9F98-B87B5F312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Financial Statement</a:t>
            </a:r>
          </a:p>
          <a:p>
            <a:r>
              <a:rPr lang="en-US" sz="2000" dirty="0">
                <a:ea typeface="+mn-lt"/>
                <a:cs typeface="+mn-lt"/>
              </a:rPr>
              <a:t>Definition of Financial Analysis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The Importance of Financial Analysis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Tools of Financial Analysis</a:t>
            </a:r>
          </a:p>
          <a:p>
            <a:r>
              <a:rPr lang="en-US" sz="2000" dirty="0">
                <a:ea typeface="Calibri"/>
                <a:cs typeface="Calibri"/>
              </a:rPr>
              <a:t>The Limitations of Financial Analysis</a:t>
            </a:r>
          </a:p>
          <a:p>
            <a:r>
              <a:rPr lang="en-US" sz="2000" dirty="0">
                <a:ea typeface="Calibri"/>
                <a:cs typeface="Calibri"/>
              </a:rPr>
              <a:t>Summary of Financial Analysis</a:t>
            </a:r>
          </a:p>
          <a:p>
            <a:endParaRPr lang="en-US" sz="2000" dirty="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2" name="Picture 38" descr="Calculator, pen, compass, money and a paper with graphs printed on it">
            <a:extLst>
              <a:ext uri="{FF2B5EF4-FFF2-40B4-BE49-F238E27FC236}">
                <a16:creationId xmlns:a16="http://schemas.microsoft.com/office/drawing/2014/main" id="{019897A0-28D8-E31D-C3F7-0E069A83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6" r="2315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B1B1E0-F7D3-4048-A768-05A62569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14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3C1D-2D97-8615-FA5E-CDDA2D1C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781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Liquidity Ratios Formular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F293C8-7E29-09C5-D531-117C6DE4D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617" y="1719664"/>
            <a:ext cx="2743200" cy="679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B9E27E-969F-C293-0E99-9F8E0DC50838}"/>
              </a:ext>
            </a:extLst>
          </p:cNvPr>
          <p:cNvSpPr txBox="1"/>
          <p:nvPr/>
        </p:nvSpPr>
        <p:spPr>
          <a:xfrm>
            <a:off x="1272208" y="1775791"/>
            <a:ext cx="2076173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ea typeface="+mn-lt"/>
                <a:cs typeface="+mn-lt"/>
              </a:rPr>
              <a:t>Current ratio</a:t>
            </a:r>
            <a:endParaRPr lang="en-US" b="1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84960A-08E4-F61A-88AE-106A7ABB0BC6}"/>
              </a:ext>
            </a:extLst>
          </p:cNvPr>
          <p:cNvSpPr txBox="1"/>
          <p:nvPr/>
        </p:nvSpPr>
        <p:spPr>
          <a:xfrm>
            <a:off x="1283251" y="2714486"/>
            <a:ext cx="2076173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ea typeface="+mn-lt"/>
                <a:cs typeface="+mn-lt"/>
              </a:rPr>
              <a:t>Acid-test ratio</a:t>
            </a:r>
            <a:endParaRPr lang="en-US" b="1" dirty="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56F867D-6452-94CA-7D82-0AD80EC07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922" y="2789049"/>
            <a:ext cx="5172765" cy="5510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FA396-6377-2C61-BE9E-960FE938ACDF}"/>
              </a:ext>
            </a:extLst>
          </p:cNvPr>
          <p:cNvSpPr txBox="1"/>
          <p:nvPr/>
        </p:nvSpPr>
        <p:spPr>
          <a:xfrm>
            <a:off x="841512" y="3686312"/>
            <a:ext cx="3003824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ea typeface="+mn-lt"/>
                <a:cs typeface="+mn-lt"/>
              </a:rPr>
              <a:t>Liquidity of Receivables</a:t>
            </a:r>
            <a:endParaRPr lang="en-US" b="1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21A7C0-8482-641F-CF52-3224A7A8ED2B}"/>
              </a:ext>
            </a:extLst>
          </p:cNvPr>
          <p:cNvSpPr txBox="1"/>
          <p:nvPr/>
        </p:nvSpPr>
        <p:spPr>
          <a:xfrm>
            <a:off x="775251" y="4337877"/>
            <a:ext cx="3412432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ea typeface="+mn-lt"/>
                <a:cs typeface="+mn-lt"/>
              </a:rPr>
              <a:t>Receivable Turnover Ratios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CC37B-5D4D-3100-186F-9F067ED7ECAD}"/>
              </a:ext>
            </a:extLst>
          </p:cNvPr>
          <p:cNvSpPr txBox="1"/>
          <p:nvPr/>
        </p:nvSpPr>
        <p:spPr>
          <a:xfrm>
            <a:off x="565425" y="5210312"/>
            <a:ext cx="3920432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ea typeface="+mn-lt"/>
                <a:cs typeface="+mn-lt"/>
              </a:rPr>
              <a:t>Average Collection Period Ratio</a:t>
            </a:r>
            <a:endParaRPr lang="en-US" dirty="0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0C8F3F4-0B9B-D5DE-323F-1BC372F1F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921" y="4279283"/>
            <a:ext cx="2743200" cy="61856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09F3874-4769-0DF6-CC5A-F943F9E04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922" y="5124726"/>
            <a:ext cx="2743200" cy="58420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BEFA573B-124C-C19A-18F1-9D2F52456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43" y="3610511"/>
            <a:ext cx="2743200" cy="498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D14442-CB30-26FA-82BF-FADE9806354B}"/>
              </a:ext>
            </a:extLst>
          </p:cNvPr>
          <p:cNvSpPr txBox="1"/>
          <p:nvPr/>
        </p:nvSpPr>
        <p:spPr>
          <a:xfrm>
            <a:off x="8150086" y="3723860"/>
            <a:ext cx="9939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highlight>
                  <a:srgbClr val="FFFF00"/>
                </a:highlight>
                <a:cs typeface="Calibri"/>
              </a:rPr>
              <a:t>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67CC2-7112-43A2-900B-9934C5E1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85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3C1D-2D97-8615-FA5E-CDDA2D1C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781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Liquidity Ratios Formular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FA396-6377-2C61-BE9E-960FE938ACDF}"/>
              </a:ext>
            </a:extLst>
          </p:cNvPr>
          <p:cNvSpPr txBox="1"/>
          <p:nvPr/>
        </p:nvSpPr>
        <p:spPr>
          <a:xfrm>
            <a:off x="918816" y="1786834"/>
            <a:ext cx="3268867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ea typeface="+mn-lt"/>
                <a:cs typeface="+mn-lt"/>
              </a:rPr>
              <a:t>Liquidity of Inventory</a:t>
            </a:r>
            <a:endParaRPr lang="en-US" b="1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21A7C0-8482-641F-CF52-3224A7A8ED2B}"/>
              </a:ext>
            </a:extLst>
          </p:cNvPr>
          <p:cNvSpPr txBox="1"/>
          <p:nvPr/>
        </p:nvSpPr>
        <p:spPr>
          <a:xfrm>
            <a:off x="775251" y="2968486"/>
            <a:ext cx="3412432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ea typeface="+mn-lt"/>
                <a:cs typeface="+mn-lt"/>
              </a:rPr>
              <a:t>Inventory Turnover Ratios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CC37B-5D4D-3100-186F-9F067ED7ECAD}"/>
              </a:ext>
            </a:extLst>
          </p:cNvPr>
          <p:cNvSpPr txBox="1"/>
          <p:nvPr/>
        </p:nvSpPr>
        <p:spPr>
          <a:xfrm>
            <a:off x="742121" y="3940312"/>
            <a:ext cx="3920432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ea typeface="+mn-lt"/>
                <a:cs typeface="+mn-lt"/>
              </a:rPr>
              <a:t>Average Days Sales Ratio</a:t>
            </a:r>
            <a:endParaRPr lang="en-US" dirty="0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33842FF7-376E-26BB-31EB-79894C9B0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835" y="1828321"/>
            <a:ext cx="3648765" cy="528838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A1D8398-4230-691E-E890-B91CEAA01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893277"/>
            <a:ext cx="2743200" cy="651793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F69515C-41B9-5E69-CF4D-E15005355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79888"/>
            <a:ext cx="2743200" cy="6222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4CC68D-932D-6324-4A29-B4BEC669CBBE}"/>
              </a:ext>
            </a:extLst>
          </p:cNvPr>
          <p:cNvSpPr txBox="1"/>
          <p:nvPr/>
        </p:nvSpPr>
        <p:spPr>
          <a:xfrm>
            <a:off x="4724400" y="320040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800"/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735A0E-5FAD-DD6E-B979-63C78BE57BD9}"/>
              </a:ext>
            </a:extLst>
          </p:cNvPr>
          <p:cNvSpPr txBox="1"/>
          <p:nvPr/>
        </p:nvSpPr>
        <p:spPr>
          <a:xfrm>
            <a:off x="4724400" y="320040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800"/>
              <a:t>  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56DAD9E-9CE7-AF6B-4294-0B185CEDEEFE}"/>
              </a:ext>
            </a:extLst>
          </p:cNvPr>
          <p:cNvSpPr txBox="1"/>
          <p:nvPr/>
        </p:nvSpPr>
        <p:spPr>
          <a:xfrm>
            <a:off x="9055651" y="1945860"/>
            <a:ext cx="99391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highlight>
                  <a:srgbClr val="FFFF00"/>
                </a:highlight>
                <a:cs typeface="Calibri"/>
              </a:rPr>
              <a:t>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A9931-99B3-404F-9D69-7B99360F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96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E8600-A483-E4E0-BCCA-12955355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719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ea typeface="+mj-lt"/>
                <a:cs typeface="+mj-lt"/>
              </a:rPr>
              <a:t>Debt Ratios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3" name="Picture 19" descr="Financial graphs on a dark display">
            <a:extLst>
              <a:ext uri="{FF2B5EF4-FFF2-40B4-BE49-F238E27FC236}">
                <a16:creationId xmlns:a16="http://schemas.microsoft.com/office/drawing/2014/main" id="{910B0365-CF8A-8881-ED92-171DEEFC1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2" r="31485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30805C0-5C7E-B067-1009-238B6988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dirty="0">
              <a:cs typeface="Calibri"/>
            </a:endParaRPr>
          </a:p>
          <a:p>
            <a:pPr lvl="1"/>
            <a:endParaRPr lang="en-US" sz="2200" dirty="0">
              <a:cs typeface="Calibri"/>
            </a:endParaRPr>
          </a:p>
          <a:p>
            <a:endParaRPr lang="en-US" sz="2600" dirty="0">
              <a:cs typeface="Calibri"/>
            </a:endParaRP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380C-2D08-74D9-7001-F7A663A96708}"/>
              </a:ext>
            </a:extLst>
          </p:cNvPr>
          <p:cNvSpPr txBox="1">
            <a:spLocks/>
          </p:cNvSpPr>
          <p:nvPr/>
        </p:nvSpPr>
        <p:spPr>
          <a:xfrm>
            <a:off x="5450162" y="2859024"/>
            <a:ext cx="5500154" cy="2269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200" dirty="0">
                <a:ea typeface="+mn-lt"/>
                <a:cs typeface="+mn-lt"/>
              </a:rPr>
              <a:t>Measures the proportion of debt in the capital structure.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cs typeface="Calibri"/>
              </a:rPr>
              <a:t>2  formula : </a:t>
            </a:r>
          </a:p>
          <a:p>
            <a:pPr lvl="1"/>
            <a:r>
              <a:rPr lang="en-US" dirty="0">
                <a:cs typeface="Calibri"/>
              </a:rPr>
              <a:t> Debt to Networth </a:t>
            </a:r>
            <a:r>
              <a:rPr lang="en-US" sz="1800" dirty="0">
                <a:cs typeface="Calibri"/>
              </a:rPr>
              <a:t>Ratio</a:t>
            </a:r>
          </a:p>
          <a:p>
            <a:pPr lvl="1"/>
            <a:r>
              <a:rPr lang="en-US" dirty="0">
                <a:cs typeface="Calibri"/>
              </a:rPr>
              <a:t> Capitalization Ratio</a:t>
            </a:r>
          </a:p>
          <a:p>
            <a:pPr lvl="1"/>
            <a:endParaRPr lang="en-US" sz="2200" dirty="0">
              <a:cs typeface="Calibri"/>
            </a:endParaRPr>
          </a:p>
          <a:p>
            <a:pPr lvl="1"/>
            <a:endParaRPr lang="en-US" sz="22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587DE-3FE3-4FF2-A376-E66C5248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7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3C1D-2D97-8615-FA5E-CDDA2D1C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781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Debt Ratio Formular</a:t>
            </a:r>
            <a:endParaRPr lang="en-US" dirty="0"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9E27E-969F-C293-0E99-9F8E0DC50838}"/>
              </a:ext>
            </a:extLst>
          </p:cNvPr>
          <p:cNvSpPr txBox="1"/>
          <p:nvPr/>
        </p:nvSpPr>
        <p:spPr>
          <a:xfrm>
            <a:off x="1029251" y="1819965"/>
            <a:ext cx="29044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b="1" dirty="0">
                <a:ea typeface="+mn-lt"/>
                <a:cs typeface="+mn-lt"/>
              </a:rPr>
              <a:t>Debt to Networth Ratio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FA396-6377-2C61-BE9E-960FE938ACDF}"/>
              </a:ext>
            </a:extLst>
          </p:cNvPr>
          <p:cNvSpPr txBox="1"/>
          <p:nvPr/>
        </p:nvSpPr>
        <p:spPr>
          <a:xfrm>
            <a:off x="841512" y="3686312"/>
            <a:ext cx="30038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b="1" dirty="0">
                <a:ea typeface="+mn-lt"/>
                <a:cs typeface="+mn-lt"/>
              </a:rPr>
              <a:t>Capitalization Rati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C0F1870E-1365-8814-B78C-5E6AB95E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362" y="2229747"/>
            <a:ext cx="2081972" cy="885549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5A6DEC44-691E-35BC-0779-E080A9513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18" y="4327684"/>
            <a:ext cx="2743200" cy="8088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3E5BB-D844-4072-9F49-B9A4FF4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79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E8600-A483-E4E0-BCCA-12955355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719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ea typeface="+mj-lt"/>
                <a:cs typeface="+mj-lt"/>
              </a:rPr>
              <a:t>Profitability Ratios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3" name="Picture 19" descr="Financial graphs on a dark display">
            <a:extLst>
              <a:ext uri="{FF2B5EF4-FFF2-40B4-BE49-F238E27FC236}">
                <a16:creationId xmlns:a16="http://schemas.microsoft.com/office/drawing/2014/main" id="{910B0365-CF8A-8881-ED92-171DEEFC1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2" r="31485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30805C0-5C7E-B067-1009-238B6988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measure earning potential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2 type of relation formula</a:t>
            </a:r>
          </a:p>
          <a:p>
            <a:pPr lvl="1"/>
            <a:r>
              <a:rPr lang="en-US" sz="2200" dirty="0">
                <a:cs typeface="Calibri"/>
              </a:rPr>
              <a:t>Profitability in Relation To Sales</a:t>
            </a:r>
          </a:p>
          <a:p>
            <a:pPr lvl="1"/>
            <a:r>
              <a:rPr lang="en-US" sz="2200" dirty="0">
                <a:ea typeface="+mn-lt"/>
                <a:cs typeface="+mn-lt"/>
              </a:rPr>
              <a:t>Profitability in Relation To Investment</a:t>
            </a:r>
            <a:endParaRPr lang="en-US" sz="2200" dirty="0">
              <a:cs typeface="Calibri"/>
            </a:endParaRP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AB0CF-CAD4-4165-8EDD-39492F5F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51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3C1D-2D97-8615-FA5E-CDDA2D1C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781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Profitability Ratios  Formular</a:t>
            </a:r>
            <a:endParaRPr lang="en-US" dirty="0"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9E27E-969F-C293-0E99-9F8E0DC50838}"/>
              </a:ext>
            </a:extLst>
          </p:cNvPr>
          <p:cNvSpPr txBox="1"/>
          <p:nvPr/>
        </p:nvSpPr>
        <p:spPr>
          <a:xfrm>
            <a:off x="488121" y="1543879"/>
            <a:ext cx="4218607" cy="3416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Profitability in Relation To Sales</a:t>
            </a:r>
            <a:endParaRPr lang="en-US" b="1">
              <a:highlight>
                <a:srgbClr val="FFFF00"/>
              </a:highlight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FA396-6377-2C61-BE9E-960FE938ACDF}"/>
              </a:ext>
            </a:extLst>
          </p:cNvPr>
          <p:cNvSpPr txBox="1"/>
          <p:nvPr/>
        </p:nvSpPr>
        <p:spPr>
          <a:xfrm>
            <a:off x="377686" y="3785703"/>
            <a:ext cx="5013735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Profitability in Relation To Investment</a:t>
            </a:r>
            <a:endParaRPr lang="en-US" b="1">
              <a:highlight>
                <a:srgbClr val="FFFF00"/>
              </a:highlight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9D256-1EB0-853C-8658-116716B7ED95}"/>
              </a:ext>
            </a:extLst>
          </p:cNvPr>
          <p:cNvSpPr txBox="1"/>
          <p:nvPr/>
        </p:nvSpPr>
        <p:spPr>
          <a:xfrm>
            <a:off x="940904" y="2129183"/>
            <a:ext cx="2904434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ea typeface="+mn-lt"/>
                <a:cs typeface="+mn-lt"/>
              </a:rPr>
              <a:t>Gross Profit Margin</a:t>
            </a:r>
            <a:endParaRPr lang="en-US" b="1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B4C65-136C-7652-7E2A-35CB78273561}"/>
              </a:ext>
            </a:extLst>
          </p:cNvPr>
          <p:cNvSpPr txBox="1"/>
          <p:nvPr/>
        </p:nvSpPr>
        <p:spPr>
          <a:xfrm>
            <a:off x="951947" y="2946400"/>
            <a:ext cx="2904434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ea typeface="+mn-lt"/>
                <a:cs typeface="+mn-lt"/>
              </a:rPr>
              <a:t>Net Profit Margin</a:t>
            </a:r>
            <a:endParaRPr lang="en-US" b="1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11396-10C7-2CE3-6918-50CC620C1B02}"/>
              </a:ext>
            </a:extLst>
          </p:cNvPr>
          <p:cNvSpPr txBox="1"/>
          <p:nvPr/>
        </p:nvSpPr>
        <p:spPr>
          <a:xfrm>
            <a:off x="764207" y="4459357"/>
            <a:ext cx="4837043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ea typeface="+mn-lt"/>
                <a:cs typeface="+mn-lt"/>
              </a:rPr>
              <a:t>Rate of Return on Common Stock Equity</a:t>
            </a:r>
            <a:endParaRPr lang="en-US" b="1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CC5F4-8B74-F865-C381-232E83F078FE}"/>
              </a:ext>
            </a:extLst>
          </p:cNvPr>
          <p:cNvSpPr txBox="1"/>
          <p:nvPr/>
        </p:nvSpPr>
        <p:spPr>
          <a:xfrm>
            <a:off x="962990" y="5210313"/>
            <a:ext cx="2904434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ea typeface="+mn-lt"/>
                <a:cs typeface="+mn-lt"/>
              </a:rPr>
              <a:t>Return on Assets Ratio</a:t>
            </a:r>
            <a:endParaRPr lang="en-US" b="1" dirty="0">
              <a:cs typeface="Calibri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B474ABD9-0D85-2887-BD33-550FA9F00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748" y="1935665"/>
            <a:ext cx="1970157" cy="733802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B895908-CE80-359C-667B-A671FB15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748" y="2842396"/>
            <a:ext cx="2743200" cy="687294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DB880340-9445-CB3C-B9AE-AB9AD0EB1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747" y="4302620"/>
            <a:ext cx="4178852" cy="660239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01B475E1-DA4A-47E0-945A-3D7515AE9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009" y="5121541"/>
            <a:ext cx="2743200" cy="6347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EAE42F-F388-E17F-995E-7306426FCCAD}"/>
              </a:ext>
            </a:extLst>
          </p:cNvPr>
          <p:cNvSpPr txBox="1"/>
          <p:nvPr/>
        </p:nvSpPr>
        <p:spPr>
          <a:xfrm>
            <a:off x="951946" y="5817704"/>
            <a:ext cx="2849216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ea typeface="+mn-lt"/>
                <a:cs typeface="+mn-lt"/>
              </a:rPr>
              <a:t>      Turnover Ratio</a:t>
            </a:r>
            <a:endParaRPr lang="en-US" dirty="0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61E23D28-5636-940B-B707-D3B58458C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835" y="5646567"/>
            <a:ext cx="2743200" cy="666951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953F46E-814F-4BAE-9CD5-3583E669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95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E8600-A483-E4E0-BCCA-12955355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719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ea typeface="+mj-lt"/>
                <a:cs typeface="+mj-lt"/>
              </a:rPr>
              <a:t>Coverage Ratios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3" name="Picture 19" descr="Financial graphs on a dark display">
            <a:extLst>
              <a:ext uri="{FF2B5EF4-FFF2-40B4-BE49-F238E27FC236}">
                <a16:creationId xmlns:a16="http://schemas.microsoft.com/office/drawing/2014/main" id="{910B0365-CF8A-8881-ED92-171DEEFC1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2" r="31485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30805C0-5C7E-B067-1009-238B6988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dirty="0">
              <a:cs typeface="Calibri"/>
            </a:endParaRPr>
          </a:p>
          <a:p>
            <a:pPr lvl="1"/>
            <a:endParaRPr lang="en-US" sz="2200" dirty="0">
              <a:cs typeface="Calibri"/>
            </a:endParaRPr>
          </a:p>
          <a:p>
            <a:pPr lvl="1"/>
            <a:endParaRPr lang="en-US" sz="2200" dirty="0">
              <a:cs typeface="Calibri"/>
            </a:endParaRP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E1C2D8-043D-9A93-995F-8C5E4C55C6FB}"/>
              </a:ext>
            </a:extLst>
          </p:cNvPr>
          <p:cNvSpPr txBox="1">
            <a:spLocks/>
          </p:cNvSpPr>
          <p:nvPr/>
        </p:nvSpPr>
        <p:spPr>
          <a:xfrm>
            <a:off x="5450162" y="2859024"/>
            <a:ext cx="6251110" cy="1429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ea typeface="+mn-lt"/>
                <a:cs typeface="+mn-lt"/>
              </a:rPr>
              <a:t>measure ability to pay financial charges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Compare</a:t>
            </a:r>
            <a:r>
              <a:rPr lang="en-US" sz="2200" dirty="0">
                <a:ea typeface="+mn-lt"/>
                <a:cs typeface="+mn-lt"/>
              </a:rPr>
              <a:t> financial expenses.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ea typeface="+mn-lt"/>
                <a:cs typeface="+mn-lt"/>
              </a:rPr>
              <a:t>Formular</a:t>
            </a: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endParaRPr lang="en-US" sz="2200" dirty="0">
              <a:cs typeface="Calibri"/>
            </a:endParaRP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2498C65-7914-B50C-ABD3-51C240158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704" y="4867958"/>
            <a:ext cx="4697894" cy="589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0A0F43-C6AE-EFDB-C2AA-FA215E9BAEEE}"/>
              </a:ext>
            </a:extLst>
          </p:cNvPr>
          <p:cNvSpPr txBox="1"/>
          <p:nvPr/>
        </p:nvSpPr>
        <p:spPr>
          <a:xfrm>
            <a:off x="5680764" y="4165599"/>
            <a:ext cx="24008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Interest Coverage Ratio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5853F1-B018-4D9D-A2AB-985B2251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14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E8600-A483-E4E0-BCCA-12955355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719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Calibri"/>
                <a:ea typeface="+mj-lt"/>
                <a:cs typeface="Calibri"/>
              </a:rPr>
              <a:t>The Limitations of Financial Analysis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23" name="Picture 19" descr="Financial graphs on a dark display">
            <a:extLst>
              <a:ext uri="{FF2B5EF4-FFF2-40B4-BE49-F238E27FC236}">
                <a16:creationId xmlns:a16="http://schemas.microsoft.com/office/drawing/2014/main" id="{910B0365-CF8A-8881-ED92-171DEEFC1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2" r="31485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30805C0-5C7E-B067-1009-238B6988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Finance statement are </a:t>
            </a:r>
            <a:r>
              <a:rPr lang="en-US" sz="2200" dirty="0">
                <a:cs typeface="Calibri"/>
              </a:rPr>
              <a:t>prepared following GAAP</a:t>
            </a:r>
            <a:endParaRPr lang="en-US"/>
          </a:p>
          <a:p>
            <a:r>
              <a:rPr lang="en-US" sz="2200" dirty="0">
                <a:cs typeface="Calibri"/>
              </a:rPr>
              <a:t>Finacial statement are only monetary information  </a:t>
            </a:r>
          </a:p>
          <a:p>
            <a:r>
              <a:rPr lang="en-US" sz="2200" dirty="0">
                <a:cs typeface="Calibri"/>
              </a:rPr>
              <a:t>Financial analysis does not consider price level changes.</a:t>
            </a:r>
          </a:p>
          <a:p>
            <a:pPr lvl="1"/>
            <a:endParaRPr lang="en-US" sz="2200" dirty="0">
              <a:cs typeface="Calibri"/>
            </a:endParaRP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3B705-5AC3-4C4E-ABA9-98307043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45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E8600-A483-E4E0-BCCA-12955355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719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Calibri"/>
                <a:ea typeface="+mj-lt"/>
                <a:cs typeface="Calibri"/>
              </a:rPr>
              <a:t>Summary of Financial Analysis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3" name="Picture 19" descr="Financial graphs on a dark display">
            <a:extLst>
              <a:ext uri="{FF2B5EF4-FFF2-40B4-BE49-F238E27FC236}">
                <a16:creationId xmlns:a16="http://schemas.microsoft.com/office/drawing/2014/main" id="{910B0365-CF8A-8881-ED92-171DEEFC1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2" r="31485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30805C0-5C7E-B067-1009-238B6988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cs typeface="Calibri"/>
              </a:rPr>
              <a:t>Financial analysis tools can help a wide group of individuals for a variety of purposes.  However, in this study we will focus on how the firm itself uses financial analysis tools to evaluate its performance.  </a:t>
            </a:r>
            <a:endParaRPr lang="en-US" sz="220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AAD54D-8D86-455A-97C8-1999424C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1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63962-9D91-E29E-A652-A628FBEE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a typeface="+mj-lt"/>
                <a:cs typeface="+mj-lt"/>
              </a:rPr>
              <a:t>Financial Statement</a:t>
            </a:r>
            <a:endParaRPr lang="en-US" dirty="0">
              <a:solidFill>
                <a:srgbClr val="000000"/>
              </a:solidFill>
              <a:ea typeface="Calibri Light"/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6A8A7-2712-D34C-9F98-B87B5F312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18484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A financial </a:t>
            </a:r>
            <a:r>
              <a:rPr lang="en-US" sz="2000" dirty="0">
                <a:ea typeface="+mn-lt"/>
                <a:cs typeface="+mn-lt"/>
              </a:rPr>
              <a:t>statement is a report that shows the financial activities and </a:t>
            </a:r>
            <a:r>
              <a:rPr lang="en-US" sz="2000" dirty="0">
                <a:ea typeface="Calibri"/>
                <a:cs typeface="Calibri"/>
              </a:rPr>
              <a:t>performance of a business. It is used by lenders and investors to check a business's financial health and earnings potential.</a:t>
            </a:r>
            <a:endParaRPr lang="en-US" dirty="0"/>
          </a:p>
        </p:txBody>
      </p:sp>
      <p:pic>
        <p:nvPicPr>
          <p:cNvPr id="52" name="Picture 38" descr="Calculator, pen, compass, money and a paper with graphs printed on it">
            <a:extLst>
              <a:ext uri="{FF2B5EF4-FFF2-40B4-BE49-F238E27FC236}">
                <a16:creationId xmlns:a16="http://schemas.microsoft.com/office/drawing/2014/main" id="{019897A0-28D8-E31D-C3F7-0E069A83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6" r="2315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A1256-DFB4-45C0-9A5A-63C0131A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7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63962-9D91-E29E-A652-A628FBEE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a typeface="+mj-lt"/>
                <a:cs typeface="+mj-lt"/>
              </a:rPr>
              <a:t>The Importance of Financial Statement</a:t>
            </a:r>
            <a:endParaRPr lang="en-US" dirty="0">
              <a:solidFill>
                <a:srgbClr val="000000"/>
              </a:solidFill>
              <a:ea typeface="Calibri Light"/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6A8A7-2712-D34C-9F98-B87B5F312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Financial statements provide a snapshot of a corporation's financial health, giving insight into its performance, operations, and cash flow. Financial statements are essential since they provide information about a company's revenue, expenses, profitability, and debt.</a:t>
            </a:r>
            <a:endParaRPr lang="en-US" dirty="0"/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2" name="Picture 38" descr="Calculator, pen, compass, money and a paper with graphs printed on it">
            <a:extLst>
              <a:ext uri="{FF2B5EF4-FFF2-40B4-BE49-F238E27FC236}">
                <a16:creationId xmlns:a16="http://schemas.microsoft.com/office/drawing/2014/main" id="{019897A0-28D8-E31D-C3F7-0E069A83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6" r="2315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20CBE-D1C9-40E4-AAEE-2FED0781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7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63962-9D91-E29E-A652-A628FBEE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ea typeface="+mj-lt"/>
                <a:cs typeface="+mj-lt"/>
              </a:rPr>
              <a:t>The Components of The Financial Statements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6A8A7-2712-D34C-9F98-B87B5F312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There are  5 types of financial statements as : </a:t>
            </a:r>
            <a:endParaRPr lang="en-US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Balance sheet.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Calibri"/>
                <a:cs typeface="Calibri"/>
              </a:rPr>
              <a:t>Income statement. Arguably the most important.</a:t>
            </a:r>
            <a:endParaRPr lang="en-US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Cash flow statement.</a:t>
            </a:r>
          </a:p>
          <a:p>
            <a:r>
              <a:rPr lang="en-US" sz="2000" dirty="0">
                <a:ea typeface="Calibri"/>
                <a:cs typeface="Calibri"/>
              </a:rPr>
              <a:t>Statement of change in equity.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Calibri"/>
                <a:cs typeface="Calibri"/>
              </a:rPr>
              <a:t>Note to Financial Statements.</a:t>
            </a:r>
            <a:endParaRPr lang="en-US" dirty="0"/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2" name="Picture 38" descr="Calculator, pen, compass, money and a paper with graphs printed on it">
            <a:extLst>
              <a:ext uri="{FF2B5EF4-FFF2-40B4-BE49-F238E27FC236}">
                <a16:creationId xmlns:a16="http://schemas.microsoft.com/office/drawing/2014/main" id="{019897A0-28D8-E31D-C3F7-0E069A83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6" r="2315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08403-C3DA-4133-8871-54087182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63962-9D91-E29E-A652-A628FBEE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a typeface="+mj-lt"/>
                <a:cs typeface="+mj-lt"/>
              </a:rPr>
              <a:t>The Balance Sheet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6A8A7-2712-D34C-9F98-B87B5F312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403"/>
            <a:ext cx="5582147" cy="45655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Provides a snapshot of the firm's financial position  </a:t>
            </a:r>
            <a:r>
              <a:rPr lang="en-US" sz="2000" b="1" u="sng" dirty="0">
                <a:ea typeface="Calibri"/>
                <a:cs typeface="Calibri"/>
              </a:rPr>
              <a:t>at  a specific point in time 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Report a company's accounting </a:t>
            </a:r>
            <a:r>
              <a:rPr lang="en-US" sz="2000" b="1" u="sng" dirty="0">
                <a:ea typeface="Calibri"/>
                <a:cs typeface="Calibri"/>
              </a:rPr>
              <a:t>book value </a:t>
            </a:r>
            <a:endParaRPr lang="en-US" sz="2000" u="sng">
              <a:ea typeface="+mn-lt"/>
              <a:cs typeface="+mn-lt"/>
            </a:endParaRPr>
          </a:p>
          <a:p>
            <a:r>
              <a:rPr lang="en-US" sz="2000" dirty="0">
                <a:ea typeface="Calibri"/>
                <a:cs typeface="Calibri"/>
              </a:rPr>
              <a:t>Presenting its assets , liabilities and stockholders' equity.  In its simplest form is represented by the following balance sheet  "equation" :</a:t>
            </a:r>
          </a:p>
          <a:p>
            <a:pPr marL="0" indent="0">
              <a:buNone/>
            </a:pPr>
            <a:r>
              <a:rPr lang="en-US" sz="2000" dirty="0">
                <a:ea typeface="Calibri"/>
                <a:cs typeface="Calibri"/>
              </a:rPr>
              <a:t>  </a:t>
            </a:r>
            <a:r>
              <a:rPr lang="en-US" sz="2000" dirty="0">
                <a:highlight>
                  <a:srgbClr val="FFFF00"/>
                </a:highlight>
                <a:ea typeface="Calibri"/>
                <a:cs typeface="Calibri"/>
              </a:rPr>
              <a:t>Total assets =total debt + total shareholder equity</a:t>
            </a:r>
          </a:p>
          <a:p>
            <a:r>
              <a:rPr lang="en-US" sz="2000" dirty="0">
                <a:ea typeface="Calibri"/>
                <a:cs typeface="Calibri"/>
              </a:rPr>
              <a:t>Type of Items in the balance sheet are : </a:t>
            </a:r>
          </a:p>
          <a:p>
            <a:pPr marL="0" indent="0">
              <a:buNone/>
            </a:pPr>
            <a:r>
              <a:rPr lang="en-US" sz="2000" dirty="0">
                <a:ea typeface="Calibri"/>
                <a:cs typeface="Calibri"/>
              </a:rPr>
              <a:t>     - Types of Assets (Current Assets , Long-term Assets and Other Long-term Assets)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Calibri"/>
                <a:cs typeface="Calibri"/>
              </a:rPr>
              <a:t>      - Types of Financing : Debt and equity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Calibri"/>
                <a:cs typeface="Calibri"/>
              </a:rPr>
              <a:t>                 </a:t>
            </a:r>
            <a:r>
              <a:rPr lang="en-US" sz="2000" i="1" dirty="0">
                <a:ea typeface="Calibri"/>
                <a:cs typeface="Calibri"/>
              </a:rPr>
              <a:t>Liabilities /debt (Current Liability and Long-term Liability) </a:t>
            </a:r>
            <a:endParaRPr lang="en-US" i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2" name="Picture 38" descr="Calculator, pen, compass, money and a paper with graphs printed on it">
            <a:extLst>
              <a:ext uri="{FF2B5EF4-FFF2-40B4-BE49-F238E27FC236}">
                <a16:creationId xmlns:a16="http://schemas.microsoft.com/office/drawing/2014/main" id="{019897A0-28D8-E31D-C3F7-0E069A83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6" r="2315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B1605-53B3-42AA-A3DE-FA30D92C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4DD1-4B84-87B1-F580-D74CF530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7" y="37090"/>
            <a:ext cx="11067772" cy="6124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of Financial Statement ( Balance sheet and Income statement)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12D7DB40-1C75-2D16-0FD1-43F3A580A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8" y="1138099"/>
            <a:ext cx="9126329" cy="5122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68709D-CFF1-4E29-870B-7759F6F4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4DD1-4B84-87B1-F580-D74CF530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12" y="150721"/>
            <a:ext cx="2414335" cy="31184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kern="1200" dirty="0">
                <a:latin typeface="+mj-lt"/>
                <a:ea typeface="+mj-ea"/>
                <a:cs typeface="+mj-cs"/>
              </a:rPr>
              <a:t>Sample of Financial Statement </a:t>
            </a:r>
            <a:br>
              <a:rPr lang="en-US" sz="3000" b="1" dirty="0"/>
            </a:br>
            <a:r>
              <a:rPr lang="en-US" sz="3000" b="1" kern="1200" dirty="0">
                <a:latin typeface="+mj-lt"/>
                <a:ea typeface="+mj-ea"/>
                <a:cs typeface="+mj-cs"/>
              </a:rPr>
              <a:t>( Balance sheet and Income statement)</a:t>
            </a:r>
          </a:p>
        </p:txBody>
      </p:sp>
      <p:pic>
        <p:nvPicPr>
          <p:cNvPr id="3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83024078-C816-B696-F967-09CC8AB4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314" y="741412"/>
            <a:ext cx="8331197" cy="5562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3A51F-454A-4903-A03F-0AC2DFB4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8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49ABD4D2-844F-94E4-EBC0-40716CBBE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71" r="8819" b="-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1D97A7-83F0-1E9F-4977-75AFBEA0B1DE}"/>
              </a:ext>
            </a:extLst>
          </p:cNvPr>
          <p:cNvSpPr txBox="1">
            <a:spLocks/>
          </p:cNvSpPr>
          <p:nvPr/>
        </p:nvSpPr>
        <p:spPr>
          <a:xfrm>
            <a:off x="280835" y="119437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000000"/>
                </a:solidFill>
              </a:rPr>
              <a:t>Definition of Financial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B36B8-4DE3-702E-0318-E9BEE4FD5DCE}"/>
              </a:ext>
            </a:extLst>
          </p:cNvPr>
          <p:cNvSpPr txBox="1"/>
          <p:nvPr/>
        </p:nvSpPr>
        <p:spPr>
          <a:xfrm>
            <a:off x="7172826" y="433137"/>
            <a:ext cx="4866773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latin typeface="Calibri Light"/>
                <a:ea typeface="+mn-lt"/>
                <a:cs typeface="Calibri Light"/>
              </a:rPr>
              <a:t>The process of  critical evaluation of the financial information contained in the financial statements in order</a:t>
            </a:r>
            <a:endParaRPr lang="en-US" sz="2500" dirty="0">
              <a:latin typeface="Calibri Light"/>
              <a:ea typeface="+mn-lt"/>
              <a:cs typeface="Calibri" panose="020F0502020204030204"/>
            </a:endParaRPr>
          </a:p>
          <a:p>
            <a:r>
              <a:rPr lang="en-US" sz="2500" dirty="0">
                <a:latin typeface="Calibri Light"/>
                <a:ea typeface="+mn-lt"/>
                <a:cs typeface="Calibri Light"/>
              </a:rPr>
              <a:t>to understand and make decisions </a:t>
            </a:r>
            <a:endParaRPr lang="en-US" sz="2500" dirty="0">
              <a:latin typeface="Calibri Light"/>
              <a:ea typeface="+mn-lt"/>
              <a:cs typeface="Calibri" panose="020F0502020204030204"/>
            </a:endParaRPr>
          </a:p>
          <a:p>
            <a:r>
              <a:rPr lang="en-US" sz="2500" dirty="0">
                <a:latin typeface="Calibri Light"/>
                <a:ea typeface="+mn-lt"/>
                <a:cs typeface="Calibri Light"/>
              </a:rPr>
              <a:t>regarding the operations of the firm to </a:t>
            </a:r>
            <a:r>
              <a:rPr lang="en-US" sz="2500" dirty="0">
                <a:latin typeface="Calibri Light"/>
                <a:ea typeface="+mn-lt"/>
                <a:cs typeface="+mn-lt"/>
              </a:rPr>
              <a:t>study of relationship among various financial facts and figures as given in a set of financial statements, and the interpretation thereof to gain an insight into the profitability and operational efficiency of the firm to assess its financial health and future prospects.</a:t>
            </a:r>
            <a:endParaRPr lang="en-US" sz="2500">
              <a:latin typeface="Calibri Ligh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531E9-33AD-4625-AEC4-3CD366E0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55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945</Words>
  <Application>Microsoft Office PowerPoint</Application>
  <PresentationFormat>Widescreen</PresentationFormat>
  <Paragraphs>167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Tw Cen MT</vt:lpstr>
      <vt:lpstr>office theme</vt:lpstr>
      <vt:lpstr>FINANCIAL ANALYSIS</vt:lpstr>
      <vt:lpstr>Financial Analysis </vt:lpstr>
      <vt:lpstr>Financial Statement</vt:lpstr>
      <vt:lpstr>The Importance of Financial Statement</vt:lpstr>
      <vt:lpstr>The Components of The Financial Statements</vt:lpstr>
      <vt:lpstr>The Balance Sheet</vt:lpstr>
      <vt:lpstr>Sample of Financial Statement ( Balance sheet and Income statement)</vt:lpstr>
      <vt:lpstr>Sample of Financial Statement  ( Balance sheet and Income statement)</vt:lpstr>
      <vt:lpstr>PowerPoint Presentation</vt:lpstr>
      <vt:lpstr>The Importance of Financial Analysis</vt:lpstr>
      <vt:lpstr>The Purpose of Financial Analysis</vt:lpstr>
      <vt:lpstr>Tools of Financial Analysis</vt:lpstr>
      <vt:lpstr>Percentage Analysis</vt:lpstr>
      <vt:lpstr>Horizontal Analysis</vt:lpstr>
      <vt:lpstr>Vertical Analysis</vt:lpstr>
      <vt:lpstr>Sample of  Vertical Analysis of  Balance Sheet)</vt:lpstr>
      <vt:lpstr>Sample of  Vertical Analysis of  Income statement)</vt:lpstr>
      <vt:lpstr>Ratios Analysis</vt:lpstr>
      <vt:lpstr>Liquidity Ratios</vt:lpstr>
      <vt:lpstr>Liquidity Ratios Formular</vt:lpstr>
      <vt:lpstr>Liquidity Ratios Formular</vt:lpstr>
      <vt:lpstr>Debt Ratios</vt:lpstr>
      <vt:lpstr>Debt Ratio Formular</vt:lpstr>
      <vt:lpstr>Profitability Ratios</vt:lpstr>
      <vt:lpstr>Profitability Ratios  Formular</vt:lpstr>
      <vt:lpstr>Coverage Ratios</vt:lpstr>
      <vt:lpstr>The Limitations of Financial Analysis</vt:lpstr>
      <vt:lpstr>Summary of Financial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ratsamee</dc:creator>
  <cp:lastModifiedBy>PC05</cp:lastModifiedBy>
  <cp:revision>1137</cp:revision>
  <dcterms:created xsi:type="dcterms:W3CDTF">2022-12-06T06:49:07Z</dcterms:created>
  <dcterms:modified xsi:type="dcterms:W3CDTF">2022-12-21T01:26:43Z</dcterms:modified>
</cp:coreProperties>
</file>