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5" r:id="rId4"/>
    <p:sldId id="264" r:id="rId5"/>
    <p:sldId id="263" r:id="rId6"/>
    <p:sldId id="262" r:id="rId7"/>
    <p:sldId id="261" r:id="rId8"/>
    <p:sldId id="260" r:id="rId9"/>
    <p:sldId id="259" r:id="rId10"/>
    <p:sldId id="25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51" d="100"/>
          <a:sy n="51" d="100"/>
        </p:scale>
        <p:origin x="9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Live_television" TargetMode="External"/><Relationship Id="rId2" Type="http://schemas.openxmlformats.org/officeDocument/2006/relationships/hyperlink" Target="https://en.wikipedia.org/wiki/Video_produc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Post-production" TargetMode="External"/><Relationship Id="rId5" Type="http://schemas.openxmlformats.org/officeDocument/2006/relationships/hyperlink" Target="https://en.wikipedia.org/wiki/Footage" TargetMode="External"/><Relationship Id="rId4" Type="http://schemas.openxmlformats.org/officeDocument/2006/relationships/hyperlink" Target="https://en.wikipedia.org/wiki/Video_tap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Intercom" TargetMode="External"/><Relationship Id="rId2" Type="http://schemas.openxmlformats.org/officeDocument/2006/relationships/hyperlink" Target="https://en.wikipedia.org/wiki/Talkback_(recording)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Lighting_control_console" TargetMode="External"/><Relationship Id="rId3" Type="http://schemas.openxmlformats.org/officeDocument/2006/relationships/hyperlink" Target="https://en.wikipedia.org/wiki/Professional_video_camera" TargetMode="External"/><Relationship Id="rId7" Type="http://schemas.openxmlformats.org/officeDocument/2006/relationships/hyperlink" Target="https://en.wikipedia.org/wiki/Stage_lighting" TargetMode="External"/><Relationship Id="rId2" Type="http://schemas.openxmlformats.org/officeDocument/2006/relationships/hyperlink" Target="https://en.wikipedia.org/wiki/Set_construc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Stage_monitor_system" TargetMode="External"/><Relationship Id="rId5" Type="http://schemas.openxmlformats.org/officeDocument/2006/relationships/hyperlink" Target="https://en.wikipedia.org/wiki/Microphone" TargetMode="External"/><Relationship Id="rId4" Type="http://schemas.openxmlformats.org/officeDocument/2006/relationships/hyperlink" Target="https://en.wikipedia.org/wiki/Camera_pedestal" TargetMode="External"/><Relationship Id="rId9" Type="http://schemas.openxmlformats.org/officeDocument/2006/relationships/hyperlink" Target="https://en.wikipedia.org/wiki/Production_control_roo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Public_address" TargetMode="External"/><Relationship Id="rId2" Type="http://schemas.openxmlformats.org/officeDocument/2006/relationships/hyperlink" Target="https://en.wikipedia.org/wiki/Video_monito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elevision_show" TargetMode="External"/><Relationship Id="rId2" Type="http://schemas.openxmlformats.org/officeDocument/2006/relationships/hyperlink" Target="https://en.wikipedia.org/wiki/Television_crew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Television_director" TargetMode="External"/><Relationship Id="rId5" Type="http://schemas.openxmlformats.org/officeDocument/2006/relationships/hyperlink" Target="https://en.wikipedia.org/wiki/Stage_management" TargetMode="External"/><Relationship Id="rId4" Type="http://schemas.openxmlformats.org/officeDocument/2006/relationships/hyperlink" Target="https://en.wikipedia.org/wiki/Floor_manager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Professional_video_camera" TargetMode="External"/><Relationship Id="rId2" Type="http://schemas.openxmlformats.org/officeDocument/2006/relationships/hyperlink" Target="https://en.wikipedia.org/wiki/Camera_operator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s://en.wikipedia.org/wiki/Pan_tilt_zoom_camera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Operator_(profession)" TargetMode="External"/><Relationship Id="rId2" Type="http://schemas.openxmlformats.org/officeDocument/2006/relationships/hyperlink" Target="https://en.wikipedia.org/wiki/Teleprompter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News_broadcasting" TargetMode="External"/><Relationship Id="rId4" Type="http://schemas.openxmlformats.org/officeDocument/2006/relationships/hyperlink" Target="https://en.wikipedia.org/wiki/Live_televis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Studio television production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lectures and </a:t>
            </a:r>
            <a:r>
              <a:rPr lang="en-US" dirty="0" smtClean="0"/>
              <a:t>practice</a:t>
            </a:r>
          </a:p>
          <a:p>
            <a:r>
              <a:rPr lang="en-US" dirty="0"/>
              <a:t>Credit : https://en.wikipedia.org/wiki/Television_studio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211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582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Studio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 </a:t>
            </a:r>
            <a:r>
              <a:rPr lang="en-US" sz="2800" b="1" dirty="0"/>
              <a:t>television studio</a:t>
            </a:r>
            <a:r>
              <a:rPr lang="en-US" sz="2800" dirty="0"/>
              <a:t>, also called a </a:t>
            </a:r>
            <a:r>
              <a:rPr lang="en-US" sz="2800" b="1" dirty="0"/>
              <a:t>television production studio</a:t>
            </a:r>
            <a:r>
              <a:rPr lang="en-US" sz="2800" dirty="0"/>
              <a:t>, is an installation room in which </a:t>
            </a:r>
            <a:r>
              <a:rPr lang="en-US" sz="2800" dirty="0">
                <a:hlinkClick r:id="rId2" tooltip="Video production"/>
              </a:rPr>
              <a:t>video productions</a:t>
            </a:r>
            <a:r>
              <a:rPr lang="en-US" sz="2800" dirty="0"/>
              <a:t> take place, either for the production of </a:t>
            </a:r>
            <a:r>
              <a:rPr lang="en-US" sz="2800" dirty="0">
                <a:hlinkClick r:id="rId3" tooltip="Live television"/>
              </a:rPr>
              <a:t>live television</a:t>
            </a:r>
            <a:r>
              <a:rPr lang="en-US" sz="2800" dirty="0"/>
              <a:t> and its recording onto </a:t>
            </a:r>
            <a:r>
              <a:rPr lang="en-US" sz="2800" dirty="0">
                <a:hlinkClick r:id="rId4" tooltip="Video tape"/>
              </a:rPr>
              <a:t>video tape</a:t>
            </a:r>
            <a:r>
              <a:rPr lang="en-US" sz="2800" dirty="0"/>
              <a:t> or other media such as SSDs, or for the acquisition of raw </a:t>
            </a:r>
            <a:r>
              <a:rPr lang="en-US" sz="2800" dirty="0">
                <a:hlinkClick r:id="rId5" tooltip="Footage"/>
              </a:rPr>
              <a:t>footage</a:t>
            </a:r>
            <a:r>
              <a:rPr lang="en-US" sz="2800" dirty="0"/>
              <a:t> for </a:t>
            </a:r>
            <a:r>
              <a:rPr lang="en-US" sz="2800" dirty="0">
                <a:hlinkClick r:id="rId6" tooltip="Post-production"/>
              </a:rPr>
              <a:t>post-production</a:t>
            </a:r>
            <a:r>
              <a:rPr lang="en-U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6480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Studio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design of a studio is similar to, and derived from, movie studios, with a few amendments for the special requirements of television production. A professional television studio generally has several rooms, which are kept separate for noise and practicality reasons. These rooms are connected via '</a:t>
            </a:r>
            <a:r>
              <a:rPr lang="en-US" sz="2800" dirty="0">
                <a:hlinkClick r:id="rId2" tooltip="Talkback (recording)"/>
              </a:rPr>
              <a:t>talkback</a:t>
            </a:r>
            <a:r>
              <a:rPr lang="en-US" sz="2800" dirty="0"/>
              <a:t>' or an </a:t>
            </a:r>
            <a:r>
              <a:rPr lang="en-US" sz="2800" dirty="0">
                <a:hlinkClick r:id="rId3" tooltip="Intercom"/>
              </a:rPr>
              <a:t>intercom</a:t>
            </a:r>
            <a:r>
              <a:rPr lang="en-US" sz="2800" dirty="0"/>
              <a:t>, and personnel will be divided among these workplaces.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22588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Studio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608513"/>
          </a:xfrm>
        </p:spPr>
        <p:txBody>
          <a:bodyPr>
            <a:normAutofit/>
          </a:bodyPr>
          <a:lstStyle/>
          <a:p>
            <a:r>
              <a:rPr lang="en-US" sz="2800" dirty="0"/>
              <a:t>The studio floor is the actual stage on which the actions that will be recorded and viewed take place. A typical studio floor has the following characteristics and installations:</a:t>
            </a:r>
            <a:endParaRPr lang="en-US" sz="2800" dirty="0"/>
          </a:p>
        </p:txBody>
      </p:sp>
      <p:pic>
        <p:nvPicPr>
          <p:cNvPr id="1026" name="Picture 2" descr="https://upload.wikimedia.org/wikipedia/commons/thumb/b/b0/The_Nightly_Show_with_Larry_Wilmore_%E2%80%94_Set.JPG/220px-The_Nightly_Show_with_Larry_Wilmore_%E2%80%94_Se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630" y="3905250"/>
            <a:ext cx="3479796" cy="2609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4001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Studio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decoration and/or </a:t>
            </a:r>
            <a:r>
              <a:rPr lang="en-US" sz="2800" dirty="0">
                <a:hlinkClick r:id="rId2" tooltip="Set construction"/>
              </a:rPr>
              <a:t>sets</a:t>
            </a:r>
            <a:endParaRPr lang="en-US" sz="2800" dirty="0"/>
          </a:p>
          <a:p>
            <a:r>
              <a:rPr lang="en-US" sz="2800" dirty="0">
                <a:hlinkClick r:id="rId3" tooltip="Professional video camera"/>
              </a:rPr>
              <a:t>professional video camera</a:t>
            </a:r>
            <a:r>
              <a:rPr lang="en-US" sz="2800" dirty="0"/>
              <a:t> (sometimes one, usually several), typically mounted on </a:t>
            </a:r>
            <a:r>
              <a:rPr lang="en-US" sz="2800" dirty="0">
                <a:hlinkClick r:id="rId4" tooltip="Camera pedestal"/>
              </a:rPr>
              <a:t>pedestals</a:t>
            </a:r>
            <a:endParaRPr lang="en-US" sz="2800" dirty="0"/>
          </a:p>
          <a:p>
            <a:r>
              <a:rPr lang="en-US" sz="2800" dirty="0">
                <a:hlinkClick r:id="rId5" tooltip="Microphone"/>
              </a:rPr>
              <a:t>microphones</a:t>
            </a:r>
            <a:r>
              <a:rPr lang="en-US" sz="2800" dirty="0"/>
              <a:t> and </a:t>
            </a:r>
            <a:r>
              <a:rPr lang="en-US" sz="2800" dirty="0" err="1">
                <a:hlinkClick r:id="rId6" tooltip="Stage monitor system"/>
              </a:rPr>
              <a:t>foldback</a:t>
            </a:r>
            <a:r>
              <a:rPr lang="en-US" sz="2800" dirty="0">
                <a:hlinkClick r:id="rId6" tooltip="Stage monitor system"/>
              </a:rPr>
              <a:t> speakers</a:t>
            </a:r>
            <a:endParaRPr lang="en-US" sz="2800" dirty="0"/>
          </a:p>
          <a:p>
            <a:r>
              <a:rPr lang="en-US" sz="2800" dirty="0">
                <a:hlinkClick r:id="rId7" tooltip="Stage lighting"/>
              </a:rPr>
              <a:t>stage lighting</a:t>
            </a:r>
            <a:r>
              <a:rPr lang="en-US" sz="2800" dirty="0"/>
              <a:t> rigs and the associated </a:t>
            </a:r>
            <a:r>
              <a:rPr lang="en-US" sz="2800" dirty="0">
                <a:hlinkClick r:id="rId8" tooltip="Lighting control console"/>
              </a:rPr>
              <a:t>Lighting control console</a:t>
            </a:r>
            <a:r>
              <a:rPr lang="en-US" sz="2800" dirty="0"/>
              <a:t>, although it is often located in the </a:t>
            </a:r>
            <a:r>
              <a:rPr lang="en-US" sz="2800" dirty="0">
                <a:hlinkClick r:id="rId9" tooltip="Production control room"/>
              </a:rPr>
              <a:t>production control room</a:t>
            </a:r>
            <a:r>
              <a:rPr lang="en-US" sz="2800" dirty="0"/>
              <a:t> (PCR)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144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Studio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608513"/>
          </a:xfrm>
        </p:spPr>
        <p:txBody>
          <a:bodyPr/>
          <a:lstStyle/>
          <a:p>
            <a:r>
              <a:rPr lang="en-US" sz="2800" dirty="0"/>
              <a:t>several </a:t>
            </a:r>
            <a:r>
              <a:rPr lang="en-US" sz="2800" dirty="0">
                <a:hlinkClick r:id="rId2" tooltip="Video monitor"/>
              </a:rPr>
              <a:t>video monitors</a:t>
            </a:r>
            <a:r>
              <a:rPr lang="en-US" sz="2800" dirty="0"/>
              <a:t> for visual feedback from the PCR</a:t>
            </a:r>
          </a:p>
          <a:p>
            <a:r>
              <a:rPr lang="en-US" sz="2800" dirty="0"/>
              <a:t>a small </a:t>
            </a:r>
            <a:r>
              <a:rPr lang="en-US" sz="2800" dirty="0">
                <a:hlinkClick r:id="rId3" tooltip="Public address"/>
              </a:rPr>
              <a:t>public address</a:t>
            </a:r>
            <a:r>
              <a:rPr lang="en-US" sz="2800" dirty="0"/>
              <a:t> system for communication</a:t>
            </a:r>
          </a:p>
          <a:p>
            <a:r>
              <a:rPr lang="en-US" sz="2800" dirty="0"/>
              <a:t>a glass window between the PCR and studio floor for direct visual contact is often desired, but not always possible</a:t>
            </a:r>
          </a:p>
          <a:p>
            <a:endParaRPr lang="en-US" dirty="0"/>
          </a:p>
        </p:txBody>
      </p:sp>
      <p:pic>
        <p:nvPicPr>
          <p:cNvPr id="2050" name="Picture 2" descr="https://upload.wikimedia.org/wikipedia/commons/thumb/7/7d/Late_night_talk_show_view_from_an_audience_seat.jpg/220px-Late_night_talk_show_view_from_an_audience_sea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9115" y="4553742"/>
            <a:ext cx="3050592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0520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Studio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322763"/>
          </a:xfrm>
        </p:spPr>
        <p:txBody>
          <a:bodyPr>
            <a:normAutofit/>
          </a:bodyPr>
          <a:lstStyle/>
          <a:p>
            <a:r>
              <a:rPr lang="en-US" sz="2800" dirty="0"/>
              <a:t>While a production is in progress, people composing a </a:t>
            </a:r>
            <a:r>
              <a:rPr lang="en-US" sz="2800" dirty="0">
                <a:hlinkClick r:id="rId2" tooltip="Television crew"/>
              </a:rPr>
              <a:t>television crew</a:t>
            </a:r>
            <a:r>
              <a:rPr lang="en-US" sz="2800" dirty="0"/>
              <a:t> work on the studio floor.</a:t>
            </a:r>
          </a:p>
          <a:p>
            <a:r>
              <a:rPr lang="en-US" sz="2800" dirty="0"/>
              <a:t>the on-screen presenters themselves, and any guests - the subjects of the </a:t>
            </a:r>
            <a:r>
              <a:rPr lang="en-US" sz="2800" dirty="0">
                <a:hlinkClick r:id="rId3" tooltip="Television show"/>
              </a:rPr>
              <a:t>television show</a:t>
            </a:r>
            <a:r>
              <a:rPr lang="en-US" sz="2800" dirty="0"/>
              <a:t>.</a:t>
            </a:r>
          </a:p>
          <a:p>
            <a:r>
              <a:rPr lang="en-US" sz="2800" dirty="0"/>
              <a:t>a </a:t>
            </a:r>
            <a:r>
              <a:rPr lang="en-US" sz="2800" dirty="0">
                <a:hlinkClick r:id="rId4" tooltip="Floor manager"/>
              </a:rPr>
              <a:t>floor manager</a:t>
            </a:r>
            <a:r>
              <a:rPr lang="en-US" sz="2800" dirty="0"/>
              <a:t>, who has overall charge of the studio area </a:t>
            </a:r>
            <a:r>
              <a:rPr lang="en-US" sz="2800" dirty="0">
                <a:hlinkClick r:id="rId5" tooltip="Stage management"/>
              </a:rPr>
              <a:t>stage management</a:t>
            </a:r>
            <a:r>
              <a:rPr lang="en-US" sz="2800" dirty="0"/>
              <a:t>, and who relays timing and other information from the </a:t>
            </a:r>
            <a:r>
              <a:rPr lang="en-US" sz="2800" dirty="0">
                <a:hlinkClick r:id="rId6" tooltip="Television director"/>
              </a:rPr>
              <a:t>television director</a:t>
            </a:r>
            <a:r>
              <a:rPr lang="en-US" sz="28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019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Studio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608513"/>
          </a:xfrm>
        </p:spPr>
        <p:txBody>
          <a:bodyPr/>
          <a:lstStyle/>
          <a:p>
            <a:r>
              <a:rPr lang="en-US" sz="2800" dirty="0"/>
              <a:t>one or more </a:t>
            </a:r>
            <a:r>
              <a:rPr lang="en-US" sz="2800" dirty="0">
                <a:hlinkClick r:id="rId2" tooltip="Camera operator"/>
              </a:rPr>
              <a:t>camera operators</a:t>
            </a:r>
            <a:r>
              <a:rPr lang="en-US" sz="2800" dirty="0"/>
              <a:t> who operate the </a:t>
            </a:r>
            <a:r>
              <a:rPr lang="en-US" sz="2800" dirty="0">
                <a:hlinkClick r:id="rId3" tooltip="Professional video camera"/>
              </a:rPr>
              <a:t>cameras</a:t>
            </a:r>
            <a:r>
              <a:rPr lang="en-US" sz="2800" dirty="0"/>
              <a:t>, though in some instances these can also be operated from the PCR using remotely controlled robotic </a:t>
            </a:r>
            <a:r>
              <a:rPr lang="en-US" sz="2800" dirty="0">
                <a:hlinkClick r:id="rId4" tooltip="Pan tilt zoom camera"/>
              </a:rPr>
              <a:t>pan tilt zoom camera</a:t>
            </a:r>
            <a:r>
              <a:rPr lang="en-US" sz="2800" dirty="0"/>
              <a:t> (PTZ) heads.</a:t>
            </a:r>
          </a:p>
          <a:p>
            <a:endParaRPr lang="en-US" dirty="0"/>
          </a:p>
        </p:txBody>
      </p:sp>
      <p:pic>
        <p:nvPicPr>
          <p:cNvPr id="3074" name="Picture 2" descr="https://upload.wikimedia.org/wikipedia/commons/thumb/e/e4/Filming_a_television_program_at_Frenckell%E2%80%99s_studio_in_Tampere%2C_1.2.1965_%2819746637354%29.jpg/220px-Filming_a_television_program_at_Frenckell%E2%80%99s_studio_in_Tampere%2C_1.2.1965_%2819746637354%29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285" y="4095750"/>
            <a:ext cx="4036916" cy="249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5937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Studio television production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possibly a </a:t>
            </a:r>
            <a:r>
              <a:rPr lang="en-US" sz="2800" dirty="0">
                <a:hlinkClick r:id="rId2" tooltip="Teleprompter"/>
              </a:rPr>
              <a:t>teleprompter</a:t>
            </a:r>
            <a:r>
              <a:rPr lang="en-US" sz="2800" dirty="0"/>
              <a:t> </a:t>
            </a:r>
            <a:r>
              <a:rPr lang="en-US" sz="2800" dirty="0">
                <a:hlinkClick r:id="rId3" tooltip="Operator (profession)"/>
              </a:rPr>
              <a:t>operator</a:t>
            </a:r>
            <a:r>
              <a:rPr lang="en-US" sz="2800" dirty="0"/>
              <a:t>, especially if this is a </a:t>
            </a:r>
            <a:r>
              <a:rPr lang="en-US" sz="2800" dirty="0">
                <a:hlinkClick r:id="rId4" tooltip="Live television"/>
              </a:rPr>
              <a:t>live television</a:t>
            </a:r>
            <a:r>
              <a:rPr lang="en-US" sz="2800" dirty="0"/>
              <a:t> </a:t>
            </a:r>
            <a:r>
              <a:rPr lang="en-US" sz="2800" dirty="0">
                <a:hlinkClick r:id="rId5" tooltip="News broadcasting"/>
              </a:rPr>
              <a:t>news broadcast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8799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1051</TotalTime>
  <Words>141</Words>
  <Application>Microsoft Office PowerPoint</Application>
  <PresentationFormat>Widescreen</PresentationFormat>
  <Paragraphs>26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Tw Cen MT</vt:lpstr>
      <vt:lpstr>Circuit</vt:lpstr>
      <vt:lpstr>Studio television production</vt:lpstr>
      <vt:lpstr>Studio television production</vt:lpstr>
      <vt:lpstr>Studio television production</vt:lpstr>
      <vt:lpstr>Studio television production</vt:lpstr>
      <vt:lpstr>Studio television production</vt:lpstr>
      <vt:lpstr>Studio television production</vt:lpstr>
      <vt:lpstr>Studio television production</vt:lpstr>
      <vt:lpstr>Studio television production</vt:lpstr>
      <vt:lpstr>Studio television production</vt:lpstr>
      <vt:lpstr>PowerPoint Presentation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knowledge of radio and television program production</dc:title>
  <dc:creator>SSRU</dc:creator>
  <cp:lastModifiedBy>SSRU</cp:lastModifiedBy>
  <cp:revision>12</cp:revision>
  <dcterms:created xsi:type="dcterms:W3CDTF">2023-02-12T06:18:08Z</dcterms:created>
  <dcterms:modified xsi:type="dcterms:W3CDTF">2023-02-14T06:10:29Z</dcterms:modified>
</cp:coreProperties>
</file>