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8" r:id="rId8"/>
    <p:sldId id="257" r:id="rId9"/>
    <p:sldId id="259" r:id="rId10"/>
    <p:sldId id="262" r:id="rId11"/>
    <p:sldId id="263" r:id="rId12"/>
    <p:sldId id="264" r:id="rId13"/>
    <p:sldId id="265" r:id="rId14"/>
    <p:sldId id="277" r:id="rId15"/>
    <p:sldId id="266" r:id="rId16"/>
    <p:sldId id="267" r:id="rId17"/>
    <p:sldId id="268" r:id="rId18"/>
    <p:sldId id="269" r:id="rId19"/>
    <p:sldId id="258" r:id="rId20"/>
    <p:sldId id="279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3781-D59A-49F1-AB6F-45EC5AD0B112}" type="datetimeFigureOut">
              <a:rPr lang="th-TH" smtClean="0"/>
              <a:pPr/>
              <a:t>21/08/60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1EF1-4FD6-4272-88A1-43B8E164E71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h.wikipedia.org/wiki/%E0%B8%97%E0%B8%B1%E0%B8%A8%E0%B8%99%E0%B8%A8%E0%B8%B4%E0%B8%A5%E0%B8%9B%E0%B9%8C" TargetMode="External"/><Relationship Id="rId13" Type="http://schemas.openxmlformats.org/officeDocument/2006/relationships/hyperlink" Target="http://th.wikipedia.org/wiki/%E0%B8%AA%E0%B8%AB%E0%B8%A3%E0%B8%B2%E0%B8%8A%E0%B8%AD%E0%B8%B2%E0%B8%93%E0%B8%B2%E0%B8%88%E0%B8%B1%E0%B8%81%E0%B8%A3" TargetMode="External"/><Relationship Id="rId18" Type="http://schemas.openxmlformats.org/officeDocument/2006/relationships/hyperlink" Target="http://th.wikipedia.org/wiki/%E0%B8%9A%E0%B8%A3%E0%B8%B2%E0%B8%8B%E0%B8%B4%E0%B8%A5" TargetMode="External"/><Relationship Id="rId3" Type="http://schemas.openxmlformats.org/officeDocument/2006/relationships/hyperlink" Target="http://th.wikipedia.org/wiki/%E0%B8%84.%E0%B8%A8._1925" TargetMode="External"/><Relationship Id="rId21" Type="http://schemas.openxmlformats.org/officeDocument/2006/relationships/image" Target="../media/image18.png"/><Relationship Id="rId7" Type="http://schemas.openxmlformats.org/officeDocument/2006/relationships/hyperlink" Target="http://th.wikipedia.org/w/index.php?title=%E0%B8%81%E0%B8%B2%E0%B8%A3%E0%B8%AD%E0%B8%AD%E0%B8%81%E0%B9%81%E0%B8%9A%E0%B8%9A%E0%B8%AD%E0%B8%B8%E0%B8%95%E0%B8%AA%E0%B8%B2%E0%B8%AB%E0%B8%81%E0%B8%A3%E0%B8%A3%E0%B8%A1&amp;action=edit&amp;redlink=1" TargetMode="External"/><Relationship Id="rId12" Type="http://schemas.openxmlformats.org/officeDocument/2006/relationships/hyperlink" Target="http://th.wikipedia.org/wiki/%E0%B8%A0%E0%B8%B2%E0%B8%9E%E0%B8%A2%E0%B8%99%E0%B8%95%E0%B8%A3%E0%B9%8C" TargetMode="External"/><Relationship Id="rId17" Type="http://schemas.openxmlformats.org/officeDocument/2006/relationships/hyperlink" Target="http://th.wikipedia.org/wiki/%E0%B8%9B%E0%B8%A3%E0%B8%B0%E0%B9%80%E0%B8%97%E0%B8%A8%E0%B9%82%E0%B8%A3%E0%B8%A1%E0%B8%B2%E0%B9%80%E0%B8%99%E0%B8%B5%E0%B8%A2" TargetMode="External"/><Relationship Id="rId2" Type="http://schemas.openxmlformats.org/officeDocument/2006/relationships/hyperlink" Target="http://th.wikipedia.org/wiki/%E0%B8%A0%E0%B8%B2%E0%B8%A9%E0%B8%B2%E0%B8%AD%E0%B8%B1%E0%B8%87%E0%B8%81%E0%B8%A4%E0%B8%A9" TargetMode="External"/><Relationship Id="rId16" Type="http://schemas.openxmlformats.org/officeDocument/2006/relationships/hyperlink" Target="http://th.wikipedia.org/wiki/%E0%B8%9B%E0%B8%A3%E0%B8%B0%E0%B9%80%E0%B8%97%E0%B8%A8%E0%B8%9F%E0%B8%B4%E0%B8%A5%E0%B8%B4%E0%B8%9B%E0%B8%9B%E0%B8%B4%E0%B8%99%E0%B8%AA%E0%B9%8C" TargetMode="Externa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iki/%E0%B8%81%E0%B8%B2%E0%B8%A3%E0%B8%AD%E0%B8%AD%E0%B8%81%E0%B9%81%E0%B8%9A%E0%B8%9A%E0%B8%A0%E0%B8%B2%E0%B8%A2%E0%B9%83%E0%B8%99" TargetMode="External"/><Relationship Id="rId11" Type="http://schemas.openxmlformats.org/officeDocument/2006/relationships/hyperlink" Target="http://th.wikipedia.org/w/index.php?title=%E0%B9%80%E0%B8%A5%E0%B8%82%E0%B8%99%E0%B8%A8%E0%B8%B4%E0%B8%A5%E0%B8%9B%E0%B9%8C&amp;action=edit&amp;redlink=1" TargetMode="External"/><Relationship Id="rId5" Type="http://schemas.openxmlformats.org/officeDocument/2006/relationships/hyperlink" Target="http://th.wikipedia.org/wiki/%E0%B8%AA%E0%B8%96%E0%B8%B2%E0%B8%9B%E0%B8%B1%E0%B8%95%E0%B8%A2%E0%B8%81%E0%B8%A3%E0%B8%A3%E0%B8%A1" TargetMode="External"/><Relationship Id="rId15" Type="http://schemas.openxmlformats.org/officeDocument/2006/relationships/hyperlink" Target="http://th.wikipedia.org/wiki/%E0%B8%84%E0%B8%B4%E0%B8%A7%E0%B8%9A%E0%B8%B2" TargetMode="External"/><Relationship Id="rId10" Type="http://schemas.openxmlformats.org/officeDocument/2006/relationships/hyperlink" Target="http://th.wikipedia.org/wiki/%E0%B8%88%E0%B8%B4%E0%B8%95%E0%B8%A3%E0%B8%81%E0%B8%A3%E0%B8%A3%E0%B8%A1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th.wikipedia.org/wiki/%E0%B8%84.%E0%B8%A8._1939" TargetMode="External"/><Relationship Id="rId9" Type="http://schemas.openxmlformats.org/officeDocument/2006/relationships/hyperlink" Target="http://th.wikipedia.org/wiki/%E0%B9%81%E0%B8%9F%E0%B8%8A%E0%B8%B1%E0%B9%88%E0%B8%99" TargetMode="External"/><Relationship Id="rId14" Type="http://schemas.openxmlformats.org/officeDocument/2006/relationships/hyperlink" Target="http://th.wikipedia.org/wiki/%E0%B8%AA%E0%B9%80%E0%B8%9B%E0%B8%9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620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Visual Communication</a:t>
            </a:r>
            <a:r>
              <a:rPr lang="en-ZW" dirty="0" smtClean="0"/>
              <a:t>for Advertising</a:t>
            </a:r>
            <a:br>
              <a:rPr lang="en-ZW" dirty="0" smtClean="0"/>
            </a:br>
            <a:r>
              <a:rPr lang="en-ZW" dirty="0" smtClean="0"/>
              <a:t>Week1 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ความหมายของการออกแบบนิเทศศิลป์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/>
              <a:t>จากทรรศนะของผู้เขียนในนิยามของความหมายของนิเทศศิลป์ไว้ด้วยกัน คือ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นิเทศศิลป์ (</a:t>
            </a:r>
            <a:r>
              <a:rPr lang="en-US" dirty="0"/>
              <a:t>Visual Communication Art) </a:t>
            </a:r>
            <a:r>
              <a:rPr lang="th-TH" dirty="0"/>
              <a:t>มาจากคำ ในภาษาสันสกฤต จำนวนสองคำ คือ นิเทศ+ศิลป์ หากจะแปลตามศัพท์ จากพจนานุกรม ก็จะแปลได้ดังนี้</a:t>
            </a:r>
            <a:endParaRPr lang="en-US" dirty="0"/>
          </a:p>
          <a:p>
            <a:r>
              <a:rPr lang="th-TH" dirty="0"/>
              <a:t>นิเทศศิลป์ หมายถึง งานศิลปะเพื่อการชี้แจงแสดง การนำเสนอให้ปรากฏ ในรูปแบบต่างๆ ผ่านการมองเห็นเป็นสำคัญ โดยคุณลักษณะนิเทศศิลป์มีดังนี้</a:t>
            </a:r>
            <a:endParaRPr lang="en-US" dirty="0"/>
          </a:p>
          <a:p>
            <a:pPr lvl="0"/>
            <a:r>
              <a:rPr lang="th-TH" dirty="0"/>
              <a:t>นิเทศศิลป์มีพื้นฐานมาจากงานศิลปะที่แตกออกมาจากประยุกต์ศิลป์ที่เน้นการนำความสวยงามมาใช้ในการสร้างสรรค์เพื่อวัตถุประสงค์ในการใช้สอย</a:t>
            </a:r>
            <a:endParaRPr lang="en-US" dirty="0"/>
          </a:p>
          <a:p>
            <a:pPr lvl="0"/>
            <a:r>
              <a:rPr lang="th-TH" dirty="0"/>
              <a:t>นิเทศศิลป์เป็นศิลปะมีความคล้ายคลึงกันในการใช้สื่อกับงานพาณิชศิลป์แต่ต่างกันที่วัตถุประสงค์ในการสื่อสาร </a:t>
            </a:r>
            <a:endParaRPr lang="en-US" dirty="0"/>
          </a:p>
          <a:p>
            <a:pPr lvl="0"/>
            <a:r>
              <a:rPr lang="th-TH" dirty="0"/>
              <a:t>งานนิเทศศิลป์คือศิลปะที่นำมาใช้ในการสื่อสารผ่านความงามด้านศิลปะและการออกแบบโดยมีวัตถุประสงค์อย่างใดอย่างหนึ่งที่ส่งผลต่อกลุ่มผู้บริโภคในการสื่อสาร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3 ความเข้าใจเกี่ยวกับงานออกแบบนิเทศศิลป์เพื่อนำไปใช้ในงานโฆษณา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2057400"/>
            <a:ext cx="5943600" cy="312419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h-TH" b="1" dirty="0"/>
              <a:t>ความสำคัญการออกแบบนิเทศศิลป์เพื่อการโฆษณา</a:t>
            </a:r>
            <a:endParaRPr lang="en-US" dirty="0"/>
          </a:p>
          <a:p>
            <a:r>
              <a:rPr lang="th-TH" dirty="0"/>
              <a:t>           	งานนิเทศศิลป์เป็นศาสตร์ที่มีพื้นฐานมาจากศิลปะและช่างที่มีวัตถุประสงค์เพื่อสร้างสรรค์งานสื่อสารทางการตลาดและการโฆษณาที่ส่งผลต่อการนำความคิดสร้างสรรค์งานมาใช้โดยสามารถอธิบายความสำคัญได้ </a:t>
            </a:r>
            <a:r>
              <a:rPr lang="th-TH" dirty="0" smtClean="0"/>
              <a:t>ดังนี้ </a:t>
            </a:r>
            <a:endParaRPr lang="th-TH" dirty="0"/>
          </a:p>
          <a:p>
            <a:r>
              <a:rPr lang="th-TH" dirty="0" smtClean="0"/>
              <a:t>1. งาน</a:t>
            </a:r>
            <a:r>
              <a:rPr lang="th-TH" dirty="0"/>
              <a:t>โฆษณาเป็นส่วนหนึ่งของงานด้านการตลาดที่ต้องการความสามารถในเรื่องการดึงดูดและจูงใจ ที่ส่งผลต่อเพื่อใช้ในการสื่อสารในการโฆษณาทำให้เกิดการคล้อยตาม</a:t>
            </a:r>
          </a:p>
        </p:txBody>
      </p:sp>
      <p:pic>
        <p:nvPicPr>
          <p:cNvPr id="4" name="รูปภาพ 3" descr="Untitled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752600"/>
            <a:ext cx="2663190" cy="330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191000" y="381000"/>
            <a:ext cx="4495800" cy="1219200"/>
          </a:xfrm>
        </p:spPr>
        <p:txBody>
          <a:bodyPr>
            <a:normAutofit fontScale="70000" lnSpcReduction="20000"/>
          </a:bodyPr>
          <a:lstStyle/>
          <a:p>
            <a:r>
              <a:rPr lang="th-TH" dirty="0"/>
              <a:t>งานโฆษณาต้องการสารที่มีประสิทธิภาพในการสร้างสถานะทางสังคมเพื่อเป็นผู้ชี้นำให้เกิดความเชื่อที่ส่งผลเช่นการมีภาพลักษณ์จนถึงการขายสินค้า</a:t>
            </a:r>
          </a:p>
        </p:txBody>
      </p:sp>
      <p:pic>
        <p:nvPicPr>
          <p:cNvPr id="4" name="รูปภาพ 3" descr="fcd937e1aeb2faa6a1e10459db48e036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1295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372c99ef4a2ec1acf25ee714dc82598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19200"/>
            <a:ext cx="3791953" cy="239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image00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905000"/>
            <a:ext cx="18907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200" y="3581400"/>
            <a:ext cx="2971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งานโฆษณาต้องสร้างการสื่อที่สร้างสรรค์และส่งผลต่อการยกระดับความคิดเพื่อส่งผล</a:t>
            </a:r>
          </a:p>
          <a:p>
            <a:pPr marL="457200" marR="0" lvl="1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ต่อจินตนาการที่นำมาใช้ทางการตลาดได้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8" name="รูปภาพ 7" descr="image0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267200"/>
            <a:ext cx="265271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image004 (1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810000"/>
            <a:ext cx="179546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th-TH" b="1" dirty="0"/>
              <a:t>การแบ่งประเภทในงานออกแบบนิเทศศิลป์เพื่อการโฆษณา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600" y="914400"/>
            <a:ext cx="6477000" cy="1676400"/>
          </a:xfrm>
        </p:spPr>
        <p:txBody>
          <a:bodyPr>
            <a:normAutofit fontScale="70000" lnSpcReduction="20000"/>
          </a:bodyPr>
          <a:lstStyle/>
          <a:p>
            <a:r>
              <a:rPr lang="th-TH" dirty="0"/>
              <a:t>โดย ปราโมทย์ แสงพล</a:t>
            </a:r>
            <a:r>
              <a:rPr lang="th-TH" dirty="0" err="1"/>
              <a:t>สิทย์</a:t>
            </a:r>
            <a:r>
              <a:rPr lang="th-TH" dirty="0"/>
              <a:t> (2540 หน้าที่ 17-18) นิเทศ+ศิลป์  นิเทศหมายถึง การแสดง</a:t>
            </a:r>
            <a:r>
              <a:rPr lang="en-US" dirty="0"/>
              <a:t>, </a:t>
            </a:r>
            <a:r>
              <a:rPr lang="th-TH" dirty="0"/>
              <a:t>การชี้แจง</a:t>
            </a:r>
            <a:r>
              <a:rPr lang="en-US" dirty="0"/>
              <a:t>, </a:t>
            </a:r>
            <a:r>
              <a:rPr lang="th-TH" dirty="0"/>
              <a:t>การจำแนก ศิลปะหมายถึง</a:t>
            </a:r>
            <a:r>
              <a:rPr lang="en-US" dirty="0"/>
              <a:t>, </a:t>
            </a:r>
            <a:r>
              <a:rPr lang="th-TH" dirty="0"/>
              <a:t>ฝีมือ</a:t>
            </a:r>
            <a:r>
              <a:rPr lang="en-US" dirty="0"/>
              <a:t>, </a:t>
            </a:r>
            <a:r>
              <a:rPr lang="th-TH" dirty="0"/>
              <a:t>ฝีมือทางการช่าง</a:t>
            </a:r>
            <a:r>
              <a:rPr lang="en-US" dirty="0"/>
              <a:t>, </a:t>
            </a:r>
            <a:r>
              <a:rPr lang="th-TH" dirty="0"/>
              <a:t>การแสดงออกทางอารมณ์ให้ประจักษ์ให้เห็น</a:t>
            </a:r>
            <a:endParaRPr lang="en-US" dirty="0"/>
          </a:p>
          <a:p>
            <a:r>
              <a:rPr lang="th-TH" dirty="0"/>
              <a:t>ดังนั้นนิเทศศิลป์จึงหมายถึงงานฝีมือที่จำแนกและแสดงออกในรูปแบบต่าง ๆ ประกอบไปด้วย 3 สาขาได้แก่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600" y="762000"/>
            <a:ext cx="7162800" cy="6096000"/>
          </a:xfrm>
        </p:spPr>
        <p:txBody>
          <a:bodyPr/>
          <a:lstStyle/>
          <a:p>
            <a:pPr marL="457200" lvl="1" indent="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914400" algn="l"/>
              </a:tabLst>
            </a:pP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การออกแบบสื่อสิ่งพิมพ์ประกอบไปด้วย 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โล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โก้  นามบัตร ซองจดหมายด้านธุรกิจ การออกแบบสื่อโฆษณาในนิตยสาร  การออกแบบโปสเตอร์โฆษณาประชาสัมพันธ์</a:t>
            </a:r>
            <a:r>
              <a:rPr lang="en-US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 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การออกแบบสื่อส่งเสริมการขาย ใบปลิว โบชัวร์  ของที่ระลึกส่งเสริมการขาย  จนการออกแบบเพ็กเกตสินค้า</a:t>
            </a:r>
            <a:r>
              <a:rPr lang="en-US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และอื่นๆ</a:t>
            </a:r>
            <a:endParaRPr lang="en-US" sz="600" dirty="0" smtClean="0">
              <a:latin typeface="Arial" pitchFamily="34" charset="0"/>
              <a:cs typeface="Angsana New" pitchFamily="18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914400" algn="l"/>
              </a:tabLst>
            </a:pPr>
            <a:endParaRPr lang="th-TH" sz="1600" dirty="0" smtClean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914400" algn="l"/>
              </a:tabLst>
            </a:pPr>
            <a:endParaRPr lang="th-TH" sz="1600" dirty="0" smtClean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914400" algn="l"/>
              </a:tabLst>
            </a:pP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งานออกแบบด้านสิ่งแวดล้อมการออกแบบ</a:t>
            </a:r>
            <a:endParaRPr lang="en-US" sz="600" dirty="0" smtClean="0">
              <a:latin typeface="Arial" pitchFamily="34" charset="0"/>
              <a:cs typeface="Angsana New" pitchFamily="18" charset="-34"/>
            </a:endParaRPr>
          </a:p>
          <a:p>
            <a:pPr marL="0" lvl="0" indent="6858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ประกอบไปด้วย</a:t>
            </a:r>
            <a:r>
              <a:rPr lang="th-TH" sz="1600" b="1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งานออกแบบโปรส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เตอร์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ขนาดใหญ่ การออกแบบไต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รวิชัล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 การออกแบบบิล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บอดร์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การออกแบบสถานที่ในการจัด กิจกรรมส่งเสริมการขาย  การ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จัดดิสเพลย์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หน้าร้าน และสื่อใหม่ที่เกี่ยวกับสถานที่ต่างๆ</a:t>
            </a:r>
            <a:endParaRPr lang="en-US" sz="600" dirty="0" smtClean="0">
              <a:latin typeface="Arial" pitchFamily="34" charset="0"/>
              <a:cs typeface="Angsana New" pitchFamily="18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endParaRPr lang="th-TH" sz="1600" dirty="0" smtClean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endParaRPr lang="th-TH" sz="1600" dirty="0" smtClean="0">
              <a:latin typeface="Cordia New" pitchFamily="34" charset="-34"/>
              <a:ea typeface="Times New Roman" pitchFamily="18" charset="0"/>
              <a:cs typeface="Cordia New" pitchFamily="34" charset="-34"/>
            </a:endParaRPr>
          </a:p>
          <a:p>
            <a:pPr marL="457200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3, งานออกแบบด้านการสื่อสารด้วยภาพและเสียงด้านภาพยนตร์ ทีวีและอินเตอร์เน็ต</a:t>
            </a:r>
            <a:endParaRPr lang="en-US" sz="600" dirty="0" smtClean="0">
              <a:latin typeface="Arial" pitchFamily="34" charset="0"/>
              <a:cs typeface="Angsana New" pitchFamily="18" charset="-34"/>
            </a:endParaRPr>
          </a:p>
          <a:p>
            <a:pPr marL="0" lvl="0" indent="685800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914400" algn="l"/>
              </a:tabLst>
            </a:pPr>
            <a:r>
              <a:rPr lang="th-TH" sz="1600" b="1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     	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ประกอบไปด้วย</a:t>
            </a:r>
            <a:r>
              <a:rPr lang="th-TH" sz="1600" b="1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ออกแบบสต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อรี่บอดร์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ให้งานทีวี และ ภาพยนตร์โฆษณา  การออกแบบฉากสถานที่ในการผลิตรายทีวี และภาพยนตร์ และงานภาพยนตร์โฆษณา  และจัดทำออกแบบหน้า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เพจ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 แบ</a:t>
            </a:r>
            <a:r>
              <a:rPr lang="th-TH" sz="1600" dirty="0" err="1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รนด์เนอร์</a:t>
            </a:r>
            <a:r>
              <a:rPr lang="th-TH" sz="1600" dirty="0" smtClean="0">
                <a:latin typeface="Cordia New" pitchFamily="34" charset="-34"/>
                <a:ea typeface="Times New Roman" pitchFamily="18" charset="0"/>
                <a:cs typeface="Cordia New" pitchFamily="34" charset="-34"/>
              </a:rPr>
              <a:t>ในสื่ออินเตอร์เน็ตและอื่นๆ</a:t>
            </a:r>
            <a:endParaRPr lang="en-US" sz="600" dirty="0" smtClean="0">
              <a:latin typeface="Arial" pitchFamily="34" charset="0"/>
              <a:cs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4 แนวทางศิลปะในแต่ละยุคกับการนำมาใช้ในการออกแบบนิเทศศิลป์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1676399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th-TH" b="1" dirty="0"/>
              <a:t>ศิลปะแบบคิว</a:t>
            </a:r>
            <a:r>
              <a:rPr lang="th-TH" b="1" dirty="0" err="1"/>
              <a:t>บิสม์</a:t>
            </a:r>
            <a:r>
              <a:rPr lang="th-TH" b="1" dirty="0"/>
              <a:t> (</a:t>
            </a:r>
            <a:r>
              <a:rPr lang="en-US" b="1" dirty="0"/>
              <a:t>Cubism)</a:t>
            </a:r>
            <a:endParaRPr lang="en-US" dirty="0"/>
          </a:p>
          <a:p>
            <a:r>
              <a:rPr lang="th-TH" b="1" dirty="0"/>
              <a:t> 	</a:t>
            </a:r>
            <a:r>
              <a:rPr lang="th-TH" dirty="0"/>
              <a:t>งานศิลปะแบบคิว</a:t>
            </a:r>
            <a:r>
              <a:rPr lang="th-TH" dirty="0" err="1"/>
              <a:t>บิสม์</a:t>
            </a:r>
            <a:r>
              <a:rPr lang="th-TH" dirty="0"/>
              <a:t> คือ  การที่ศิลปินเข้ามาจัดระเบียบให้กับธรรมชาติ หรือสิ่งที่อยู่รอบ ๆ ตัว  เสียใหม่ โดยการนำเอารูปทรงเลขาคณิตต่างๆ ไม่ว่าจะเป็น ทรงกลม ทรงกรวย หรือ ทรงกระบอกมาปรับเปลี่ยนให้รับกัน โดยที่จะไม่มีการแสดงอะไรที่ชัดเจนให้เห็นว่า อะไรเป็นอะไรในภาพ แต่ขณะเดียวกันในภาพก็ยังมีเนื้อหาอยู่ </a:t>
            </a:r>
            <a:endParaRPr lang="en-US" dirty="0"/>
          </a:p>
          <a:p>
            <a:r>
              <a:rPr lang="th-TH" dirty="0"/>
              <a:t>           	ศิลปินผู้นำศิลปะคิว</a:t>
            </a:r>
            <a:r>
              <a:rPr lang="th-TH" dirty="0" err="1"/>
              <a:t>บิสม์</a:t>
            </a:r>
            <a:r>
              <a:rPr lang="th-TH" dirty="0"/>
              <a:t> ได้แก่  พา</a:t>
            </a:r>
            <a:r>
              <a:rPr lang="th-TH" dirty="0" err="1"/>
              <a:t>โบล</a:t>
            </a:r>
            <a:r>
              <a:rPr lang="th-TH" dirty="0"/>
              <a:t> </a:t>
            </a:r>
            <a:r>
              <a:rPr lang="th-TH" dirty="0" err="1"/>
              <a:t>ปิกาส</a:t>
            </a:r>
            <a:r>
              <a:rPr lang="th-TH" dirty="0"/>
              <a:t>โซ (</a:t>
            </a:r>
            <a:r>
              <a:rPr lang="en-US" dirty="0"/>
              <a:t>Pablo Picasso,</a:t>
            </a:r>
            <a:r>
              <a:rPr lang="th-TH" dirty="0"/>
              <a:t> 1881-1973)</a:t>
            </a:r>
            <a:r>
              <a:rPr lang="en-US" dirty="0"/>
              <a:t>, </a:t>
            </a:r>
            <a:r>
              <a:rPr lang="th-TH" dirty="0" err="1"/>
              <a:t>จอร์จ</a:t>
            </a:r>
            <a:r>
              <a:rPr lang="th-TH" dirty="0"/>
              <a:t> </a:t>
            </a:r>
            <a:r>
              <a:rPr lang="th-TH" dirty="0" err="1"/>
              <a:t>บราค</a:t>
            </a:r>
            <a:r>
              <a:rPr lang="th-TH" dirty="0"/>
              <a:t> (</a:t>
            </a:r>
            <a:r>
              <a:rPr lang="en-US" dirty="0"/>
              <a:t>Georges Braque, </a:t>
            </a:r>
            <a:r>
              <a:rPr lang="th-TH" dirty="0"/>
              <a:t>1882-1963)</a:t>
            </a:r>
            <a:endParaRPr lang="en-US" dirty="0"/>
          </a:p>
          <a:p>
            <a:r>
              <a:rPr lang="th-TH" dirty="0"/>
              <a:t>  </a:t>
            </a:r>
            <a:endParaRPr lang="en-US" dirty="0"/>
          </a:p>
          <a:p>
            <a:endParaRPr lang="th-TH" dirty="0"/>
          </a:p>
        </p:txBody>
      </p:sp>
      <p:pic>
        <p:nvPicPr>
          <p:cNvPr id="4" name="รูปภาพ 3" descr="89e5cd6e15d8b77676f53d909172b75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9400"/>
            <a:ext cx="2303222" cy="36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898231f1710f34a9dd446bcf6829d5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19400"/>
            <a:ext cx="2868733" cy="36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19400" y="228600"/>
            <a:ext cx="5562600" cy="3200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th-TH" b="1" dirty="0"/>
              <a:t>อาร์ต</a:t>
            </a:r>
            <a:r>
              <a:rPr lang="th-TH" b="1" dirty="0" err="1"/>
              <a:t>เดค</a:t>
            </a:r>
            <a:r>
              <a:rPr lang="th-TH" b="1" dirty="0"/>
              <a:t>โค </a:t>
            </a:r>
            <a:r>
              <a:rPr lang="en-US" b="1" dirty="0"/>
              <a:t>Art Deco.</a:t>
            </a:r>
            <a:endParaRPr lang="en-US" dirty="0"/>
          </a:p>
          <a:p>
            <a:r>
              <a:rPr lang="th-TH" dirty="0"/>
              <a:t>	อาร์ต</a:t>
            </a:r>
            <a:r>
              <a:rPr lang="th-TH" dirty="0" err="1"/>
              <a:t>เดค</a:t>
            </a:r>
            <a:r>
              <a:rPr lang="th-TH" dirty="0"/>
              <a:t>โค (</a:t>
            </a:r>
            <a:r>
              <a:rPr lang="th-TH" u="sng" dirty="0">
                <a:hlinkClick r:id="rId2"/>
              </a:rPr>
              <a:t>ภาษาอังกฤษ</a:t>
            </a:r>
            <a:r>
              <a:rPr lang="th-TH" dirty="0"/>
              <a:t>: </a:t>
            </a:r>
            <a:r>
              <a:rPr lang="en-US" dirty="0"/>
              <a:t>Art Deco) </a:t>
            </a:r>
            <a:r>
              <a:rPr lang="th-TH" dirty="0"/>
              <a:t>เป็นขบวนการการออกแบบนานาชาติระหว่าง </a:t>
            </a:r>
            <a:r>
              <a:rPr lang="th-TH" u="sng" dirty="0">
                <a:hlinkClick r:id="rId3"/>
              </a:rPr>
              <a:t>ค.ศ. 1925</a:t>
            </a:r>
            <a:r>
              <a:rPr lang="th-TH" dirty="0"/>
              <a:t> ถึง </a:t>
            </a:r>
            <a:r>
              <a:rPr lang="th-TH" u="sng" dirty="0">
                <a:hlinkClick r:id="rId4"/>
              </a:rPr>
              <a:t>ค.ศ. 1939</a:t>
            </a:r>
            <a:r>
              <a:rPr lang="th-TH" dirty="0"/>
              <a:t> ที่มีผลต่อศิลปะการตกแต่งเช่น </a:t>
            </a:r>
            <a:r>
              <a:rPr lang="th-TH" u="sng" dirty="0">
                <a:hlinkClick r:id="rId5"/>
              </a:rPr>
              <a:t>สถาปัตยกรรม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th-TH" u="sng" dirty="0">
                <a:hlinkClick r:id="rId6"/>
              </a:rPr>
              <a:t>การออกแบบภายใน</a:t>
            </a:r>
            <a:r>
              <a:rPr lang="th-TH" dirty="0"/>
              <a:t> และ </a:t>
            </a:r>
            <a:r>
              <a:rPr lang="th-TH" u="sng" dirty="0">
                <a:hlinkClick r:id="rId7"/>
              </a:rPr>
              <a:t>การออกแบบอุตสาหกรรม</a:t>
            </a:r>
            <a:r>
              <a:rPr lang="th-TH" dirty="0"/>
              <a:t> และรวมทั้ง</a:t>
            </a:r>
            <a:r>
              <a:rPr lang="th-TH" u="sng" dirty="0">
                <a:hlinkClick r:id="rId8"/>
              </a:rPr>
              <a:t>ทัศนศิลป์</a:t>
            </a:r>
            <a:r>
              <a:rPr lang="th-TH" dirty="0"/>
              <a:t> เช่น</a:t>
            </a:r>
            <a:r>
              <a:rPr lang="th-TH" u="sng" dirty="0">
                <a:hlinkClick r:id="rId9"/>
              </a:rPr>
              <a:t>แฟชั่น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th-TH" u="sng" dirty="0">
                <a:hlinkClick r:id="rId10"/>
              </a:rPr>
              <a:t>จิตรกรรม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th-TH" u="sng" dirty="0" err="1">
                <a:hlinkClick r:id="rId11"/>
              </a:rPr>
              <a:t>เลขน</a:t>
            </a:r>
            <a:r>
              <a:rPr lang="th-TH" u="sng" dirty="0">
                <a:hlinkClick r:id="rId11"/>
              </a:rPr>
              <a:t>ศิลป์</a:t>
            </a:r>
            <a:r>
              <a:rPr lang="th-TH" dirty="0"/>
              <a:t> (</a:t>
            </a:r>
            <a:r>
              <a:rPr lang="en-US" dirty="0"/>
              <a:t>graphic arts) </a:t>
            </a:r>
            <a:r>
              <a:rPr lang="th-TH" dirty="0"/>
              <a:t>และ</a:t>
            </a:r>
            <a:r>
              <a:rPr lang="th-TH" u="sng" dirty="0">
                <a:hlinkClick r:id="rId12"/>
              </a:rPr>
              <a:t>ภาพยนตร์</a:t>
            </a:r>
            <a:r>
              <a:rPr lang="th-TH" dirty="0"/>
              <a:t> ขบวนการนี้เป็นการผสมผสานระหว่างลักษณะศิลปะและขบวนการหลายแบบในต้นคริสต์ศตวรรษที่ </a:t>
            </a:r>
            <a:r>
              <a:rPr lang="th-TH" dirty="0" smtClean="0"/>
              <a:t>20</a:t>
            </a:r>
            <a:endParaRPr lang="en-US" dirty="0"/>
          </a:p>
          <a:p>
            <a:r>
              <a:rPr lang="th-TH" dirty="0"/>
              <a:t>  	ในขณะนั้นทัศนคติต่ออาร์ต</a:t>
            </a:r>
            <a:r>
              <a:rPr lang="th-TH" dirty="0" err="1"/>
              <a:t>เดค</a:t>
            </a:r>
            <a:r>
              <a:rPr lang="th-TH" dirty="0"/>
              <a:t>โคถือกันว่าเป็นศิลปะของความหรู ความมีประโยชน์ทางการใช้สอยและความเป็นสมัยใหม่ ความนิยมในอาร์ต</a:t>
            </a:r>
            <a:r>
              <a:rPr lang="th-TH" dirty="0" err="1"/>
              <a:t>เดค</a:t>
            </a:r>
            <a:r>
              <a:rPr lang="th-TH" dirty="0"/>
              <a:t>โคเริ่มลดถอยลงในปลายคริสต์ทศวรรษ 1930 และต้นคริสต์ทศวรรษ 1940 และในที่สุดก็หมดความนิยมไปจนมาในคริสต์ทศวรรษ 1980 ก็เริ่มมีความนิยมกันขึ้นอีกครั้ง</a:t>
            </a:r>
            <a:r>
              <a:rPr lang="th-TH" dirty="0" smtClean="0"/>
              <a:t>หนึ่ง</a:t>
            </a:r>
            <a:endParaRPr lang="en-US" dirty="0"/>
          </a:p>
          <a:p>
            <a:r>
              <a:rPr lang="th-TH" dirty="0"/>
              <a:t>    	ตัวอย่างของงานยังเห็นได้ทั่วไปในเกือบทุกประเทศตั้งแต่สหรัฐอเมริกา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th-TH" u="sng" dirty="0" err="1">
                <a:hlinkClick r:id="rId13"/>
              </a:rPr>
              <a:t>สหราชอาณาจักร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th-TH" u="sng" dirty="0">
                <a:hlinkClick r:id="rId14"/>
              </a:rPr>
              <a:t>สเปน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th-TH" u="sng" dirty="0">
                <a:hlinkClick r:id="rId15"/>
              </a:rPr>
              <a:t>คิวบา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th-TH" u="sng" dirty="0">
                <a:hlinkClick r:id="rId16"/>
              </a:rPr>
              <a:t>ประเทศฟิลิปปินส์</a:t>
            </a:r>
            <a:r>
              <a:rPr lang="en-US" dirty="0"/>
              <a:t>,</a:t>
            </a:r>
            <a:r>
              <a:rPr lang="th-TH" dirty="0"/>
              <a:t> </a:t>
            </a:r>
            <a:r>
              <a:rPr lang="th-TH" u="sng" dirty="0">
                <a:hlinkClick r:id="rId17"/>
              </a:rPr>
              <a:t>ประเทศโรมา</a:t>
            </a:r>
            <a:r>
              <a:rPr lang="th-TH" u="sng" dirty="0" err="1">
                <a:hlinkClick r:id="rId17"/>
              </a:rPr>
              <a:t>เนีย</a:t>
            </a:r>
            <a:r>
              <a:rPr lang="th-TH" dirty="0"/>
              <a:t> และ</a:t>
            </a:r>
            <a:r>
              <a:rPr lang="th-TH" u="sng" dirty="0">
                <a:hlinkClick r:id="rId18"/>
              </a:rPr>
              <a:t>บราซิล</a:t>
            </a:r>
            <a:r>
              <a:rPr lang="th-TH" dirty="0"/>
              <a:t> </a:t>
            </a:r>
            <a:endParaRPr lang="en-US" dirty="0"/>
          </a:p>
          <a:p>
            <a:endParaRPr lang="th-TH" dirty="0"/>
          </a:p>
        </p:txBody>
      </p:sp>
      <p:pic>
        <p:nvPicPr>
          <p:cNvPr id="4" name="รูปภาพ 3" descr="Gatsbyvovue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" y="4191000"/>
            <a:ext cx="3363104" cy="235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posters1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4800" y="685800"/>
            <a:ext cx="228536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posters2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33800" y="4267200"/>
            <a:ext cx="4919538" cy="228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25146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th-TH" b="1" dirty="0" err="1"/>
              <a:t>ศิลปะป๊</a:t>
            </a:r>
            <a:r>
              <a:rPr lang="th-TH" b="1" dirty="0"/>
              <a:t>อป อาร์ต (</a:t>
            </a:r>
            <a:r>
              <a:rPr lang="en-US" b="1" dirty="0"/>
              <a:t>Pop Art)</a:t>
            </a:r>
            <a:endParaRPr lang="en-US" dirty="0"/>
          </a:p>
          <a:p>
            <a:r>
              <a:rPr lang="th-TH" dirty="0"/>
              <a:t>	ศูนย์กลางความเจริญทางด้านศิลปวัฒนธรรมอยู่ที่ยุโรปยาวนานร่วม ๆ พันปี นับตั้งแต่ยุคกลางมาแต่พอมาถึงศตวรรษที่ 20 ฝั่งอเมริกาก็มีความเคลื่อนไหวที่น่าสนใจ และวัฒนธรรมของอเมริกาก็ส่งผลกระทบต่อคนทั้งโลกอย่างไม่น่าเชื่อ  ด้วยวงการภาพยนตร์</a:t>
            </a:r>
            <a:r>
              <a:rPr lang="th-TH" dirty="0" err="1"/>
              <a:t>ฮอล</a:t>
            </a:r>
            <a:r>
              <a:rPr lang="th-TH" dirty="0"/>
              <a:t>ลี</a:t>
            </a:r>
            <a:r>
              <a:rPr lang="th-TH" dirty="0" err="1"/>
              <a:t>วู้ด</a:t>
            </a:r>
            <a:r>
              <a:rPr lang="th-TH" dirty="0"/>
              <a:t>เป็นสื่อนำภาพยนตร์นี้ก่อให้เกิดดารา แฟชั่น  การโฆษณา และเพลงประกอบ  ซึ่งล้วนแต่ส่งผลกระทบต่อชีวิตคนรุ่นใหม่ไปทั่วทั้งโลก</a:t>
            </a:r>
            <a:endParaRPr lang="en-US" dirty="0"/>
          </a:p>
          <a:p>
            <a:r>
              <a:rPr lang="th-TH" dirty="0"/>
              <a:t>           	</a:t>
            </a:r>
            <a:r>
              <a:rPr lang="th-TH" dirty="0" err="1"/>
              <a:t>ศิลปะป๊</a:t>
            </a:r>
            <a:r>
              <a:rPr lang="th-TH" dirty="0"/>
              <a:t>อบอาร์ตที่เกิดขึ้นในประเทศสหรัฐอเมริกา  </a:t>
            </a:r>
            <a:r>
              <a:rPr lang="th-TH" dirty="0" err="1"/>
              <a:t>ป๊</a:t>
            </a:r>
            <a:r>
              <a:rPr lang="th-TH" dirty="0"/>
              <a:t>อบอาร์ต เป็นแบบอย่างของศิลปะที่สะท้อนพลังสภาพแท้จริงของสังคมปัจจุบันตามความรู้สึกความเข้าใจของสามัญชนทั่วไป ในชั่วขณะหนึ่ง  เวลาหนึ่ง  เป็นศิลปะที่เกี่ยวกับความชุลมุนวุ่นวายของสังคม พุ่งประดุจพลุ ชอบวันนี้ พรุ่งนี้ลืม </a:t>
            </a:r>
            <a:r>
              <a:rPr lang="en-US" dirty="0"/>
              <a:t>Andy Warhol: Time</a:t>
            </a:r>
            <a:r>
              <a:rPr lang="th-TH" dirty="0"/>
              <a:t> </a:t>
            </a:r>
            <a:r>
              <a:rPr lang="en-US" dirty="0"/>
              <a:t>Magazine cover C. </a:t>
            </a:r>
            <a:r>
              <a:rPr lang="th-TH" dirty="0"/>
              <a:t>1984</a:t>
            </a:r>
            <a:endParaRPr lang="en-US" dirty="0"/>
          </a:p>
          <a:p>
            <a:r>
              <a:rPr lang="th-TH" dirty="0"/>
              <a:t>	</a:t>
            </a:r>
          </a:p>
        </p:txBody>
      </p:sp>
      <p:pic>
        <p:nvPicPr>
          <p:cNvPr id="4" name="รูปภาพ 3" descr="download (1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177641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b630301f0e31aefbe527285252a2f79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505200"/>
            <a:ext cx="243713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whaa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62400"/>
            <a:ext cx="3581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r>
              <a:rPr lang="en-ZW" dirty="0" smtClean="0"/>
              <a:t> Week1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ให้นักศึกษาแบบด้านนิเทศศิลป์มา1แบบเพื่อนำเสนอ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Homework-</a:t>
            </a:r>
            <a:r>
              <a:rPr lang="en-ZW" dirty="0" smtClean="0"/>
              <a:t>Week1</a:t>
            </a:r>
            <a:endParaRPr lang="th-TH" dirty="0"/>
          </a:p>
        </p:txBody>
      </p:sp>
      <p:sp>
        <p:nvSpPr>
          <p:cNvPr id="5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5612" y="728663"/>
            <a:ext cx="7772400" cy="5688012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DilleniaUPC" pitchFamily="18" charset="-34"/>
              </a:rPr>
              <a:t>homework</a:t>
            </a:r>
            <a:r>
              <a:rPr lang="th-TH" dirty="0" smtClean="0"/>
              <a:t> 1.</a:t>
            </a:r>
          </a:p>
          <a:p>
            <a:r>
              <a:rPr lang="th-TH" dirty="0" smtClean="0"/>
              <a:t>   </a:t>
            </a:r>
            <a:r>
              <a:rPr lang="en-ZW" dirty="0" smtClean="0">
                <a:cs typeface="DilleniaUPC" pitchFamily="18" charset="-34"/>
              </a:rPr>
              <a:t>.</a:t>
            </a:r>
            <a:r>
              <a:rPr lang="th-TH" dirty="0" smtClean="0"/>
              <a:t>ให้นักศึกษาความเข้าใจในงาน</a:t>
            </a:r>
            <a:r>
              <a:rPr lang="en-US" dirty="0" smtClean="0"/>
              <a:t> Visual 1.Communication</a:t>
            </a:r>
            <a:r>
              <a:rPr lang="th-TH" dirty="0" smtClean="0"/>
              <a:t>ประเภทต่างๆโดยเขียนวิเคราะห์ใช้ในชีวิตประจำวันจำนวน5ชิ้น  ทำลงกระดาษ</a:t>
            </a:r>
            <a:r>
              <a:rPr lang="en-ZW" dirty="0" smtClean="0"/>
              <a:t>A4 </a:t>
            </a:r>
            <a:endParaRPr lang="th-TH" dirty="0" smtClean="0"/>
          </a:p>
          <a:p>
            <a:r>
              <a:rPr lang="th-TH" dirty="0" smtClean="0"/>
              <a:t>2. ศึกษาศิลปะแต่ยุคสมัยที่สนในเพิ่มเติมมาอีก2ยุค พร้อมนำเสนอ</a:t>
            </a:r>
          </a:p>
          <a:p>
            <a:endParaRPr lang="th-TH" dirty="0" smtClean="0"/>
          </a:p>
          <a:p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596" y="-87086"/>
            <a:ext cx="527682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28" y="-87086"/>
            <a:ext cx="4440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สรุปการเรียน</a:t>
            </a:r>
          </a:p>
          <a:p>
            <a:r>
              <a:rPr lang="th-TH" dirty="0"/>
              <a:t> </a:t>
            </a:r>
            <a:r>
              <a:rPr lang="th-TH" dirty="0" smtClean="0"/>
              <a:t>   นักศึกษา ได้เรียนรู้เรื่องเนื้อหาการสอน และได้เข้าใจสิ่งที่ต้องเตรียมมา  สมุด ดินสอ  และหน้าเพจรายวิชา  และการเข้ากลุ่มวิชา</a:t>
            </a:r>
          </a:p>
          <a:p>
            <a:r>
              <a:rPr lang="th-TH" dirty="0"/>
              <a:t> </a:t>
            </a:r>
            <a:r>
              <a:rPr lang="th-TH" dirty="0" smtClean="0"/>
              <a:t>   ในส่วนแนะนำควรต้องใช้อุปกรเพื่อให้ได้ยินมากขึ้น ทั้ง2ห้อง</a:t>
            </a:r>
          </a:p>
          <a:p>
            <a:r>
              <a:rPr lang="th-TH" dirty="0"/>
              <a:t> </a:t>
            </a:r>
            <a:r>
              <a:rPr lang="th-TH" dirty="0" smtClean="0"/>
              <a:t>   นักศึกษามีปัญหาเรื่องพาสเวิดร์อินเตอร์เน็ตหลายคน   แนะนำเวฟ</a:t>
            </a:r>
            <a:r>
              <a:rPr lang="en-US" dirty="0" err="1" smtClean="0"/>
              <a:t>pintesing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th-TH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0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ชื่อเรื่อง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8229600" cy="1143000"/>
          </a:xfrm>
        </p:spPr>
        <p:txBody>
          <a:bodyPr/>
          <a:lstStyle/>
          <a:p>
            <a:r>
              <a:rPr lang="th-TH" dirty="0" smtClean="0"/>
              <a:t>กิจกรรมการเรียน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800601" y="1412875"/>
            <a:ext cx="3443288" cy="5445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dirty="0" smtClean="0"/>
              <a:t>การกำหนดแนวคิดในการวางแผน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dirty="0" smtClean="0"/>
              <a:t>การทำกิจกรรมในการจัดงาน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dirty="0" smtClean="0"/>
              <a:t>สร้างวิธีคิดสร้างสรรค์นำมาใช้กับงาน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dirty="0" smtClean="0"/>
              <a:t>การทำกิจกรรมจริง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dirty="0" smtClean="0"/>
              <a:t>สรุปประเมินผลการทำงาน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47434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th-TH" smtClean="0"/>
              <a:t>เนื้อหาในการเรียน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5000" y="1828800"/>
            <a:ext cx="7859712" cy="3200400"/>
          </a:xfrm>
        </p:spPr>
        <p:txBody>
          <a:bodyPr/>
          <a:lstStyle/>
          <a:p>
            <a:r>
              <a:rPr lang="th-TH" dirty="0" smtClean="0"/>
              <a:t>การกำหนดแนวคิด  </a:t>
            </a:r>
          </a:p>
          <a:p>
            <a:r>
              <a:rPr lang="th-TH" dirty="0" smtClean="0"/>
              <a:t>การออกแบบภาพ</a:t>
            </a:r>
          </a:p>
          <a:p>
            <a:r>
              <a:rPr lang="th-TH" dirty="0" smtClean="0"/>
              <a:t>การผลิตงานกราฟิก</a:t>
            </a:r>
          </a:p>
          <a:p>
            <a:r>
              <a:rPr lang="th-TH" dirty="0" smtClean="0"/>
              <a:t>การผลิตเพื่อนำไปใช้</a:t>
            </a:r>
          </a:p>
          <a:p>
            <a:r>
              <a:rPr lang="th-TH" dirty="0" smtClean="0"/>
              <a:t>การนำเสนอ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386994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คะแนนในการเรียน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867400" y="1916113"/>
            <a:ext cx="8229600" cy="4525962"/>
          </a:xfrm>
        </p:spPr>
        <p:txBody>
          <a:bodyPr/>
          <a:lstStyle/>
          <a:p>
            <a:r>
              <a:rPr lang="th-TH" dirty="0" smtClean="0"/>
              <a:t>คะแนนจิตพิสัย10</a:t>
            </a:r>
          </a:p>
          <a:p>
            <a:r>
              <a:rPr lang="th-TH" dirty="0" smtClean="0"/>
              <a:t>คะแนนสะสม40</a:t>
            </a:r>
          </a:p>
          <a:p>
            <a:r>
              <a:rPr lang="th-TH" dirty="0" smtClean="0"/>
              <a:t>สอบ 50</a:t>
            </a:r>
          </a:p>
        </p:txBody>
      </p:sp>
      <p:pic>
        <p:nvPicPr>
          <p:cNvPr id="5124" name="รูปภาพ 3" descr="6046_10207546405190736_5249456848508117724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71600"/>
            <a:ext cx="5399088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>
          <a:xfrm>
            <a:off x="-1116013" y="260350"/>
            <a:ext cx="8229601" cy="1143000"/>
          </a:xfrm>
        </p:spPr>
        <p:txBody>
          <a:bodyPr/>
          <a:lstStyle/>
          <a:p>
            <a:r>
              <a:rPr lang="th-TH" smtClean="0"/>
              <a:t>ระเบียบวินัยในการเรียน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39750" y="3429000"/>
            <a:ext cx="5184775" cy="4525963"/>
          </a:xfrm>
        </p:spPr>
        <p:txBody>
          <a:bodyPr/>
          <a:lstStyle/>
          <a:p>
            <a:r>
              <a:rPr lang="th-TH" dirty="0" smtClean="0"/>
              <a:t>การแต่งกายเรียบร้อยที่สุดของชุดนักศึกษาตลอด1เทอมทั้งนอกหรือในห้องเรียน  ยกเว้นวันที่มีการทำกิจกรรมยกตอก ซ้อม</a:t>
            </a:r>
          </a:p>
          <a:p>
            <a:r>
              <a:rPr lang="th-TH" dirty="0" smtClean="0"/>
              <a:t>ครั้งละ2คะแนน</a:t>
            </a:r>
          </a:p>
          <a:p>
            <a:pPr>
              <a:buFont typeface="Arial" charset="0"/>
              <a:buNone/>
            </a:pPr>
            <a:endParaRPr lang="th-TH" dirty="0" smtClean="0"/>
          </a:p>
          <a:p>
            <a:endParaRPr lang="th-TH" dirty="0" smtClean="0"/>
          </a:p>
        </p:txBody>
      </p:sp>
      <p:pic>
        <p:nvPicPr>
          <p:cNvPr id="6148" name="รูปภาพ 3" descr="stdsho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22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รูปภาพ 4" descr="news05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96975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85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สิ่งต้องมีในการเรียน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สมุด  แฟ้ม   ดินสอ  ยางลบ   สี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1.ความรู้</a:t>
            </a:r>
            <a:r>
              <a:rPr lang="th-TH" b="1" dirty="0"/>
              <a:t>เบื้องต้นกับงานออกแบบนิเทศศิลป์เพื่องาน</a:t>
            </a:r>
            <a:r>
              <a:rPr lang="th-TH" b="1" dirty="0" smtClean="0"/>
              <a:t>โฆษณา</a:t>
            </a:r>
          </a:p>
          <a:p>
            <a:pPr lvl="0"/>
            <a:r>
              <a:rPr lang="th-TH" b="1" dirty="0" smtClean="0"/>
              <a:t>2 ความหมาย</a:t>
            </a:r>
            <a:r>
              <a:rPr lang="th-TH" b="1" dirty="0"/>
              <a:t>ของการออกแบบนิเทศศิลป์</a:t>
            </a:r>
            <a:endParaRPr lang="en-US" dirty="0"/>
          </a:p>
          <a:p>
            <a:r>
              <a:rPr lang="th-TH" b="1" dirty="0" smtClean="0"/>
              <a:t>3 ความ</a:t>
            </a:r>
            <a:r>
              <a:rPr lang="th-TH" b="1" dirty="0"/>
              <a:t>เข้าใจเกี่ยวกับงานออกแบบนิเทศศิลป์เพื่อนำไปใช้ในงานโฆษณา</a:t>
            </a:r>
            <a:endParaRPr lang="en-US" dirty="0"/>
          </a:p>
          <a:p>
            <a:r>
              <a:rPr lang="th-TH" b="1" dirty="0" smtClean="0"/>
              <a:t>4 แนวทาง</a:t>
            </a:r>
            <a:r>
              <a:rPr lang="th-TH" b="1" dirty="0"/>
              <a:t>ศิลปะในแต่ละยุคกับการนำมาใช้ในการออกแบบนิเทศศิลป์</a:t>
            </a:r>
            <a:endParaRPr lang="en-US" dirty="0"/>
          </a:p>
          <a:p>
            <a:r>
              <a:rPr lang="th-TH" b="1" dirty="0" smtClean="0"/>
              <a:t>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/>
              <a:t>1.ความรู้เบื้องต้นกับงานออกแบบนิเทศศิลป์เพื่องานโฆษณา</a:t>
            </a:r>
            <a:br>
              <a:rPr lang="th-TH" b="1" dirty="0" smtClean="0"/>
            </a:b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h-TH" b="1" dirty="0"/>
              <a:t>ความเป็นมาของการออกแบบนิเทศศิลป์</a:t>
            </a:r>
            <a:endParaRPr lang="en-US" dirty="0"/>
          </a:p>
          <a:p>
            <a:r>
              <a:rPr lang="th-TH" dirty="0" smtClean="0"/>
              <a:t>   ต้น</a:t>
            </a:r>
            <a:r>
              <a:rPr lang="th-TH" dirty="0"/>
              <a:t>กำเนิดแล้ว การออกแบบนิเทศศิลป์มีรากฐานมาจากงานศิลปะที่มีการพัฒนามาสู่งานประยุกต์ศิลป์ที่ เน้นการออกแบบงานศิลปะเพื่อประโยชน์ใช้สอยที่เน้นการทำงานเชิงอุตสาหกรรมทางการค้าการบริการ ที่ใช้ความคิด ทัศนคติ ออกแบบภาพ ออกแบบโฆษณาเป็นสื่อหลากหลายที่มีผลต่อการมองเห็น  ที่อยู่ในแขนงเดียวกับศิลปะด้านหัตถกรรม  และงานศิลปะด้านพาณิชย์ศิลป์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689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Visual Communicationfor Advertising Week1 </vt:lpstr>
      <vt:lpstr>PowerPoint Presentation</vt:lpstr>
      <vt:lpstr>กิจกรรมการเรียน</vt:lpstr>
      <vt:lpstr>เนื้อหาในการเรียน</vt:lpstr>
      <vt:lpstr>คะแนนในการเรียน</vt:lpstr>
      <vt:lpstr>ระเบียบวินัยในการเรียน</vt:lpstr>
      <vt:lpstr>สิ่งต้องมีในการเรียน</vt:lpstr>
      <vt:lpstr>PowerPoint Presentation</vt:lpstr>
      <vt:lpstr>1.ความรู้เบื้องต้นกับงานออกแบบนิเทศศิลป์เพื่องานโฆษณา </vt:lpstr>
      <vt:lpstr>ความหมายของการออกแบบนิเทศศิลป์</vt:lpstr>
      <vt:lpstr>3 ความเข้าใจเกี่ยวกับงานออกแบบนิเทศศิลป์เพื่อนำไปใช้ในงานโฆษณา </vt:lpstr>
      <vt:lpstr>PowerPoint Presentation</vt:lpstr>
      <vt:lpstr>การแบ่งประเภทในงานออกแบบนิเทศศิลป์เพื่อการโฆษณา </vt:lpstr>
      <vt:lpstr>PowerPoint Presentation</vt:lpstr>
      <vt:lpstr>4 แนวทางศิลปะในแต่ละยุคกับการนำมาใช้ในการออกแบบนิเทศศิลป์ </vt:lpstr>
      <vt:lpstr>PowerPoint Presentation</vt:lpstr>
      <vt:lpstr>PowerPoint Presentation</vt:lpstr>
      <vt:lpstr>Exercise Week1</vt:lpstr>
      <vt:lpstr>Homework-Week1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Communicationfor Advertising Week1</dc:title>
  <dc:creator>tum-Imac</dc:creator>
  <cp:lastModifiedBy>ITSSRU</cp:lastModifiedBy>
  <cp:revision>15</cp:revision>
  <dcterms:created xsi:type="dcterms:W3CDTF">2017-07-22T06:04:17Z</dcterms:created>
  <dcterms:modified xsi:type="dcterms:W3CDTF">2017-08-21T09:00:52Z</dcterms:modified>
</cp:coreProperties>
</file>