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70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84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47089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605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6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0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544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524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481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79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5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2E73D91-83F6-4B2B-BAB4-48460B6B6D61}" type="datetimeFigureOut">
              <a:rPr lang="en-US" smtClean="0"/>
              <a:t>1/25/2023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26E5A80-6B7F-45DE-BC1D-D91759B1646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910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368660"/>
            <a:ext cx="10058400" cy="1415536"/>
          </a:xfrm>
        </p:spPr>
        <p:txBody>
          <a:bodyPr>
            <a:normAutofit/>
          </a:bodyPr>
          <a:lstStyle/>
          <a:p>
            <a:pPr algn="ctr"/>
            <a:r>
              <a:rPr lang="th-TH" sz="4000" dirty="0" smtClean="0">
                <a:solidFill>
                  <a:srgbClr val="CC3300"/>
                </a:solidFill>
              </a:rPr>
              <a:t>แนวคิด และทฤษฎีการสื่อสารองค์การ</a:t>
            </a:r>
            <a:endParaRPr lang="en-US" sz="4000" dirty="0">
              <a:solidFill>
                <a:srgbClr val="CC33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86" y="1784196"/>
            <a:ext cx="3137907" cy="261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78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solidFill>
                  <a:srgbClr val="CC3300"/>
                </a:solidFill>
              </a:rPr>
              <a:t>แนวคิด และทฤษฎีการสื่อสารองค์การ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3600" dirty="0" smtClean="0"/>
              <a:t>     สาระสำคัญในบทนี้ ได้รวบรวมแนวคิดและทฤษฎี 2 กลุ่มแนวคิด ได้แก่</a:t>
            </a:r>
          </a:p>
          <a:p>
            <a:r>
              <a:rPr lang="th-TH" sz="3600" dirty="0" smtClean="0"/>
              <a:t>(1) ทฤษฎีกลุ่มทางการสื่อสาร</a:t>
            </a:r>
          </a:p>
          <a:p>
            <a:r>
              <a:rPr lang="th-TH" sz="3600" dirty="0" smtClean="0"/>
              <a:t>(2) ทฤษฎีกลุ่มการบริหารจัดการ ซึ่งแบ่งออกเป็น 3 ยุค คือ</a:t>
            </a:r>
          </a:p>
          <a:p>
            <a:r>
              <a:rPr lang="th-TH" sz="3600" dirty="0"/>
              <a:t> </a:t>
            </a:r>
            <a:r>
              <a:rPr lang="th-TH" sz="3600" dirty="0" smtClean="0"/>
              <a:t>     ยุคดั้งเดิม  ยุคปัจจุบัน  และ สมัยใหม่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7509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000" dirty="0" smtClean="0">
                <a:solidFill>
                  <a:srgbClr val="CC3300"/>
                </a:solidFill>
              </a:rPr>
              <a:t>1. ทฤษฎีกลุ่มการสื่อสาร</a:t>
            </a:r>
            <a:endParaRPr lang="en-US" sz="4000" dirty="0">
              <a:solidFill>
                <a:srgbClr val="CC33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    </a:t>
            </a:r>
          </a:p>
          <a:p>
            <a:r>
              <a:rPr lang="en-US" sz="3200" dirty="0">
                <a:cs typeface="+mj-cs"/>
              </a:rPr>
              <a:t> </a:t>
            </a:r>
            <a:r>
              <a:rPr lang="en-US" sz="3200" dirty="0" smtClean="0">
                <a:cs typeface="+mj-cs"/>
              </a:rPr>
              <a:t>    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1.1</a:t>
            </a:r>
            <a:r>
              <a:rPr lang="en-US" sz="3200" dirty="0" smtClean="0">
                <a:cs typeface="+mj-cs"/>
              </a:rPr>
              <a:t> </a:t>
            </a:r>
            <a:r>
              <a:rPr lang="th-TH" sz="3200" dirty="0" smtClean="0">
                <a:cs typeface="+mj-cs"/>
              </a:rPr>
              <a:t>ทฤษฎีข้อมูลข่าวสารขององค์การ</a:t>
            </a:r>
          </a:p>
          <a:p>
            <a:endParaRPr lang="th-TH" sz="3200" dirty="0">
              <a:cs typeface="+mj-cs"/>
            </a:endParaRPr>
          </a:p>
          <a:p>
            <a:r>
              <a:rPr lang="th-TH" sz="3200" dirty="0" smtClean="0">
                <a:cs typeface="+mj-cs"/>
              </a:rPr>
              <a:t>       1.2 ทฤษฎีกระบวนการข้อมูลข่าวสาร</a:t>
            </a:r>
          </a:p>
          <a:p>
            <a:endParaRPr lang="th-TH" sz="3200" dirty="0">
              <a:cs typeface="+mj-cs"/>
            </a:endParaRPr>
          </a:p>
          <a:p>
            <a:r>
              <a:rPr lang="th-TH" sz="3200" dirty="0" smtClean="0">
                <a:cs typeface="+mj-cs"/>
              </a:rPr>
              <a:t>       1.3 ทฤษฎีการสื่อสารของเดวิด เค เบอร์โล</a:t>
            </a:r>
            <a:endParaRPr lang="en-US" sz="3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09420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 smtClean="0">
                <a:solidFill>
                  <a:srgbClr val="CC3300"/>
                </a:solidFill>
              </a:rPr>
              <a:t>2. </a:t>
            </a:r>
            <a:r>
              <a:rPr lang="th-TH" dirty="0">
                <a:solidFill>
                  <a:srgbClr val="CC3300"/>
                </a:solidFill>
              </a:rPr>
              <a:t>ทฤษฎีกลุ่มกา</a:t>
            </a:r>
            <a:r>
              <a:rPr lang="th-TH" dirty="0" smtClean="0">
                <a:solidFill>
                  <a:srgbClr val="CC3300"/>
                </a:solidFill>
              </a:rPr>
              <a:t>รบริหารจัดการ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 smtClean="0"/>
          </a:p>
          <a:p>
            <a:r>
              <a:rPr lang="th-TH" sz="3200" dirty="0">
                <a:cs typeface="+mj-cs"/>
              </a:rPr>
              <a:t> </a:t>
            </a:r>
            <a:r>
              <a:rPr lang="th-TH" sz="3200" dirty="0" smtClean="0">
                <a:cs typeface="+mj-cs"/>
              </a:rPr>
              <a:t>      </a:t>
            </a:r>
            <a:r>
              <a:rPr lang="th-TH" sz="3200" dirty="0" smtClean="0">
                <a:solidFill>
                  <a:srgbClr val="CC3300"/>
                </a:solidFill>
                <a:cs typeface="+mj-cs"/>
              </a:rPr>
              <a:t>2.1 แนวคิดทฤษฎีองค์การยุคดั้งเดิม</a:t>
            </a:r>
          </a:p>
          <a:p>
            <a:r>
              <a:rPr lang="th-TH" sz="3200" dirty="0">
                <a:solidFill>
                  <a:srgbClr val="CC3300"/>
                </a:solidFill>
                <a:cs typeface="+mj-cs"/>
              </a:rPr>
              <a:t> </a:t>
            </a:r>
            <a:r>
              <a:rPr lang="th-TH" sz="3200" dirty="0" smtClean="0">
                <a:solidFill>
                  <a:srgbClr val="CC3300"/>
                </a:solidFill>
                <a:cs typeface="+mj-cs"/>
              </a:rPr>
              <a:t>            (1) ทฤษฎีการบริหารแบบระบบราชการของแมกซ์ เวเบอร์</a:t>
            </a:r>
            <a:r>
              <a:rPr lang="en-US" sz="3200" dirty="0" smtClean="0">
                <a:solidFill>
                  <a:srgbClr val="CC3300"/>
                </a:solidFill>
                <a:cs typeface="+mj-cs"/>
              </a:rPr>
              <a:t> </a:t>
            </a:r>
            <a:r>
              <a:rPr lang="en-US" sz="3200" dirty="0" smtClean="0">
                <a:solidFill>
                  <a:srgbClr val="CC33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(Max Weber)</a:t>
            </a:r>
          </a:p>
          <a:p>
            <a:r>
              <a:rPr lang="en-US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แนวคิดของเวเบอร์ องค์การมีการดำเนินงานในระบบปิด มีการใช้กฎระเบียบ ข้อบังคับที่เข้มงวด มีการแบ่งงานและการบริหารงานตามลำดับชั้น เป็นองค์การที่ยึดหลักเหตุผล ไม่อิงความสัมพันธ์ส่วนตัว มีการบริหารงานแบบบนลงล่าง (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Top-down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97902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solidFill>
                  <a:srgbClr val="CC3300"/>
                </a:solidFill>
              </a:rPr>
              <a:t>2. ทฤษฎีกลุ่มการบริหารจัดการ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>
                <a:solidFill>
                  <a:srgbClr val="CC3300"/>
                </a:solidFill>
              </a:rPr>
              <a:t>       </a:t>
            </a:r>
            <a:r>
              <a:rPr lang="th-TH" dirty="0">
                <a:solidFill>
                  <a:srgbClr val="CC3300"/>
                </a:solidFill>
              </a:rPr>
              <a:t> </a:t>
            </a:r>
            <a:r>
              <a:rPr lang="th-TH" sz="3200" dirty="0">
                <a:solidFill>
                  <a:srgbClr val="CC33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2.1 แนวคิดทฤษฎีองค์การยุคดั้งเดิม</a:t>
            </a:r>
            <a:endParaRPr lang="en-US" sz="3200" dirty="0">
              <a:solidFill>
                <a:srgbClr val="CC33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      </a:t>
            </a:r>
            <a:r>
              <a:rPr lang="th-TH" sz="3200" dirty="0" smtClean="0">
                <a:solidFill>
                  <a:srgbClr val="CC33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th-TH" sz="3200" dirty="0">
                <a:solidFill>
                  <a:srgbClr val="CC33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2) ทฤษฎีการบริหารเชิงวิทยาศาสตร์ของเฟรเดอริค เทย์เลอร์ </a:t>
            </a:r>
            <a:r>
              <a:rPr lang="th-TH" sz="3200" dirty="0">
                <a:solidFill>
                  <a:srgbClr val="CC33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</a:t>
            </a:r>
            <a:r>
              <a:rPr lang="en-US" sz="3200" dirty="0">
                <a:solidFill>
                  <a:srgbClr val="CC33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Frederick Taylor</a:t>
            </a:r>
            <a:r>
              <a:rPr lang="th-TH" sz="3200" dirty="0" smtClean="0">
                <a:solidFill>
                  <a:srgbClr val="CC33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3200" dirty="0" smtClean="0">
              <a:solidFill>
                <a:srgbClr val="CC33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32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   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แนวคิดนี้เน้นวิธีที่ดีที่สุดในการทำงาน เลือกคนให้เหมาะกับงาน ให้ค่าตอบแทนอย่างยุติธรรม และฝึกอบรมพนักงานให้ทำงานได้อย่างมีประสิทธิภาพ  ผู้บริหารต้องคิดหาวิธีที่ให้พนักงานทำงานเสร็จในเวลาที่สั้นที่สุดและได้ประสิทธิภาพสูงสุด และมีการถ่ายทอดรูปแบบการทำงานที่มีประสิทธิภาพนี้ไปยังพนักงานคนอื่น ๆ ด้วย เพื่อให้เป็นมาตรฐานเดียวกัน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endParaRPr lang="en-US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32959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solidFill>
                  <a:srgbClr val="CC3300"/>
                </a:solidFill>
              </a:rPr>
              <a:t>2. ทฤษฎีกลุ่มการบริหารจัดการ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h-TH" dirty="0" smtClean="0"/>
          </a:p>
          <a:p>
            <a:r>
              <a:rPr lang="th-TH" sz="3200" dirty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dirty="0" smtClean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2.2 แนวคิดทฤษฎีองค์การสมัยปัจจุบัน</a:t>
            </a:r>
          </a:p>
          <a:p>
            <a:r>
              <a:rPr lang="th-TH" sz="3200" dirty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dirty="0" smtClean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(1) ทฤษฎีระบบ</a:t>
            </a:r>
            <a:endParaRPr lang="en-US" sz="3200" dirty="0" smtClean="0">
              <a:solidFill>
                <a:srgbClr val="0070C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th-TH" sz="3200" dirty="0" smtClean="0">
              <a:solidFill>
                <a:srgbClr val="0070C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th-TH" sz="3200" dirty="0" smtClean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(2) ทฤษฎีการบริหารของอองรี ฟาโยล (</a:t>
            </a:r>
            <a:r>
              <a:rPr lang="en-US" sz="3200" dirty="0" smtClean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Henri </a:t>
            </a:r>
            <a:r>
              <a:rPr lang="en-US" sz="3200" dirty="0" err="1" smtClean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Fayol</a:t>
            </a:r>
            <a:r>
              <a:rPr lang="th-TH" sz="3200" dirty="0" smtClean="0">
                <a:solidFill>
                  <a:srgbClr val="0070C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3200" dirty="0" smtClean="0">
              <a:solidFill>
                <a:srgbClr val="0070C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3200" dirty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ประกอบด้วย 5 ปัจจัย คือ 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POCCC – Planning, Organizing, Commanding, Coordinating 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และ </a:t>
            </a:r>
            <a:r>
              <a:rPr lang="en-US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Controlling</a:t>
            </a:r>
            <a:r>
              <a:rPr lang="th-TH" sz="3200" dirty="0" smtClean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endParaRPr lang="th-TH" sz="32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327688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dirty="0">
                <a:solidFill>
                  <a:srgbClr val="CC3300"/>
                </a:solidFill>
              </a:rPr>
              <a:t>2. ทฤษฎีกลุ่มการบริหารจัดการ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3200" dirty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2.3 </a:t>
            </a:r>
            <a:r>
              <a:rPr lang="th-TH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แนวคิดทฤษฎีองค์การสมัยใหม่</a:t>
            </a:r>
          </a:p>
          <a:p>
            <a:r>
              <a:rPr lang="th-TH" sz="3200" dirty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(1) ทฤษฎี </a:t>
            </a:r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Z </a:t>
            </a:r>
            <a:r>
              <a:rPr lang="th-TH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ของโออูจิ (</a:t>
            </a:r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William </a:t>
            </a:r>
            <a:r>
              <a:rPr lang="en-US" sz="3200" dirty="0" err="1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Ouchi</a:t>
            </a:r>
            <a:r>
              <a:rPr lang="th-TH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3200" dirty="0" smtClean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sz="3200" dirty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(2) </a:t>
            </a:r>
            <a:r>
              <a:rPr lang="th-TH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ทฤษฎี </a:t>
            </a:r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X </a:t>
            </a:r>
            <a:r>
              <a:rPr lang="th-TH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และทฤษฎี </a:t>
            </a:r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Y</a:t>
            </a:r>
            <a:r>
              <a:rPr lang="th-TH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ของแม็คเกรเกอร์ </a:t>
            </a:r>
            <a:r>
              <a:rPr lang="en-US" sz="3200" dirty="0" smtClean="0">
                <a:solidFill>
                  <a:srgbClr val="00B05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(McGregor)</a:t>
            </a:r>
            <a:endParaRPr lang="en-US" sz="3200" dirty="0">
              <a:solidFill>
                <a:srgbClr val="00B05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8195450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217</TotalTime>
  <Words>362</Words>
  <Application>Microsoft Office PowerPoint</Application>
  <PresentationFormat>Widescreen</PresentationFormat>
  <Paragraphs>36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Angsana New</vt:lpstr>
      <vt:lpstr>Calibri</vt:lpstr>
      <vt:lpstr>Calibri Light</vt:lpstr>
      <vt:lpstr>Cordia New</vt:lpstr>
      <vt:lpstr>Retrospect</vt:lpstr>
      <vt:lpstr>แนวคิด และทฤษฎีการสื่อสารองค์การ</vt:lpstr>
      <vt:lpstr>แนวคิด และทฤษฎีการสื่อสารองค์การ</vt:lpstr>
      <vt:lpstr>1. ทฤษฎีกลุ่มการสื่อสาร</vt:lpstr>
      <vt:lpstr>2. ทฤษฎีกลุ่มการบริหารจัดการ</vt:lpstr>
      <vt:lpstr>2. ทฤษฎีกลุ่มการบริหารจัดการ</vt:lpstr>
      <vt:lpstr>2. ทฤษฎีกลุ่มการบริหารจัดการ</vt:lpstr>
      <vt:lpstr>2. ทฤษฎีกลุ่มการบริหารจัดการ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10</cp:revision>
  <dcterms:created xsi:type="dcterms:W3CDTF">2023-01-25T03:26:58Z</dcterms:created>
  <dcterms:modified xsi:type="dcterms:W3CDTF">2023-01-25T07:04:42Z</dcterms:modified>
</cp:coreProperties>
</file>