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5" r:id="rId4"/>
    <p:sldId id="264" r:id="rId5"/>
    <p:sldId id="263" r:id="rId6"/>
    <p:sldId id="262" r:id="rId7"/>
    <p:sldId id="261" r:id="rId8"/>
    <p:sldId id="260" r:id="rId9"/>
    <p:sldId id="259" r:id="rId10"/>
    <p:sldId id="25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0" autoAdjust="0"/>
    <p:restoredTop sz="94660"/>
  </p:normalViewPr>
  <p:slideViewPr>
    <p:cSldViewPr snapToGrid="0">
      <p:cViewPr varScale="1">
        <p:scale>
          <a:sx n="51" d="100"/>
          <a:sy n="51" d="100"/>
        </p:scale>
        <p:origin x="96" y="8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2/13/2023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2/13/2023</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Video_production" TargetMode="External"/><Relationship Id="rId2" Type="http://schemas.openxmlformats.org/officeDocument/2006/relationships/hyperlink" Target="https://en.wikipedia.org/wiki/Television" TargetMode="External"/><Relationship Id="rId1" Type="http://schemas.openxmlformats.org/officeDocument/2006/relationships/slideLayout" Target="../slideLayouts/slideLayout2.xml"/><Relationship Id="rId6" Type="http://schemas.openxmlformats.org/officeDocument/2006/relationships/hyperlink" Target="https://en.wikipedia.org/wiki/Electronic_news_gathering" TargetMode="External"/><Relationship Id="rId5" Type="http://schemas.openxmlformats.org/officeDocument/2006/relationships/hyperlink" Target="https://en.wikipedia.org/wiki/Electronic_field_production#cite_note-Zettl-1" TargetMode="External"/><Relationship Id="rId4" Type="http://schemas.openxmlformats.org/officeDocument/2006/relationships/hyperlink" Target="https://en.wikipedia.org/wiki/Television_studio"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Extra_(U.S._TV_program)" TargetMode="External"/><Relationship Id="rId7" Type="http://schemas.openxmlformats.org/officeDocument/2006/relationships/hyperlink" Target="https://en.wikipedia.org/wiki/San_Diego_Comic-Con_International" TargetMode="External"/><Relationship Id="rId2" Type="http://schemas.openxmlformats.org/officeDocument/2006/relationships/hyperlink" Target="https://en.wikipedia.org/wiki/Inside_Edition" TargetMode="External"/><Relationship Id="rId1" Type="http://schemas.openxmlformats.org/officeDocument/2006/relationships/slideLayout" Target="../slideLayouts/slideLayout2.xml"/><Relationship Id="rId6" Type="http://schemas.openxmlformats.org/officeDocument/2006/relationships/hyperlink" Target="https://en.wikipedia.org/wiki/Republican_National_Convention" TargetMode="External"/><Relationship Id="rId5" Type="http://schemas.openxmlformats.org/officeDocument/2006/relationships/hyperlink" Target="https://en.wikipedia.org/wiki/Democratic_National_Convention" TargetMode="External"/><Relationship Id="rId4" Type="http://schemas.openxmlformats.org/officeDocument/2006/relationships/hyperlink" Target="https://en.wikipedia.org/wiki/Dateline_NBC"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en.wikipedia.org/wiki/Multiple-camera_setup"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Television_networks" TargetMode="External"/><Relationship Id="rId2" Type="http://schemas.openxmlformats.org/officeDocument/2006/relationships/hyperlink" Target="https://en.wikipedia.org/wiki/Sports_television" TargetMode="External"/><Relationship Id="rId1" Type="http://schemas.openxmlformats.org/officeDocument/2006/relationships/slideLayout" Target="../slideLayouts/slideLayout2.xml"/><Relationship Id="rId5" Type="http://schemas.openxmlformats.org/officeDocument/2006/relationships/hyperlink" Target="https://en.wikipedia.org/wiki/Remote_broadcast" TargetMode="External"/><Relationship Id="rId4" Type="http://schemas.openxmlformats.org/officeDocument/2006/relationships/hyperlink" Target="https://en.wikipedia.org/wiki/Production_truck"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en.wikipedia.org/wiki/Focal_length" TargetMode="External"/><Relationship Id="rId3" Type="http://schemas.openxmlformats.org/officeDocument/2006/relationships/hyperlink" Target="https://en.wikipedia.org/wiki/Digital_video_effect" TargetMode="External"/><Relationship Id="rId7" Type="http://schemas.openxmlformats.org/officeDocument/2006/relationships/hyperlink" Target="https://en.wikipedia.org/wiki/Zoom_lens" TargetMode="External"/><Relationship Id="rId2" Type="http://schemas.openxmlformats.org/officeDocument/2006/relationships/hyperlink" Target="https://en.wikipedia.org/wiki/Video_switcher" TargetMode="External"/><Relationship Id="rId1" Type="http://schemas.openxmlformats.org/officeDocument/2006/relationships/slideLayout" Target="../slideLayouts/slideLayout2.xml"/><Relationship Id="rId6" Type="http://schemas.openxmlformats.org/officeDocument/2006/relationships/hyperlink" Target="https://en.wikipedia.org/wiki/Professional_video_camera#EFP_Cameras" TargetMode="External"/><Relationship Id="rId5" Type="http://schemas.openxmlformats.org/officeDocument/2006/relationships/hyperlink" Target="https://en.wikipedia.org/wiki/Tripod" TargetMode="External"/><Relationship Id="rId4" Type="http://schemas.openxmlformats.org/officeDocument/2006/relationships/hyperlink" Target="https://en.wikipedia.org/wiki/Television_director"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en.wikipedia.org/wiki/Mixing_console" TargetMode="External"/><Relationship Id="rId3" Type="http://schemas.openxmlformats.org/officeDocument/2006/relationships/hyperlink" Target="https://en.wikipedia.org/wiki/Hard_disk" TargetMode="External"/><Relationship Id="rId7" Type="http://schemas.openxmlformats.org/officeDocument/2006/relationships/hyperlink" Target="https://en.wikipedia.org/wiki/Statistics" TargetMode="External"/><Relationship Id="rId2" Type="http://schemas.openxmlformats.org/officeDocument/2006/relationships/hyperlink" Target="https://en.wikipedia.org/wiki/VCR" TargetMode="External"/><Relationship Id="rId1" Type="http://schemas.openxmlformats.org/officeDocument/2006/relationships/slideLayout" Target="../slideLayouts/slideLayout2.xml"/><Relationship Id="rId6" Type="http://schemas.openxmlformats.org/officeDocument/2006/relationships/hyperlink" Target="https://en.wikipedia.org/wiki/Character_generator" TargetMode="External"/><Relationship Id="rId5" Type="http://schemas.openxmlformats.org/officeDocument/2006/relationships/hyperlink" Target="https://en.wikipedia.org/wiki/Instant_replay" TargetMode="External"/><Relationship Id="rId10" Type="http://schemas.openxmlformats.org/officeDocument/2006/relationships/hyperlink" Target="https://en.wikipedia.org/wiki/Sportscaster" TargetMode="External"/><Relationship Id="rId4" Type="http://schemas.openxmlformats.org/officeDocument/2006/relationships/hyperlink" Target="https://en.wikipedia.org/wiki/Video_server" TargetMode="External"/><Relationship Id="rId9" Type="http://schemas.openxmlformats.org/officeDocument/2006/relationships/hyperlink" Target="https://en.wikipedia.org/wiki/Microphone"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en.wikipedia.org/wiki/News_magazine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outside </a:t>
            </a:r>
            <a:r>
              <a:rPr lang="en-US" dirty="0"/>
              <a:t>television production</a:t>
            </a:r>
          </a:p>
        </p:txBody>
      </p:sp>
      <p:sp>
        <p:nvSpPr>
          <p:cNvPr id="3" name="Subtitle 2"/>
          <p:cNvSpPr>
            <a:spLocks noGrp="1"/>
          </p:cNvSpPr>
          <p:nvPr>
            <p:ph type="subTitle" idx="1"/>
          </p:nvPr>
        </p:nvSpPr>
        <p:spPr/>
        <p:txBody>
          <a:bodyPr/>
          <a:lstStyle/>
          <a:p>
            <a:r>
              <a:rPr lang="en-US" dirty="0"/>
              <a:t>lectures and </a:t>
            </a:r>
            <a:r>
              <a:rPr lang="en-US" dirty="0" smtClean="0"/>
              <a:t>practice</a:t>
            </a:r>
          </a:p>
          <a:p>
            <a:r>
              <a:rPr lang="en-US" dirty="0"/>
              <a:t>Credit : https://en.wikipedia.org/wiki/Electronic_field_production</a:t>
            </a:r>
            <a:endParaRPr lang="en-US" dirty="0"/>
          </a:p>
        </p:txBody>
      </p:sp>
    </p:spTree>
    <p:extLst>
      <p:ext uri="{BB962C8B-B14F-4D97-AF65-F5344CB8AC3E}">
        <p14:creationId xmlns:p14="http://schemas.microsoft.com/office/powerpoint/2010/main" val="3190211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705631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outside television production</a:t>
            </a:r>
            <a:endParaRPr lang="en-US" dirty="0"/>
          </a:p>
        </p:txBody>
      </p:sp>
      <p:sp>
        <p:nvSpPr>
          <p:cNvPr id="3" name="Content Placeholder 2"/>
          <p:cNvSpPr>
            <a:spLocks noGrp="1"/>
          </p:cNvSpPr>
          <p:nvPr>
            <p:ph idx="1"/>
          </p:nvPr>
        </p:nvSpPr>
        <p:spPr>
          <a:xfrm>
            <a:off x="1141412" y="2249486"/>
            <a:ext cx="9905999" cy="4227513"/>
          </a:xfrm>
        </p:spPr>
        <p:txBody>
          <a:bodyPr/>
          <a:lstStyle/>
          <a:p>
            <a:pPr marL="0" indent="0">
              <a:buNone/>
            </a:pPr>
            <a:r>
              <a:rPr lang="en-US" dirty="0"/>
              <a:t>Electronic field production</a:t>
            </a:r>
          </a:p>
          <a:p>
            <a:pPr marL="0" indent="0">
              <a:buNone/>
            </a:pPr>
            <a:r>
              <a:rPr lang="en-US" b="1" dirty="0"/>
              <a:t>Electronic field production</a:t>
            </a:r>
            <a:r>
              <a:rPr lang="en-US" dirty="0"/>
              <a:t> (</a:t>
            </a:r>
            <a:r>
              <a:rPr lang="en-US" b="1" dirty="0"/>
              <a:t>EFP</a:t>
            </a:r>
            <a:r>
              <a:rPr lang="en-US" dirty="0"/>
              <a:t>) is a </a:t>
            </a:r>
            <a:r>
              <a:rPr lang="en-US" dirty="0">
                <a:hlinkClick r:id="rId2" tooltip="Television"/>
              </a:rPr>
              <a:t>television</a:t>
            </a:r>
            <a:r>
              <a:rPr lang="en-US" dirty="0"/>
              <a:t> industry term referring to a </a:t>
            </a:r>
            <a:r>
              <a:rPr lang="en-US" dirty="0">
                <a:hlinkClick r:id="rId3" tooltip="Video production"/>
              </a:rPr>
              <a:t>video production</a:t>
            </a:r>
            <a:r>
              <a:rPr lang="en-US" dirty="0"/>
              <a:t> which takes place in the field, outside of a formal </a:t>
            </a:r>
            <a:r>
              <a:rPr lang="en-US" dirty="0">
                <a:hlinkClick r:id="rId4" tooltip="Television studio"/>
              </a:rPr>
              <a:t>television studio</a:t>
            </a:r>
            <a:r>
              <a:rPr lang="en-US" dirty="0"/>
              <a:t>, in a practical location or special venue. </a:t>
            </a:r>
            <a:r>
              <a:rPr lang="en-US" dirty="0" err="1"/>
              <a:t>Zettl</a:t>
            </a:r>
            <a:r>
              <a:rPr lang="en-US" baseline="30000" dirty="0">
                <a:hlinkClick r:id="rId5"/>
              </a:rPr>
              <a:t>[1]</a:t>
            </a:r>
            <a:r>
              <a:rPr lang="en-US" dirty="0"/>
              <a:t> defines EFP as using "both ENG (</a:t>
            </a:r>
            <a:r>
              <a:rPr lang="en-US" dirty="0">
                <a:hlinkClick r:id="rId6" tooltip="Electronic news gathering"/>
              </a:rPr>
              <a:t>electronic news gathering</a:t>
            </a:r>
            <a:r>
              <a:rPr lang="en-US" dirty="0"/>
              <a:t>) and studio techniques. From ENG it borrows its mobility and flexibility; from the studio it borrows its production care and quality control.</a:t>
            </a:r>
            <a:endParaRPr lang="en-US" dirty="0"/>
          </a:p>
        </p:txBody>
      </p:sp>
    </p:spTree>
    <p:extLst>
      <p:ext uri="{BB962C8B-B14F-4D97-AF65-F5344CB8AC3E}">
        <p14:creationId xmlns:p14="http://schemas.microsoft.com/office/powerpoint/2010/main" val="789792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outside television production</a:t>
            </a:r>
            <a:endParaRPr lang="en-US" dirty="0"/>
          </a:p>
        </p:txBody>
      </p:sp>
      <p:sp>
        <p:nvSpPr>
          <p:cNvPr id="3" name="Content Placeholder 2"/>
          <p:cNvSpPr>
            <a:spLocks noGrp="1"/>
          </p:cNvSpPr>
          <p:nvPr>
            <p:ph idx="1"/>
          </p:nvPr>
        </p:nvSpPr>
        <p:spPr/>
        <p:txBody>
          <a:bodyPr/>
          <a:lstStyle/>
          <a:p>
            <a:pPr marL="0" indent="0">
              <a:buNone/>
            </a:pPr>
            <a:r>
              <a:rPr lang="en-US" dirty="0"/>
              <a:t>EFP takes place on location (which may include shooting in someone's living room) and has to adapt to the location conditions... Good lighting and audio are always difficult to achieve in EFP, regardless of whether you are outdoors or indoors. Compared to ENG, in which you simply respond to a situation, EFP needs careful planning."</a:t>
            </a:r>
            <a:endParaRPr lang="en-US" dirty="0"/>
          </a:p>
        </p:txBody>
      </p:sp>
      <p:pic>
        <p:nvPicPr>
          <p:cNvPr id="1026" name="Picture 2" descr="https://upload.wikimedia.org/wikipedia/commons/thumb/e/eb/DP_Mark_Schulze_with_Sony_FS7_camera_and_Convergent_Design_Odyssey_7Q%2B_recorder_monitor.jpg/220px-DP_Mark_Schulze_with_Sony_FS7_camera_and_Convergent_Design_Odyssey_7Q%2B_recorder_monito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52950" y="4484225"/>
            <a:ext cx="3738355" cy="2107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2615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outside television production</a:t>
            </a:r>
            <a:endParaRPr lang="en-US" dirty="0"/>
          </a:p>
        </p:txBody>
      </p:sp>
      <p:sp>
        <p:nvSpPr>
          <p:cNvPr id="3" name="Content Placeholder 2"/>
          <p:cNvSpPr>
            <a:spLocks noGrp="1"/>
          </p:cNvSpPr>
          <p:nvPr>
            <p:ph idx="1"/>
          </p:nvPr>
        </p:nvSpPr>
        <p:spPr/>
        <p:txBody>
          <a:bodyPr/>
          <a:lstStyle/>
          <a:p>
            <a:pPr marL="0" indent="0">
              <a:buNone/>
            </a:pPr>
            <a:r>
              <a:rPr lang="en-US" dirty="0"/>
              <a:t>Typical applications of electronic field production include awards shows, concerts, major interviews for newsmagazine shows like </a:t>
            </a:r>
            <a:r>
              <a:rPr lang="en-US" i="1" dirty="0">
                <a:hlinkClick r:id="rId2" tooltip="Inside Edition"/>
              </a:rPr>
              <a:t>Inside Edition</a:t>
            </a:r>
            <a:r>
              <a:rPr lang="en-US" dirty="0"/>
              <a:t>, </a:t>
            </a:r>
            <a:r>
              <a:rPr lang="en-US" i="1" dirty="0">
                <a:hlinkClick r:id="rId3" tooltip="Extra (U.S. TV program)"/>
              </a:rPr>
              <a:t>Extra</a:t>
            </a:r>
            <a:r>
              <a:rPr lang="en-US" dirty="0"/>
              <a:t> and </a:t>
            </a:r>
            <a:r>
              <a:rPr lang="en-US" i="1" dirty="0">
                <a:hlinkClick r:id="rId4" tooltip="Dateline NBC"/>
              </a:rPr>
              <a:t>Dateline NBC</a:t>
            </a:r>
            <a:r>
              <a:rPr lang="en-US" dirty="0"/>
              <a:t>, large conventions such as the </a:t>
            </a:r>
            <a:r>
              <a:rPr lang="en-US" dirty="0">
                <a:hlinkClick r:id="rId5" tooltip="Democratic National Convention"/>
              </a:rPr>
              <a:t>Democratic National Convention</a:t>
            </a:r>
            <a:r>
              <a:rPr lang="en-US" dirty="0"/>
              <a:t>, </a:t>
            </a:r>
            <a:r>
              <a:rPr lang="en-US" dirty="0">
                <a:hlinkClick r:id="rId6" tooltip="Republican National Convention"/>
              </a:rPr>
              <a:t>Republican National Convention</a:t>
            </a:r>
            <a:r>
              <a:rPr lang="en-US" dirty="0"/>
              <a:t> or </a:t>
            </a:r>
            <a:r>
              <a:rPr lang="en-US" dirty="0">
                <a:hlinkClick r:id="rId7" tooltip="San Diego Comic-Con International"/>
              </a:rPr>
              <a:t>San Diego Comic-Con International</a:t>
            </a:r>
            <a:r>
              <a:rPr lang="en-US" dirty="0"/>
              <a:t>, celebrity red-carpet events and sporting events.</a:t>
            </a:r>
            <a:endParaRPr lang="en-US" dirty="0"/>
          </a:p>
        </p:txBody>
      </p:sp>
    </p:spTree>
    <p:extLst>
      <p:ext uri="{BB962C8B-B14F-4D97-AF65-F5344CB8AC3E}">
        <p14:creationId xmlns:p14="http://schemas.microsoft.com/office/powerpoint/2010/main" val="4161709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outside television production</a:t>
            </a:r>
            <a:endParaRPr lang="en-US" dirty="0"/>
          </a:p>
        </p:txBody>
      </p:sp>
      <p:sp>
        <p:nvSpPr>
          <p:cNvPr id="3" name="Content Placeholder 2"/>
          <p:cNvSpPr>
            <a:spLocks noGrp="1"/>
          </p:cNvSpPr>
          <p:nvPr>
            <p:ph idx="1"/>
          </p:nvPr>
        </p:nvSpPr>
        <p:spPr>
          <a:xfrm>
            <a:off x="1141412" y="2249486"/>
            <a:ext cx="9905999" cy="4398963"/>
          </a:xfrm>
        </p:spPr>
        <p:txBody>
          <a:bodyPr/>
          <a:lstStyle/>
          <a:p>
            <a:pPr marL="0" indent="0">
              <a:buNone/>
            </a:pPr>
            <a:r>
              <a:rPr lang="en-US" dirty="0"/>
              <a:t>EFP ranges from a camera operator or crew of two (camera operator with sound mixer) capturing high-quality imagery, to a </a:t>
            </a:r>
            <a:r>
              <a:rPr lang="en-US" dirty="0">
                <a:hlinkClick r:id="rId2" tooltip="Multiple-camera setup"/>
              </a:rPr>
              <a:t>multiple-camera setup</a:t>
            </a:r>
            <a:r>
              <a:rPr lang="en-US" dirty="0"/>
              <a:t> utilizing videography, photography, advanced graphics and sound.</a:t>
            </a:r>
            <a:endParaRPr lang="en-US" dirty="0"/>
          </a:p>
        </p:txBody>
      </p:sp>
      <p:pic>
        <p:nvPicPr>
          <p:cNvPr id="2050" name="Picture 2" descr="https://upload.wikimedia.org/wikipedia/commons/thumb/0/03/Multi-camera_exterior_EFP_shoot_at_a_BMX_Rally%2C_California%2C_2004.jpg/220px-Multi-camera_exterior_EFP_shoot_at_a_BMX_Rally%2C_California%2C_200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6223" y="3692524"/>
            <a:ext cx="4016375" cy="2701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9119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outside television production</a:t>
            </a:r>
            <a:endParaRPr lang="en-US" dirty="0"/>
          </a:p>
        </p:txBody>
      </p:sp>
      <p:sp>
        <p:nvSpPr>
          <p:cNvPr id="3" name="Content Placeholder 2"/>
          <p:cNvSpPr>
            <a:spLocks noGrp="1"/>
          </p:cNvSpPr>
          <p:nvPr>
            <p:ph idx="1"/>
          </p:nvPr>
        </p:nvSpPr>
        <p:spPr>
          <a:xfrm>
            <a:off x="1141412" y="2249486"/>
            <a:ext cx="9905999" cy="3789363"/>
          </a:xfrm>
        </p:spPr>
        <p:txBody>
          <a:bodyPr/>
          <a:lstStyle/>
          <a:p>
            <a:pPr marL="0" indent="0">
              <a:buNone/>
            </a:pPr>
            <a:r>
              <a:rPr lang="en-US" dirty="0"/>
              <a:t>Sports</a:t>
            </a:r>
          </a:p>
          <a:p>
            <a:pPr marL="0" indent="0">
              <a:buNone/>
            </a:pPr>
            <a:r>
              <a:rPr lang="en-US" dirty="0">
                <a:hlinkClick r:id="rId2" tooltip="Sports television"/>
              </a:rPr>
              <a:t>Sports television</a:t>
            </a:r>
            <a:r>
              <a:rPr lang="en-US" dirty="0"/>
              <a:t> is one facet of EFP. Major </a:t>
            </a:r>
            <a:r>
              <a:rPr lang="en-US" dirty="0">
                <a:hlinkClick r:id="rId3" tooltip="Television networks"/>
              </a:rPr>
              <a:t>television networks</a:t>
            </a:r>
            <a:r>
              <a:rPr lang="en-US" dirty="0"/>
              <a:t> once owned their own </a:t>
            </a:r>
            <a:r>
              <a:rPr lang="en-US" dirty="0">
                <a:hlinkClick r:id="rId4" tooltip="Production truck"/>
              </a:rPr>
              <a:t>production trucks</a:t>
            </a:r>
            <a:r>
              <a:rPr lang="en-US" dirty="0"/>
              <a:t> for covering major events, but today, with the explosion in networks on cable and over-the-air, they rent television production trucks by the day or week from broadcast rental companies for more routine or </a:t>
            </a:r>
            <a:r>
              <a:rPr lang="en-US" dirty="0">
                <a:hlinkClick r:id="rId5" tooltip="Remote broadcast"/>
              </a:rPr>
              <a:t>remote broadcast</a:t>
            </a:r>
            <a:r>
              <a:rPr lang="en-US" dirty="0"/>
              <a:t> productions.</a:t>
            </a:r>
            <a:endParaRPr lang="en-US" dirty="0"/>
          </a:p>
        </p:txBody>
      </p:sp>
    </p:spTree>
    <p:extLst>
      <p:ext uri="{BB962C8B-B14F-4D97-AF65-F5344CB8AC3E}">
        <p14:creationId xmlns:p14="http://schemas.microsoft.com/office/powerpoint/2010/main" val="823685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outside television production</a:t>
            </a:r>
            <a:endParaRPr lang="en-US" dirty="0"/>
          </a:p>
        </p:txBody>
      </p:sp>
      <p:sp>
        <p:nvSpPr>
          <p:cNvPr id="3" name="Content Placeholder 2"/>
          <p:cNvSpPr>
            <a:spLocks noGrp="1"/>
          </p:cNvSpPr>
          <p:nvPr>
            <p:ph idx="1"/>
          </p:nvPr>
        </p:nvSpPr>
        <p:spPr>
          <a:xfrm>
            <a:off x="1141412" y="1924050"/>
            <a:ext cx="9905999" cy="4933949"/>
          </a:xfrm>
        </p:spPr>
        <p:txBody>
          <a:bodyPr/>
          <a:lstStyle/>
          <a:p>
            <a:r>
              <a:rPr lang="en-US" dirty="0"/>
              <a:t>A typical sports production truck includes:</a:t>
            </a:r>
          </a:p>
          <a:p>
            <a:r>
              <a:rPr lang="en-US" dirty="0"/>
              <a:t>A large </a:t>
            </a:r>
            <a:r>
              <a:rPr lang="en-US" dirty="0">
                <a:hlinkClick r:id="rId2" tooltip="Video switcher"/>
              </a:rPr>
              <a:t>video switcher</a:t>
            </a:r>
            <a:r>
              <a:rPr lang="en-US" dirty="0"/>
              <a:t> with an external </a:t>
            </a:r>
            <a:r>
              <a:rPr lang="en-US" dirty="0">
                <a:hlinkClick r:id="rId3" tooltip="Digital video effect"/>
              </a:rPr>
              <a:t>digital video effects</a:t>
            </a:r>
            <a:r>
              <a:rPr lang="en-US" dirty="0"/>
              <a:t> (DVE) unit and several mix/effect busses, to allow the </a:t>
            </a:r>
            <a:r>
              <a:rPr lang="en-US" dirty="0">
                <a:hlinkClick r:id="rId4" tooltip="Television director"/>
              </a:rPr>
              <a:t>Television director</a:t>
            </a:r>
            <a:r>
              <a:rPr lang="en-US" dirty="0"/>
              <a:t> flexibility in calling for certain visual effects in the broadcast.</a:t>
            </a:r>
          </a:p>
          <a:p>
            <a:r>
              <a:rPr lang="en-US" dirty="0"/>
              <a:t>Several </a:t>
            </a:r>
            <a:r>
              <a:rPr lang="en-US" dirty="0">
                <a:hlinkClick r:id="rId5" tooltip="Tripod"/>
              </a:rPr>
              <a:t>tripod</a:t>
            </a:r>
            <a:r>
              <a:rPr lang="en-US" dirty="0"/>
              <a:t>-mounted and handheld </a:t>
            </a:r>
            <a:r>
              <a:rPr lang="en-US" dirty="0">
                <a:hlinkClick r:id="rId6" tooltip="Professional video camera"/>
              </a:rPr>
              <a:t>professional video cameras</a:t>
            </a:r>
            <a:r>
              <a:rPr lang="en-US" dirty="0"/>
              <a:t>.</a:t>
            </a:r>
          </a:p>
          <a:p>
            <a:r>
              <a:rPr lang="en-US" dirty="0"/>
              <a:t>A variety of </a:t>
            </a:r>
            <a:r>
              <a:rPr lang="en-US" dirty="0">
                <a:hlinkClick r:id="rId7" tooltip="Zoom lens"/>
              </a:rPr>
              <a:t>zoom lenses</a:t>
            </a:r>
            <a:r>
              <a:rPr lang="en-US" dirty="0"/>
              <a:t> for the tripod-mounted "hard" cameras, typically at least 50× to 100× magnification, and a maximum </a:t>
            </a:r>
            <a:r>
              <a:rPr lang="en-US" dirty="0">
                <a:hlinkClick r:id="rId8" tooltip="Focal length"/>
              </a:rPr>
              <a:t>focal length</a:t>
            </a:r>
            <a:r>
              <a:rPr lang="en-US" dirty="0"/>
              <a:t> of at least 600mm. The extreme amount of magnification is necessary because the cameras can be located quite a distance from the action.</a:t>
            </a:r>
          </a:p>
          <a:p>
            <a:pPr marL="0" indent="0">
              <a:buNone/>
            </a:pPr>
            <a:endParaRPr lang="en-US" dirty="0"/>
          </a:p>
        </p:txBody>
      </p:sp>
    </p:spTree>
    <p:extLst>
      <p:ext uri="{BB962C8B-B14F-4D97-AF65-F5344CB8AC3E}">
        <p14:creationId xmlns:p14="http://schemas.microsoft.com/office/powerpoint/2010/main" val="649891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outside television production</a:t>
            </a:r>
            <a:endParaRPr lang="en-US" dirty="0"/>
          </a:p>
        </p:txBody>
      </p:sp>
      <p:sp>
        <p:nvSpPr>
          <p:cNvPr id="3" name="Content Placeholder 2"/>
          <p:cNvSpPr>
            <a:spLocks noGrp="1"/>
          </p:cNvSpPr>
          <p:nvPr>
            <p:ph idx="1"/>
          </p:nvPr>
        </p:nvSpPr>
        <p:spPr>
          <a:xfrm>
            <a:off x="1141412" y="1847850"/>
            <a:ext cx="9905999" cy="5010149"/>
          </a:xfrm>
        </p:spPr>
        <p:txBody>
          <a:bodyPr>
            <a:normAutofit fontScale="92500" lnSpcReduction="10000"/>
          </a:bodyPr>
          <a:lstStyle/>
          <a:p>
            <a:r>
              <a:rPr lang="en-US" dirty="0"/>
              <a:t>Several video recording and playback devices such as </a:t>
            </a:r>
            <a:r>
              <a:rPr lang="en-US" dirty="0">
                <a:hlinkClick r:id="rId2" tooltip="VCR"/>
              </a:rPr>
              <a:t>VCRs</a:t>
            </a:r>
            <a:r>
              <a:rPr lang="en-US" dirty="0"/>
              <a:t>, </a:t>
            </a:r>
            <a:r>
              <a:rPr lang="en-US" dirty="0">
                <a:hlinkClick r:id="rId3" tooltip="Hard disk"/>
              </a:rPr>
              <a:t>hard disk</a:t>
            </a:r>
            <a:r>
              <a:rPr lang="en-US" dirty="0"/>
              <a:t> recorders and </a:t>
            </a:r>
            <a:r>
              <a:rPr lang="en-US" dirty="0">
                <a:hlinkClick r:id="rId4" tooltip="Video server"/>
              </a:rPr>
              <a:t>video servers</a:t>
            </a:r>
            <a:r>
              <a:rPr lang="en-US" dirty="0"/>
              <a:t>. Certain cameras or video feeds can be "isolated" to specific decks, and when something happens that the producer or director wants to see again, the deck can be rewound and shown on the air as an </a:t>
            </a:r>
            <a:r>
              <a:rPr lang="en-US" dirty="0">
                <a:hlinkClick r:id="rId5" tooltip="Instant replay"/>
              </a:rPr>
              <a:t>instant replay</a:t>
            </a:r>
            <a:r>
              <a:rPr lang="en-US" dirty="0"/>
              <a:t>. Hard disk recorders typically allow some limited editing capabilities, allowing highlight reels to be edited together in the middle of a game.</a:t>
            </a:r>
          </a:p>
          <a:p>
            <a:r>
              <a:rPr lang="en-US" dirty="0"/>
              <a:t>Several </a:t>
            </a:r>
            <a:r>
              <a:rPr lang="en-US" dirty="0">
                <a:hlinkClick r:id="rId6" tooltip="Character generator"/>
              </a:rPr>
              <a:t>character generators</a:t>
            </a:r>
            <a:r>
              <a:rPr lang="en-US" dirty="0"/>
              <a:t> allowing scores and </a:t>
            </a:r>
            <a:r>
              <a:rPr lang="en-US" dirty="0">
                <a:hlinkClick r:id="rId7" tooltip="Statistics"/>
              </a:rPr>
              <a:t>statistics</a:t>
            </a:r>
            <a:r>
              <a:rPr lang="en-US" dirty="0"/>
              <a:t> to be shown on screen. The scoreboards used in most sports facilities can be linked to the truck to drive the television production's graphics as well as the arena scoreboards.</a:t>
            </a:r>
          </a:p>
          <a:p>
            <a:r>
              <a:rPr lang="en-US" dirty="0"/>
              <a:t>An audio </a:t>
            </a:r>
            <a:r>
              <a:rPr lang="en-US" dirty="0">
                <a:hlinkClick r:id="rId8" tooltip="Mixing console"/>
              </a:rPr>
              <a:t>mixing console</a:t>
            </a:r>
            <a:r>
              <a:rPr lang="en-US" dirty="0"/>
              <a:t> booth and a variety of </a:t>
            </a:r>
            <a:r>
              <a:rPr lang="en-US" dirty="0">
                <a:hlinkClick r:id="rId9" tooltip="Microphone"/>
              </a:rPr>
              <a:t>microphones</a:t>
            </a:r>
            <a:r>
              <a:rPr lang="en-US" dirty="0"/>
              <a:t> to capture audio from the </a:t>
            </a:r>
            <a:r>
              <a:rPr lang="en-US" dirty="0">
                <a:hlinkClick r:id="rId10" tooltip="Sportscaster"/>
              </a:rPr>
              <a:t>sportscasters</a:t>
            </a:r>
            <a:r>
              <a:rPr lang="en-US" dirty="0"/>
              <a:t> and from the field of play.</a:t>
            </a:r>
          </a:p>
          <a:p>
            <a:r>
              <a:rPr lang="en-US" dirty="0"/>
              <a:t>Several miles of various types of cable.</a:t>
            </a:r>
          </a:p>
          <a:p>
            <a:endParaRPr lang="en-US" dirty="0"/>
          </a:p>
        </p:txBody>
      </p:sp>
    </p:spTree>
    <p:extLst>
      <p:ext uri="{BB962C8B-B14F-4D97-AF65-F5344CB8AC3E}">
        <p14:creationId xmlns:p14="http://schemas.microsoft.com/office/powerpoint/2010/main" val="2066556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outside television production</a:t>
            </a:r>
            <a:endParaRPr lang="en-US" dirty="0"/>
          </a:p>
        </p:txBody>
      </p:sp>
      <p:sp>
        <p:nvSpPr>
          <p:cNvPr id="3" name="Content Placeholder 2"/>
          <p:cNvSpPr>
            <a:spLocks noGrp="1"/>
          </p:cNvSpPr>
          <p:nvPr>
            <p:ph idx="1"/>
          </p:nvPr>
        </p:nvSpPr>
        <p:spPr>
          <a:xfrm>
            <a:off x="1141412" y="1885950"/>
            <a:ext cx="9905999" cy="4972049"/>
          </a:xfrm>
        </p:spPr>
        <p:txBody>
          <a:bodyPr/>
          <a:lstStyle/>
          <a:p>
            <a:pPr marL="0" indent="0">
              <a:buNone/>
            </a:pPr>
            <a:r>
              <a:rPr lang="en-US" dirty="0"/>
              <a:t>Television News magazines</a:t>
            </a:r>
          </a:p>
          <a:p>
            <a:pPr marL="0" indent="0">
              <a:buNone/>
            </a:pPr>
            <a:r>
              <a:rPr lang="en-US" dirty="0"/>
              <a:t>Television </a:t>
            </a:r>
            <a:r>
              <a:rPr lang="en-US" dirty="0">
                <a:hlinkClick r:id="rId2" tooltip="News magazines"/>
              </a:rPr>
              <a:t>News magazines</a:t>
            </a:r>
            <a:r>
              <a:rPr lang="en-US" dirty="0"/>
              <a:t> are longer and more in-depth TV programming than shorter "breaking news" clips that focus on an issue in a documentary style. They are driven by interviews of people who are directly involved in the topic covered and last for from 30 minutes to three </a:t>
            </a:r>
            <a:r>
              <a:rPr lang="en-US" dirty="0" smtClean="0"/>
              <a:t>hours</a:t>
            </a:r>
          </a:p>
          <a:p>
            <a:pPr marL="0" indent="0">
              <a:buNone/>
            </a:pPr>
            <a:endParaRPr lang="en-US" dirty="0"/>
          </a:p>
        </p:txBody>
      </p:sp>
      <p:pic>
        <p:nvPicPr>
          <p:cNvPr id="3074" name="Picture 2" descr="https://upload.wikimedia.org/wikipedia/commons/thumb/8/84/EFP_Shoot_for_Extra.jpg/220px-EFP_Shoot_for_Extr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90973" y="4371974"/>
            <a:ext cx="4206875" cy="2371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3233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TM04033919[[fn=Circuit]]</Template>
  <TotalTime>21</TotalTime>
  <Words>169</Words>
  <Application>Microsoft Office PowerPoint</Application>
  <PresentationFormat>Widescreen</PresentationFormat>
  <Paragraphs>28</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Trebuchet MS</vt:lpstr>
      <vt:lpstr>Tw Cen MT</vt:lpstr>
      <vt:lpstr>Circuit</vt:lpstr>
      <vt:lpstr>outside television production</vt:lpstr>
      <vt:lpstr>outside television production</vt:lpstr>
      <vt:lpstr>outside television production</vt:lpstr>
      <vt:lpstr>outside television production</vt:lpstr>
      <vt:lpstr>outside television production</vt:lpstr>
      <vt:lpstr>outside television production</vt:lpstr>
      <vt:lpstr>outside television production</vt:lpstr>
      <vt:lpstr>outside television production</vt:lpstr>
      <vt:lpstr>outside television production</vt:lpstr>
      <vt:lpstr>PowerPoint Presentation</vt:lpstr>
    </vt:vector>
  </TitlesOfParts>
  <Company>SSRU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knowledge of radio and television program production</dc:title>
  <dc:creator>SSRU</dc:creator>
  <cp:lastModifiedBy>SSRU</cp:lastModifiedBy>
  <cp:revision>12</cp:revision>
  <dcterms:created xsi:type="dcterms:W3CDTF">2023-02-12T06:18:08Z</dcterms:created>
  <dcterms:modified xsi:type="dcterms:W3CDTF">2023-02-13T16:02:59Z</dcterms:modified>
</cp:coreProperties>
</file>