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FDE21D-FD1E-44B6-8471-C44C4289265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694A48-A060-4575-A366-FDBEBC2E5262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h-TH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1.องค์กรระดับท้องถิ่น </a:t>
          </a:r>
          <a:endParaRPr lang="en-US" sz="2400" dirty="0" smtClean="0">
            <a:latin typeface="Angsana New" panose="02020603050405020304" pitchFamily="18" charset="-34"/>
            <a:cs typeface="Angsana New" panose="02020603050405020304" pitchFamily="18" charset="-34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th-TH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(</a:t>
          </a:r>
          <a:r>
            <a:rPr lang="en-US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Local Level</a:t>
          </a:r>
          <a:r>
            <a:rPr lang="th-TH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AD9097FE-3E57-4759-84B3-55A4DE482778}" type="parTrans" cxnId="{A5A66C9D-3E22-4C51-A2B5-8C542191F932}">
      <dgm:prSet/>
      <dgm:spPr/>
      <dgm:t>
        <a:bodyPr/>
        <a:lstStyle/>
        <a:p>
          <a:endParaRPr lang="en-US"/>
        </a:p>
      </dgm:t>
    </dgm:pt>
    <dgm:pt modelId="{016D1D3F-591D-46EB-A51F-7A72F45A7CBA}" type="sibTrans" cxnId="{A5A66C9D-3E22-4C51-A2B5-8C542191F932}">
      <dgm:prSet/>
      <dgm:spPr/>
      <dgm:t>
        <a:bodyPr/>
        <a:lstStyle/>
        <a:p>
          <a:endParaRPr lang="en-US"/>
        </a:p>
      </dgm:t>
    </dgm:pt>
    <dgm:pt modelId="{10AB4AE3-D6A8-4B6F-92D9-10FD34347AF9}">
      <dgm:prSet phldrT="[Text]"/>
      <dgm:spPr/>
      <dgm:t>
        <a:bodyPr/>
        <a:lstStyle/>
        <a:p>
          <a:r>
            <a:rPr lang="th-TH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รพ. โพธาราม</a:t>
          </a:r>
          <a:endParaRPr lang="en-US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092BBA8D-18A1-4F89-9894-0C9AE047D107}" type="parTrans" cxnId="{3CBF9CFD-179D-4198-98C6-FCF6772B794C}">
      <dgm:prSet/>
      <dgm:spPr/>
      <dgm:t>
        <a:bodyPr/>
        <a:lstStyle/>
        <a:p>
          <a:endParaRPr lang="en-US"/>
        </a:p>
      </dgm:t>
    </dgm:pt>
    <dgm:pt modelId="{93AF4E6B-8CC0-4BA8-A15C-3D93D2FB4A6B}" type="sibTrans" cxnId="{3CBF9CFD-179D-4198-98C6-FCF6772B794C}">
      <dgm:prSet/>
      <dgm:spPr/>
      <dgm:t>
        <a:bodyPr/>
        <a:lstStyle/>
        <a:p>
          <a:endParaRPr lang="en-US"/>
        </a:p>
      </dgm:t>
    </dgm:pt>
    <dgm:pt modelId="{E1A31F88-8F9E-4720-BFDD-4EE955185171}">
      <dgm:prSet phldrT="[Text]"/>
      <dgm:spPr/>
      <dgm:t>
        <a:bodyPr/>
        <a:lstStyle/>
        <a:p>
          <a:r>
            <a:rPr lang="th-TH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เทศบาลเมืองลาดสวาย</a:t>
          </a:r>
          <a:endParaRPr lang="en-US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3BD58E5C-CC12-45A9-A20E-60E760C17E03}" type="parTrans" cxnId="{ACA9FCAD-2533-4EEB-BD60-ADBF96C2B2C7}">
      <dgm:prSet/>
      <dgm:spPr/>
      <dgm:t>
        <a:bodyPr/>
        <a:lstStyle/>
        <a:p>
          <a:endParaRPr lang="en-US"/>
        </a:p>
      </dgm:t>
    </dgm:pt>
    <dgm:pt modelId="{B8F6B8EB-25FD-4CB4-A305-B868BB1257EB}" type="sibTrans" cxnId="{ACA9FCAD-2533-4EEB-BD60-ADBF96C2B2C7}">
      <dgm:prSet/>
      <dgm:spPr/>
      <dgm:t>
        <a:bodyPr/>
        <a:lstStyle/>
        <a:p>
          <a:endParaRPr lang="en-US"/>
        </a:p>
      </dgm:t>
    </dgm:pt>
    <dgm:pt modelId="{58296812-8986-4928-93AE-032C566379BB}">
      <dgm:prSet phldrT="[Text]" custT="1"/>
      <dgm:spPr/>
      <dgm:t>
        <a:bodyPr/>
        <a:lstStyle/>
        <a:p>
          <a:r>
            <a:rPr lang="th-TH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2.องค์กรระดับชาติ </a:t>
          </a:r>
          <a:r>
            <a:rPr lang="en-US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           </a:t>
          </a:r>
          <a:r>
            <a:rPr lang="th-TH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(</a:t>
          </a:r>
          <a:r>
            <a:rPr lang="en-US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National Level</a:t>
          </a:r>
          <a:r>
            <a:rPr lang="th-TH" sz="24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C68F31F6-7E7D-411F-9408-85362098FA20}" type="parTrans" cxnId="{1FBEBA66-8CF4-4309-8F2A-F1B4794FE71D}">
      <dgm:prSet/>
      <dgm:spPr/>
      <dgm:t>
        <a:bodyPr/>
        <a:lstStyle/>
        <a:p>
          <a:endParaRPr lang="en-US"/>
        </a:p>
      </dgm:t>
    </dgm:pt>
    <dgm:pt modelId="{81A0B192-ECAE-4447-842A-DD43047057D4}" type="sibTrans" cxnId="{1FBEBA66-8CF4-4309-8F2A-F1B4794FE71D}">
      <dgm:prSet/>
      <dgm:spPr/>
      <dgm:t>
        <a:bodyPr/>
        <a:lstStyle/>
        <a:p>
          <a:endParaRPr lang="en-US"/>
        </a:p>
      </dgm:t>
    </dgm:pt>
    <dgm:pt modelId="{482B6799-A19A-4CDA-B0BF-C921C5AF528F}">
      <dgm:prSet phldrT="[Text]"/>
      <dgm:spPr/>
      <dgm:t>
        <a:bodyPr/>
        <a:lstStyle/>
        <a:p>
          <a:r>
            <a:rPr lang="th-TH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กรมสรรพากร</a:t>
          </a:r>
          <a:endParaRPr lang="en-US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9EF66015-25E7-4143-89EB-6ADB58AF97A7}" type="parTrans" cxnId="{7C52F99B-1445-477B-840B-DF9AA1F0CF61}">
      <dgm:prSet/>
      <dgm:spPr/>
      <dgm:t>
        <a:bodyPr/>
        <a:lstStyle/>
        <a:p>
          <a:endParaRPr lang="en-US"/>
        </a:p>
      </dgm:t>
    </dgm:pt>
    <dgm:pt modelId="{A342C7B1-68D4-4908-857A-E1544B6C1271}" type="sibTrans" cxnId="{7C52F99B-1445-477B-840B-DF9AA1F0CF61}">
      <dgm:prSet/>
      <dgm:spPr/>
      <dgm:t>
        <a:bodyPr/>
        <a:lstStyle/>
        <a:p>
          <a:endParaRPr lang="en-US"/>
        </a:p>
      </dgm:t>
    </dgm:pt>
    <dgm:pt modelId="{7A1C146D-292F-4603-B0E0-AA94214257F2}">
      <dgm:prSet phldrT="[Text]"/>
      <dgm:spPr/>
      <dgm:t>
        <a:bodyPr/>
        <a:lstStyle/>
        <a:p>
          <a:r>
            <a:rPr lang="th-TH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รพ. จุฬา</a:t>
          </a:r>
          <a:endParaRPr lang="en-US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9A811B95-5071-4DE7-A6D3-8472C8898035}" type="parTrans" cxnId="{B30D34AA-3717-48A2-9DA6-68E070356D1B}">
      <dgm:prSet/>
      <dgm:spPr/>
      <dgm:t>
        <a:bodyPr/>
        <a:lstStyle/>
        <a:p>
          <a:endParaRPr lang="en-US"/>
        </a:p>
      </dgm:t>
    </dgm:pt>
    <dgm:pt modelId="{8B046393-421D-4157-A6EA-DE0A60E5AB49}" type="sibTrans" cxnId="{B30D34AA-3717-48A2-9DA6-68E070356D1B}">
      <dgm:prSet/>
      <dgm:spPr/>
      <dgm:t>
        <a:bodyPr/>
        <a:lstStyle/>
        <a:p>
          <a:endParaRPr lang="en-US"/>
        </a:p>
      </dgm:t>
    </dgm:pt>
    <dgm:pt modelId="{3EBE67B2-41EC-449D-AA30-44EFF9553729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18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3.องค์กรระดับนานาชาติหรือองค์กรข้ามชาติ (</a:t>
          </a:r>
          <a:r>
            <a:rPr lang="en-US" sz="18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International/Multinational/Transnational Level</a:t>
          </a: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000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ABB9409B-DB04-4548-AFDA-D6264891C310}" type="parTrans" cxnId="{08F6F86A-919C-4CA4-A801-7C66CE8214D1}">
      <dgm:prSet/>
      <dgm:spPr/>
      <dgm:t>
        <a:bodyPr/>
        <a:lstStyle/>
        <a:p>
          <a:endParaRPr lang="en-US"/>
        </a:p>
      </dgm:t>
    </dgm:pt>
    <dgm:pt modelId="{4F2B8A2F-1466-4D32-BB6A-59B93D1AFA6F}" type="sibTrans" cxnId="{08F6F86A-919C-4CA4-A801-7C66CE8214D1}">
      <dgm:prSet/>
      <dgm:spPr/>
      <dgm:t>
        <a:bodyPr/>
        <a:lstStyle/>
        <a:p>
          <a:endParaRPr lang="en-US"/>
        </a:p>
      </dgm:t>
    </dgm:pt>
    <dgm:pt modelId="{1E1DEDB0-EA46-4F2A-8F33-D48337A0788B}">
      <dgm:prSet phldrT="[Text]"/>
      <dgm:spPr/>
      <dgm:t>
        <a:bodyPr/>
        <a:lstStyle/>
        <a:p>
          <a:r>
            <a:rPr lang="th-TH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องค์การสหประชาชาติ</a:t>
          </a:r>
          <a:endParaRPr lang="en-US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CF2788C2-DD4E-4004-BCA3-70CA6432EE31}" type="parTrans" cxnId="{F77B4F7C-F2CE-4F45-91C8-8DE4FF89E223}">
      <dgm:prSet/>
      <dgm:spPr/>
      <dgm:t>
        <a:bodyPr/>
        <a:lstStyle/>
        <a:p>
          <a:endParaRPr lang="en-US"/>
        </a:p>
      </dgm:t>
    </dgm:pt>
    <dgm:pt modelId="{87A58EE7-C8F9-4E99-B6B3-CAF008786F7F}" type="sibTrans" cxnId="{F77B4F7C-F2CE-4F45-91C8-8DE4FF89E223}">
      <dgm:prSet/>
      <dgm:spPr/>
      <dgm:t>
        <a:bodyPr/>
        <a:lstStyle/>
        <a:p>
          <a:endParaRPr lang="en-US"/>
        </a:p>
      </dgm:t>
    </dgm:pt>
    <dgm:pt modelId="{221A9A00-D039-4050-9769-8A02EBBA6804}">
      <dgm:prSet phldrT="[Text]"/>
      <dgm:spPr/>
      <dgm:t>
        <a:bodyPr/>
        <a:lstStyle/>
        <a:p>
          <a:r>
            <a:rPr lang="en-US" dirty="0" smtClean="0">
              <a:latin typeface="Angsana New" panose="02020603050405020304" pitchFamily="18" charset="-34"/>
              <a:cs typeface="Angsana New" panose="02020603050405020304" pitchFamily="18" charset="-34"/>
            </a:rPr>
            <a:t>McDonald’s Corporation</a:t>
          </a:r>
          <a:endParaRPr lang="en-US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690284E0-BBA4-421D-854F-A62768D8FD0B}" type="parTrans" cxnId="{523DF92E-1203-45F8-B87D-3ED397CF204F}">
      <dgm:prSet/>
      <dgm:spPr/>
      <dgm:t>
        <a:bodyPr/>
        <a:lstStyle/>
        <a:p>
          <a:endParaRPr lang="en-US"/>
        </a:p>
      </dgm:t>
    </dgm:pt>
    <dgm:pt modelId="{43589390-8EBC-4896-9D4C-7C5F8A640786}" type="sibTrans" cxnId="{523DF92E-1203-45F8-B87D-3ED397CF204F}">
      <dgm:prSet/>
      <dgm:spPr/>
      <dgm:t>
        <a:bodyPr/>
        <a:lstStyle/>
        <a:p>
          <a:endParaRPr lang="en-US"/>
        </a:p>
      </dgm:t>
    </dgm:pt>
    <dgm:pt modelId="{A3600F07-9FB6-4788-B7D4-2AD44D518365}">
      <dgm:prSet phldrT="[Text]"/>
      <dgm:spPr/>
      <dgm:t>
        <a:bodyPr/>
        <a:lstStyle/>
        <a:p>
          <a:r>
            <a:rPr lang="th-TH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สำนักงานจัดหางานจังหวัดนครราชสีมา</a:t>
          </a:r>
          <a:endParaRPr lang="en-US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A260AC82-3261-43D4-8B15-A7BA0D71B785}" type="parTrans" cxnId="{6469268A-828F-43BD-8BED-A2736BA50B48}">
      <dgm:prSet/>
      <dgm:spPr/>
      <dgm:t>
        <a:bodyPr/>
        <a:lstStyle/>
        <a:p>
          <a:endParaRPr lang="en-US"/>
        </a:p>
      </dgm:t>
    </dgm:pt>
    <dgm:pt modelId="{C99B96EA-6C10-42FF-8AFA-91AFB30C1FCC}" type="sibTrans" cxnId="{6469268A-828F-43BD-8BED-A2736BA50B48}">
      <dgm:prSet/>
      <dgm:spPr/>
      <dgm:t>
        <a:bodyPr/>
        <a:lstStyle/>
        <a:p>
          <a:endParaRPr lang="en-US"/>
        </a:p>
      </dgm:t>
    </dgm:pt>
    <dgm:pt modelId="{CCFB8E33-76C1-46A9-B31B-BF64B2C42F12}">
      <dgm:prSet phldrT="[Text]"/>
      <dgm:spPr/>
      <dgm:t>
        <a:bodyPr/>
        <a:lstStyle/>
        <a:p>
          <a:r>
            <a:rPr lang="th-TH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บริษัท จีเอ็มเอ็ม แกรมมี่จำกัด (มหาชน</a:t>
          </a:r>
          <a:r>
            <a:rPr lang="th-TH" dirty="0" smtClean="0"/>
            <a:t>)</a:t>
          </a:r>
          <a:endParaRPr lang="en-US" dirty="0"/>
        </a:p>
      </dgm:t>
    </dgm:pt>
    <dgm:pt modelId="{50222612-017E-4955-B360-7463D74D3C9A}" type="parTrans" cxnId="{47278C39-0E4A-4D06-AB86-A538A0CC072B}">
      <dgm:prSet/>
      <dgm:spPr/>
      <dgm:t>
        <a:bodyPr/>
        <a:lstStyle/>
        <a:p>
          <a:endParaRPr lang="en-US"/>
        </a:p>
      </dgm:t>
    </dgm:pt>
    <dgm:pt modelId="{28897787-36CD-44A1-8DF2-D101F244F9FA}" type="sibTrans" cxnId="{47278C39-0E4A-4D06-AB86-A538A0CC072B}">
      <dgm:prSet/>
      <dgm:spPr/>
      <dgm:t>
        <a:bodyPr/>
        <a:lstStyle/>
        <a:p>
          <a:endParaRPr lang="en-US"/>
        </a:p>
      </dgm:t>
    </dgm:pt>
    <dgm:pt modelId="{D70C1BE9-F7B7-4C39-B6D1-B2B543FBD8FA}">
      <dgm:prSet phldrT="[Text]"/>
      <dgm:spPr/>
      <dgm:t>
        <a:bodyPr/>
        <a:lstStyle/>
        <a:p>
          <a:r>
            <a:rPr lang="en-US" dirty="0" smtClean="0">
              <a:latin typeface="Angsana New" panose="02020603050405020304" pitchFamily="18" charset="-34"/>
              <a:cs typeface="Angsana New" panose="02020603050405020304" pitchFamily="18" charset="-34"/>
            </a:rPr>
            <a:t>PTT</a:t>
          </a:r>
          <a:endParaRPr lang="en-US" dirty="0">
            <a:latin typeface="Angsana New" panose="02020603050405020304" pitchFamily="18" charset="-34"/>
            <a:cs typeface="Angsana New" panose="02020603050405020304" pitchFamily="18" charset="-34"/>
          </a:endParaRPr>
        </a:p>
      </dgm:t>
    </dgm:pt>
    <dgm:pt modelId="{471F00F3-322E-4355-8C13-0CCE3A0E8FF0}" type="parTrans" cxnId="{B5C38010-A41F-413E-84B2-9D0140C05C11}">
      <dgm:prSet/>
      <dgm:spPr/>
      <dgm:t>
        <a:bodyPr/>
        <a:lstStyle/>
        <a:p>
          <a:endParaRPr lang="en-US"/>
        </a:p>
      </dgm:t>
    </dgm:pt>
    <dgm:pt modelId="{F9AF2C83-436D-4463-B30B-254BE196E4E4}" type="sibTrans" cxnId="{B5C38010-A41F-413E-84B2-9D0140C05C11}">
      <dgm:prSet/>
      <dgm:spPr/>
      <dgm:t>
        <a:bodyPr/>
        <a:lstStyle/>
        <a:p>
          <a:endParaRPr lang="en-US"/>
        </a:p>
      </dgm:t>
    </dgm:pt>
    <dgm:pt modelId="{F12CAD70-A47A-45E5-93B0-9278D43FD242}" type="pres">
      <dgm:prSet presAssocID="{0AFDE21D-FD1E-44B6-8471-C44C428926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AFE853-0337-4EA5-BB76-C000661C69E3}" type="pres">
      <dgm:prSet presAssocID="{6E694A48-A060-4575-A366-FDBEBC2E5262}" presName="composite" presStyleCnt="0"/>
      <dgm:spPr/>
    </dgm:pt>
    <dgm:pt modelId="{091BCE69-AB9B-4E65-902F-7DC6F63340E1}" type="pres">
      <dgm:prSet presAssocID="{6E694A48-A060-4575-A366-FDBEBC2E526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4AF50B-C259-484E-8AAE-4460A2765E4D}" type="pres">
      <dgm:prSet presAssocID="{6E694A48-A060-4575-A366-FDBEBC2E526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5F374-70AB-423F-9A34-45440612FA73}" type="pres">
      <dgm:prSet presAssocID="{016D1D3F-591D-46EB-A51F-7A72F45A7CBA}" presName="space" presStyleCnt="0"/>
      <dgm:spPr/>
    </dgm:pt>
    <dgm:pt modelId="{09BF794E-DCBF-4AA4-881A-0C7E02A1C5B9}" type="pres">
      <dgm:prSet presAssocID="{58296812-8986-4928-93AE-032C566379BB}" presName="composite" presStyleCnt="0"/>
      <dgm:spPr/>
    </dgm:pt>
    <dgm:pt modelId="{29BD7562-58A4-48C4-8791-9CD6C04F0E68}" type="pres">
      <dgm:prSet presAssocID="{58296812-8986-4928-93AE-032C566379B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D8D2CE-8B4F-4E0B-8352-E2EB2B2F653B}" type="pres">
      <dgm:prSet presAssocID="{58296812-8986-4928-93AE-032C566379B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8D1AEE-770F-4337-BD13-5176E5F2584E}" type="pres">
      <dgm:prSet presAssocID="{81A0B192-ECAE-4447-842A-DD43047057D4}" presName="space" presStyleCnt="0"/>
      <dgm:spPr/>
    </dgm:pt>
    <dgm:pt modelId="{8FB58FF6-B5DD-47F0-987D-8FBBBDD7D7C3}" type="pres">
      <dgm:prSet presAssocID="{3EBE67B2-41EC-449D-AA30-44EFF9553729}" presName="composite" presStyleCnt="0"/>
      <dgm:spPr/>
    </dgm:pt>
    <dgm:pt modelId="{69EE0A02-330F-4372-8261-1DEEBEE3798B}" type="pres">
      <dgm:prSet presAssocID="{3EBE67B2-41EC-449D-AA30-44EFF9553729}" presName="parTx" presStyleLbl="alignNode1" presStyleIdx="2" presStyleCnt="3" custScaleX="1088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B43228-2854-4F89-AFBF-30F6908F28E6}" type="pres">
      <dgm:prSet presAssocID="{3EBE67B2-41EC-449D-AA30-44EFF9553729}" presName="desTx" presStyleLbl="alignAccFollowNode1" presStyleIdx="2" presStyleCnt="3" custScaleX="1084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A9FCAD-2533-4EEB-BD60-ADBF96C2B2C7}" srcId="{6E694A48-A060-4575-A366-FDBEBC2E5262}" destId="{E1A31F88-8F9E-4720-BFDD-4EE955185171}" srcOrd="1" destOrd="0" parTransId="{3BD58E5C-CC12-45A9-A20E-60E760C17E03}" sibTransId="{B8F6B8EB-25FD-4CB4-A305-B868BB1257EB}"/>
    <dgm:cxn modelId="{E8965409-C8FF-42D7-B34C-E332862CB577}" type="presOf" srcId="{D70C1BE9-F7B7-4C39-B6D1-B2B543FBD8FA}" destId="{75B43228-2854-4F89-AFBF-30F6908F28E6}" srcOrd="0" destOrd="2" presId="urn:microsoft.com/office/officeart/2005/8/layout/hList1"/>
    <dgm:cxn modelId="{274365FA-3319-43D8-AA37-4E2AFF2207B2}" type="presOf" srcId="{3EBE67B2-41EC-449D-AA30-44EFF9553729}" destId="{69EE0A02-330F-4372-8261-1DEEBEE3798B}" srcOrd="0" destOrd="0" presId="urn:microsoft.com/office/officeart/2005/8/layout/hList1"/>
    <dgm:cxn modelId="{3AC59DFD-8814-48CE-ADF2-BEB70850B913}" type="presOf" srcId="{7A1C146D-292F-4603-B0E0-AA94214257F2}" destId="{93D8D2CE-8B4F-4E0B-8352-E2EB2B2F653B}" srcOrd="0" destOrd="1" presId="urn:microsoft.com/office/officeart/2005/8/layout/hList1"/>
    <dgm:cxn modelId="{CEED7F67-6BDF-4854-9EF7-7DB65E8BF2B3}" type="presOf" srcId="{A3600F07-9FB6-4788-B7D4-2AD44D518365}" destId="{704AF50B-C259-484E-8AAE-4460A2765E4D}" srcOrd="0" destOrd="2" presId="urn:microsoft.com/office/officeart/2005/8/layout/hList1"/>
    <dgm:cxn modelId="{47278C39-0E4A-4D06-AB86-A538A0CC072B}" srcId="{58296812-8986-4928-93AE-032C566379BB}" destId="{CCFB8E33-76C1-46A9-B31B-BF64B2C42F12}" srcOrd="2" destOrd="0" parTransId="{50222612-017E-4955-B360-7463D74D3C9A}" sibTransId="{28897787-36CD-44A1-8DF2-D101F244F9FA}"/>
    <dgm:cxn modelId="{3CBF9CFD-179D-4198-98C6-FCF6772B794C}" srcId="{6E694A48-A060-4575-A366-FDBEBC2E5262}" destId="{10AB4AE3-D6A8-4B6F-92D9-10FD34347AF9}" srcOrd="0" destOrd="0" parTransId="{092BBA8D-18A1-4F89-9894-0C9AE047D107}" sibTransId="{93AF4E6B-8CC0-4BA8-A15C-3D93D2FB4A6B}"/>
    <dgm:cxn modelId="{08F6F86A-919C-4CA4-A801-7C66CE8214D1}" srcId="{0AFDE21D-FD1E-44B6-8471-C44C42892658}" destId="{3EBE67B2-41EC-449D-AA30-44EFF9553729}" srcOrd="2" destOrd="0" parTransId="{ABB9409B-DB04-4548-AFDA-D6264891C310}" sibTransId="{4F2B8A2F-1466-4D32-BB6A-59B93D1AFA6F}"/>
    <dgm:cxn modelId="{A5A66C9D-3E22-4C51-A2B5-8C542191F932}" srcId="{0AFDE21D-FD1E-44B6-8471-C44C42892658}" destId="{6E694A48-A060-4575-A366-FDBEBC2E5262}" srcOrd="0" destOrd="0" parTransId="{AD9097FE-3E57-4759-84B3-55A4DE482778}" sibTransId="{016D1D3F-591D-46EB-A51F-7A72F45A7CBA}"/>
    <dgm:cxn modelId="{B30D34AA-3717-48A2-9DA6-68E070356D1B}" srcId="{58296812-8986-4928-93AE-032C566379BB}" destId="{7A1C146D-292F-4603-B0E0-AA94214257F2}" srcOrd="1" destOrd="0" parTransId="{9A811B95-5071-4DE7-A6D3-8472C8898035}" sibTransId="{8B046393-421D-4157-A6EA-DE0A60E5AB49}"/>
    <dgm:cxn modelId="{029E1587-BCD2-46BB-8F48-42DB2ADC8F02}" type="presOf" srcId="{221A9A00-D039-4050-9769-8A02EBBA6804}" destId="{75B43228-2854-4F89-AFBF-30F6908F28E6}" srcOrd="0" destOrd="1" presId="urn:microsoft.com/office/officeart/2005/8/layout/hList1"/>
    <dgm:cxn modelId="{D1BC36EC-5EA3-40B4-8296-4BAECAD4DA37}" type="presOf" srcId="{E1A31F88-8F9E-4720-BFDD-4EE955185171}" destId="{704AF50B-C259-484E-8AAE-4460A2765E4D}" srcOrd="0" destOrd="1" presId="urn:microsoft.com/office/officeart/2005/8/layout/hList1"/>
    <dgm:cxn modelId="{C4D13F6D-1397-4A7F-B5F0-C2F0BB1AAD5E}" type="presOf" srcId="{482B6799-A19A-4CDA-B0BF-C921C5AF528F}" destId="{93D8D2CE-8B4F-4E0B-8352-E2EB2B2F653B}" srcOrd="0" destOrd="0" presId="urn:microsoft.com/office/officeart/2005/8/layout/hList1"/>
    <dgm:cxn modelId="{662020DA-0048-4B99-A4A7-2CEF82668B66}" type="presOf" srcId="{CCFB8E33-76C1-46A9-B31B-BF64B2C42F12}" destId="{93D8D2CE-8B4F-4E0B-8352-E2EB2B2F653B}" srcOrd="0" destOrd="2" presId="urn:microsoft.com/office/officeart/2005/8/layout/hList1"/>
    <dgm:cxn modelId="{7C52F99B-1445-477B-840B-DF9AA1F0CF61}" srcId="{58296812-8986-4928-93AE-032C566379BB}" destId="{482B6799-A19A-4CDA-B0BF-C921C5AF528F}" srcOrd="0" destOrd="0" parTransId="{9EF66015-25E7-4143-89EB-6ADB58AF97A7}" sibTransId="{A342C7B1-68D4-4908-857A-E1544B6C1271}"/>
    <dgm:cxn modelId="{6469268A-828F-43BD-8BED-A2736BA50B48}" srcId="{6E694A48-A060-4575-A366-FDBEBC2E5262}" destId="{A3600F07-9FB6-4788-B7D4-2AD44D518365}" srcOrd="2" destOrd="0" parTransId="{A260AC82-3261-43D4-8B15-A7BA0D71B785}" sibTransId="{C99B96EA-6C10-42FF-8AFA-91AFB30C1FCC}"/>
    <dgm:cxn modelId="{1FBEBA66-8CF4-4309-8F2A-F1B4794FE71D}" srcId="{0AFDE21D-FD1E-44B6-8471-C44C42892658}" destId="{58296812-8986-4928-93AE-032C566379BB}" srcOrd="1" destOrd="0" parTransId="{C68F31F6-7E7D-411F-9408-85362098FA20}" sibTransId="{81A0B192-ECAE-4447-842A-DD43047057D4}"/>
    <dgm:cxn modelId="{F77B4F7C-F2CE-4F45-91C8-8DE4FF89E223}" srcId="{3EBE67B2-41EC-449D-AA30-44EFF9553729}" destId="{1E1DEDB0-EA46-4F2A-8F33-D48337A0788B}" srcOrd="0" destOrd="0" parTransId="{CF2788C2-DD4E-4004-BCA3-70CA6432EE31}" sibTransId="{87A58EE7-C8F9-4E99-B6B3-CAF008786F7F}"/>
    <dgm:cxn modelId="{E260DE32-EDAE-4F89-BB59-0FE1558BACCE}" type="presOf" srcId="{6E694A48-A060-4575-A366-FDBEBC2E5262}" destId="{091BCE69-AB9B-4E65-902F-7DC6F63340E1}" srcOrd="0" destOrd="0" presId="urn:microsoft.com/office/officeart/2005/8/layout/hList1"/>
    <dgm:cxn modelId="{0C15B20E-9341-4D56-9044-2F75766FC3AF}" type="presOf" srcId="{10AB4AE3-D6A8-4B6F-92D9-10FD34347AF9}" destId="{704AF50B-C259-484E-8AAE-4460A2765E4D}" srcOrd="0" destOrd="0" presId="urn:microsoft.com/office/officeart/2005/8/layout/hList1"/>
    <dgm:cxn modelId="{53D42F4A-53EB-4CAB-A244-6FDE31AE6BE4}" type="presOf" srcId="{58296812-8986-4928-93AE-032C566379BB}" destId="{29BD7562-58A4-48C4-8791-9CD6C04F0E68}" srcOrd="0" destOrd="0" presId="urn:microsoft.com/office/officeart/2005/8/layout/hList1"/>
    <dgm:cxn modelId="{C1FD2351-9076-4C4A-96D9-F48788E68BE3}" type="presOf" srcId="{0AFDE21D-FD1E-44B6-8471-C44C42892658}" destId="{F12CAD70-A47A-45E5-93B0-9278D43FD242}" srcOrd="0" destOrd="0" presId="urn:microsoft.com/office/officeart/2005/8/layout/hList1"/>
    <dgm:cxn modelId="{B5C38010-A41F-413E-84B2-9D0140C05C11}" srcId="{3EBE67B2-41EC-449D-AA30-44EFF9553729}" destId="{D70C1BE9-F7B7-4C39-B6D1-B2B543FBD8FA}" srcOrd="2" destOrd="0" parTransId="{471F00F3-322E-4355-8C13-0CCE3A0E8FF0}" sibTransId="{F9AF2C83-436D-4463-B30B-254BE196E4E4}"/>
    <dgm:cxn modelId="{523DF92E-1203-45F8-B87D-3ED397CF204F}" srcId="{3EBE67B2-41EC-449D-AA30-44EFF9553729}" destId="{221A9A00-D039-4050-9769-8A02EBBA6804}" srcOrd="1" destOrd="0" parTransId="{690284E0-BBA4-421D-854F-A62768D8FD0B}" sibTransId="{43589390-8EBC-4896-9D4C-7C5F8A640786}"/>
    <dgm:cxn modelId="{2F86F775-B179-4947-9303-081B1CB6CD45}" type="presOf" srcId="{1E1DEDB0-EA46-4F2A-8F33-D48337A0788B}" destId="{75B43228-2854-4F89-AFBF-30F6908F28E6}" srcOrd="0" destOrd="0" presId="urn:microsoft.com/office/officeart/2005/8/layout/hList1"/>
    <dgm:cxn modelId="{9A4B8569-7B53-4CA6-B008-A5B3F4B1C097}" type="presParOf" srcId="{F12CAD70-A47A-45E5-93B0-9278D43FD242}" destId="{0CAFE853-0337-4EA5-BB76-C000661C69E3}" srcOrd="0" destOrd="0" presId="urn:microsoft.com/office/officeart/2005/8/layout/hList1"/>
    <dgm:cxn modelId="{821D54A7-68B6-40D8-94CD-955FADC3BE3F}" type="presParOf" srcId="{0CAFE853-0337-4EA5-BB76-C000661C69E3}" destId="{091BCE69-AB9B-4E65-902F-7DC6F63340E1}" srcOrd="0" destOrd="0" presId="urn:microsoft.com/office/officeart/2005/8/layout/hList1"/>
    <dgm:cxn modelId="{5D526BE8-72FE-4C71-9813-C351B7B59873}" type="presParOf" srcId="{0CAFE853-0337-4EA5-BB76-C000661C69E3}" destId="{704AF50B-C259-484E-8AAE-4460A2765E4D}" srcOrd="1" destOrd="0" presId="urn:microsoft.com/office/officeart/2005/8/layout/hList1"/>
    <dgm:cxn modelId="{38C9CF5F-3982-4A4F-979E-B896155B2597}" type="presParOf" srcId="{F12CAD70-A47A-45E5-93B0-9278D43FD242}" destId="{08C5F374-70AB-423F-9A34-45440612FA73}" srcOrd="1" destOrd="0" presId="urn:microsoft.com/office/officeart/2005/8/layout/hList1"/>
    <dgm:cxn modelId="{262EBC21-4D62-448E-BB6D-348075C68D26}" type="presParOf" srcId="{F12CAD70-A47A-45E5-93B0-9278D43FD242}" destId="{09BF794E-DCBF-4AA4-881A-0C7E02A1C5B9}" srcOrd="2" destOrd="0" presId="urn:microsoft.com/office/officeart/2005/8/layout/hList1"/>
    <dgm:cxn modelId="{4E24CD2B-580D-4C9B-BF20-3394E1BF9BFB}" type="presParOf" srcId="{09BF794E-DCBF-4AA4-881A-0C7E02A1C5B9}" destId="{29BD7562-58A4-48C4-8791-9CD6C04F0E68}" srcOrd="0" destOrd="0" presId="urn:microsoft.com/office/officeart/2005/8/layout/hList1"/>
    <dgm:cxn modelId="{1AC91489-0840-4905-BE50-32DC3DFC7C09}" type="presParOf" srcId="{09BF794E-DCBF-4AA4-881A-0C7E02A1C5B9}" destId="{93D8D2CE-8B4F-4E0B-8352-E2EB2B2F653B}" srcOrd="1" destOrd="0" presId="urn:microsoft.com/office/officeart/2005/8/layout/hList1"/>
    <dgm:cxn modelId="{C3F4B23E-74D7-4AAF-853B-9E3E885245D9}" type="presParOf" srcId="{F12CAD70-A47A-45E5-93B0-9278D43FD242}" destId="{A08D1AEE-770F-4337-BD13-5176E5F2584E}" srcOrd="3" destOrd="0" presId="urn:microsoft.com/office/officeart/2005/8/layout/hList1"/>
    <dgm:cxn modelId="{9FEE4457-A051-4095-8743-BF971B73B5AC}" type="presParOf" srcId="{F12CAD70-A47A-45E5-93B0-9278D43FD242}" destId="{8FB58FF6-B5DD-47F0-987D-8FBBBDD7D7C3}" srcOrd="4" destOrd="0" presId="urn:microsoft.com/office/officeart/2005/8/layout/hList1"/>
    <dgm:cxn modelId="{C644D708-6FA4-4B37-961F-590F6053EBDA}" type="presParOf" srcId="{8FB58FF6-B5DD-47F0-987D-8FBBBDD7D7C3}" destId="{69EE0A02-330F-4372-8261-1DEEBEE3798B}" srcOrd="0" destOrd="0" presId="urn:microsoft.com/office/officeart/2005/8/layout/hList1"/>
    <dgm:cxn modelId="{0DB66637-9DCC-430F-853D-BF3668361F38}" type="presParOf" srcId="{8FB58FF6-B5DD-47F0-987D-8FBBBDD7D7C3}" destId="{75B43228-2854-4F89-AFBF-30F6908F28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BCE69-AB9B-4E65-902F-7DC6F63340E1}">
      <dsp:nvSpPr>
        <dsp:cNvPr id="0" name=""/>
        <dsp:cNvSpPr/>
      </dsp:nvSpPr>
      <dsp:spPr>
        <a:xfrm>
          <a:off x="1" y="11298"/>
          <a:ext cx="2873758" cy="1028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1.องค์กรระดับท้องถิ่น </a:t>
          </a:r>
          <a:endParaRPr lang="en-US" sz="2400" kern="1200" dirty="0" smtClean="0">
            <a:latin typeface="Angsana New" panose="02020603050405020304" pitchFamily="18" charset="-34"/>
            <a:cs typeface="Angsana New" panose="02020603050405020304" pitchFamily="18" charset="-34"/>
          </a:endParaRP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h-TH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(</a:t>
          </a:r>
          <a:r>
            <a:rPr lang="en-US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Local Level</a:t>
          </a:r>
          <a:r>
            <a:rPr lang="th-TH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1" y="11298"/>
        <a:ext cx="2873758" cy="1028393"/>
      </dsp:txXfrm>
    </dsp:sp>
    <dsp:sp modelId="{704AF50B-C259-484E-8AAE-4460A2765E4D}">
      <dsp:nvSpPr>
        <dsp:cNvPr id="0" name=""/>
        <dsp:cNvSpPr/>
      </dsp:nvSpPr>
      <dsp:spPr>
        <a:xfrm>
          <a:off x="1" y="1039692"/>
          <a:ext cx="2873758" cy="8832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รพ. โพธาราม</a:t>
          </a:r>
          <a:endParaRPr lang="en-US" sz="13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เทศบาลเมืองลาดสวาย</a:t>
          </a:r>
          <a:endParaRPr lang="en-US" sz="13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สำนักงานจัดหางานจังหวัดนครราชสีมา</a:t>
          </a:r>
          <a:endParaRPr lang="en-US" sz="13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1" y="1039692"/>
        <a:ext cx="2873758" cy="883203"/>
      </dsp:txXfrm>
    </dsp:sp>
    <dsp:sp modelId="{29BD7562-58A4-48C4-8791-9CD6C04F0E68}">
      <dsp:nvSpPr>
        <dsp:cNvPr id="0" name=""/>
        <dsp:cNvSpPr/>
      </dsp:nvSpPr>
      <dsp:spPr>
        <a:xfrm>
          <a:off x="3276085" y="11298"/>
          <a:ext cx="2873758" cy="1028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2.องค์กรระดับชาติ </a:t>
          </a:r>
          <a:r>
            <a:rPr lang="en-US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           </a:t>
          </a:r>
          <a:r>
            <a:rPr lang="th-TH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(</a:t>
          </a:r>
          <a:r>
            <a:rPr lang="en-US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National Level</a:t>
          </a:r>
          <a:r>
            <a:rPr lang="th-TH" sz="24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4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3276085" y="11298"/>
        <a:ext cx="2873758" cy="1028393"/>
      </dsp:txXfrm>
    </dsp:sp>
    <dsp:sp modelId="{93D8D2CE-8B4F-4E0B-8352-E2EB2B2F653B}">
      <dsp:nvSpPr>
        <dsp:cNvPr id="0" name=""/>
        <dsp:cNvSpPr/>
      </dsp:nvSpPr>
      <dsp:spPr>
        <a:xfrm>
          <a:off x="3276085" y="1039692"/>
          <a:ext cx="2873758" cy="8832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กรมสรรพากร</a:t>
          </a:r>
          <a:endParaRPr lang="en-US" sz="13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รพ. จุฬา</a:t>
          </a:r>
          <a:endParaRPr lang="en-US" sz="13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บริษัท จีเอ็มเอ็ม แกรมมี่จำกัด (มหาชน</a:t>
          </a:r>
          <a:r>
            <a:rPr lang="th-TH" sz="1300" kern="1200" dirty="0" smtClean="0"/>
            <a:t>)</a:t>
          </a:r>
          <a:endParaRPr lang="en-US" sz="1300" kern="1200" dirty="0"/>
        </a:p>
      </dsp:txBody>
      <dsp:txXfrm>
        <a:off x="3276085" y="1039692"/>
        <a:ext cx="2873758" cy="883203"/>
      </dsp:txXfrm>
    </dsp:sp>
    <dsp:sp modelId="{69EE0A02-330F-4372-8261-1DEEBEE3798B}">
      <dsp:nvSpPr>
        <dsp:cNvPr id="0" name=""/>
        <dsp:cNvSpPr/>
      </dsp:nvSpPr>
      <dsp:spPr>
        <a:xfrm>
          <a:off x="6552170" y="11298"/>
          <a:ext cx="3127856" cy="1028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18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3.องค์กรระดับนานาชาติหรือองค์กรข้ามชาติ (</a:t>
          </a:r>
          <a:r>
            <a:rPr lang="en-US" sz="18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International/Multinational/Transnational Level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)</a:t>
          </a:r>
          <a:endParaRPr lang="en-US" sz="20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6552170" y="11298"/>
        <a:ext cx="3127856" cy="1028393"/>
      </dsp:txXfrm>
    </dsp:sp>
    <dsp:sp modelId="{75B43228-2854-4F89-AFBF-30F6908F28E6}">
      <dsp:nvSpPr>
        <dsp:cNvPr id="0" name=""/>
        <dsp:cNvSpPr/>
      </dsp:nvSpPr>
      <dsp:spPr>
        <a:xfrm>
          <a:off x="6557831" y="1039692"/>
          <a:ext cx="3116533" cy="8832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องค์การสหประชาชาติ</a:t>
          </a:r>
          <a:endParaRPr lang="en-US" sz="13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McDonald’s Corporation</a:t>
          </a:r>
          <a:endParaRPr lang="en-US" sz="13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>
              <a:latin typeface="Angsana New" panose="02020603050405020304" pitchFamily="18" charset="-34"/>
              <a:cs typeface="Angsana New" panose="02020603050405020304" pitchFamily="18" charset="-34"/>
            </a:rPr>
            <a:t>PTT</a:t>
          </a:r>
          <a:endParaRPr lang="en-US" sz="1300" kern="1200" dirty="0">
            <a:latin typeface="Angsana New" panose="02020603050405020304" pitchFamily="18" charset="-34"/>
            <a:cs typeface="Angsana New" panose="02020603050405020304" pitchFamily="18" charset="-34"/>
          </a:endParaRPr>
        </a:p>
      </dsp:txBody>
      <dsp:txXfrm>
        <a:off x="6557831" y="1039692"/>
        <a:ext cx="3116533" cy="883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101D872-D14F-4064-9353-899B7A1F3334}" type="datetimeFigureOut">
              <a:rPr lang="en-US" smtClean="0"/>
              <a:t>12/19/2022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BC3D547-D70D-4336-8B79-3E81465E0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63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opdc.go.th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3" y="502252"/>
            <a:ext cx="8791575" cy="1820534"/>
          </a:xfrm>
        </p:spPr>
        <p:txBody>
          <a:bodyPr/>
          <a:lstStyle/>
          <a:p>
            <a:pPr algn="ctr"/>
            <a:r>
              <a:rPr lang="th-TH" dirty="0" smtClean="0"/>
              <a:t>การสื่อสารองค์การ</a:t>
            </a:r>
            <a:br>
              <a:rPr lang="th-TH" dirty="0" smtClean="0"/>
            </a:br>
            <a:r>
              <a:rPr lang="en-US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Corporate communication</a:t>
            </a:r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0842" y="4908330"/>
            <a:ext cx="10321158" cy="1022131"/>
          </a:xfrm>
        </p:spPr>
        <p:txBody>
          <a:bodyPr>
            <a:normAutofit fontScale="62500" lnSpcReduction="20000"/>
          </a:bodyPr>
          <a:lstStyle/>
          <a:p>
            <a:endParaRPr lang="th-TH" dirty="0" smtClean="0"/>
          </a:p>
          <a:p>
            <a:endParaRPr lang="th-TH" dirty="0"/>
          </a:p>
          <a:p>
            <a:r>
              <a:rPr lang="th-TH" dirty="0" smtClean="0"/>
              <a:t>								</a:t>
            </a:r>
            <a:r>
              <a:rPr lang="th-TH" sz="2600" dirty="0" smtClean="0"/>
              <a:t>อาจารย์ ดร.นันทิดา โอฐกรรม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752" y="2667000"/>
            <a:ext cx="50292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84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77084"/>
            <a:ext cx="9905998" cy="1052627"/>
          </a:xfrm>
        </p:spPr>
        <p:txBody>
          <a:bodyPr>
            <a:normAutofit/>
          </a:bodyPr>
          <a:lstStyle/>
          <a:p>
            <a:pPr algn="ctr"/>
            <a:r>
              <a:rPr lang="th-TH" sz="4000" dirty="0" smtClean="0"/>
              <a:t>ความหมาย ความสำคัญของการสื่อสารองค์การ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08" y="1229711"/>
            <a:ext cx="9905999" cy="5244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u="sng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ความหมายของการสื่อสารองค์การ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นักวิชาการหลายท่านได้ให้คำนิยามการสื่อสารองค์การ ไว้ดังต่อไปนี้ (รุ่งรัตน์ ชัยสำเร็จ, 2558)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Jackson (1987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อ้างถึงใน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van Riel &amp;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Fombrun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, 2007: 25)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กล่าวว่า การสื่อสารองค์การ คือ กิจกรรมการสื่อสารโดยรวมทั้งหมด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The total communication activity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ซึ่งจัดทำขึ้นโดยองค์การ เพื่อให้บรรลุวัตถุประสงค์ที่วางแผนไว้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Blauw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(1986 </a:t>
            </a: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อ้างถึงใน 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van Riel &amp; </a:t>
            </a:r>
            <a:r>
              <a:rPr lang="en-US" sz="28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Fombrun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, 2007: 25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การสื่อสารองค์การ เป็นวิถีบูรณาการ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The integrated approach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ซึ่งผนวกเอาการดำเนินงานสื่อสารทั้งหมดขององค์การ เพื่อมุ่งเข้าถึงกลุ่มเป้าหมายที่เกี่ยวข้องทุกกลุ่ม โดยการสื่อสารแต่ละส่วนนั้นต้องเน้นถ่ายทอดเกี่ยวกับอัตลักษณ์องค์</a:t>
            </a:r>
          </a:p>
          <a:p>
            <a:pPr marL="0" indent="0">
              <a:buNone/>
            </a:pPr>
            <a:endParaRPr lang="en-US" sz="3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49088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66574"/>
            <a:ext cx="9905998" cy="842420"/>
          </a:xfrm>
        </p:spPr>
        <p:txBody>
          <a:bodyPr>
            <a:normAutofit/>
          </a:bodyPr>
          <a:lstStyle/>
          <a:p>
            <a:pPr algn="ctr"/>
            <a:r>
              <a:rPr lang="th-TH" sz="4000" dirty="0"/>
              <a:t>ความหมาย ความสำคัญของการสื่อสารองค์การ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008994"/>
            <a:ext cx="9905999" cy="55704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36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ความหมายของการสื่อสารองค์การ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Thomas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และ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Kleyn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(1989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อ้าง</a:t>
            </a: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ถึงใน 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van Riel &amp; </a:t>
            </a:r>
            <a:r>
              <a:rPr lang="en-US" sz="2800" dirty="0" err="1">
                <a:latin typeface="Angsana New" panose="02020603050405020304" pitchFamily="18" charset="-34"/>
                <a:cs typeface="Angsana New" panose="02020603050405020304" pitchFamily="18" charset="-34"/>
              </a:rPr>
              <a:t>Fombrun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, 2007: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25)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กล่าวว่า การสื่อสารองค์การ ครอบคลุมถึงองค์ประกอบสองส่วน คือ (1) การสื่อสารทุกอย่างขององค์การ ซึ่งอาศัยการประสานกัน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Coordination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ระหว่างหลักการสื่อสารแขนงต่าง ๆ และทรัพยากรประเภทต่าง ๆ ดำเนินตามแผนกลยุทธ์ที่ตั้งไว้ และ (2) การสื่อสารทุกอย่างขององค์การ ซึ่งมีองค์ประกอบขององค์การเป็นศูนย์กลาง มิใช่มีสินค้าหรือบริการเป็นศูนย์กลาง</a:t>
            </a:r>
            <a:endParaRPr lang="en-US" sz="28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Cornelissen</a:t>
            </a:r>
            <a:r>
              <a:rPr lang="en-US" sz="2800" dirty="0" smtClean="0">
                <a:cs typeface="+mj-cs"/>
              </a:rPr>
              <a:t> </a:t>
            </a:r>
            <a:r>
              <a:rPr lang="th-TH" sz="2800" dirty="0" smtClean="0">
                <a:cs typeface="+mj-cs"/>
              </a:rPr>
              <a:t>(2014</a:t>
            </a:r>
            <a:r>
              <a:rPr lang="en-US" sz="2800" dirty="0" smtClean="0">
                <a:cs typeface="+mj-cs"/>
              </a:rPr>
              <a:t>: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5</a:t>
            </a:r>
            <a:r>
              <a:rPr lang="th-TH" sz="2800" dirty="0" smtClean="0">
                <a:cs typeface="+mj-cs"/>
              </a:rPr>
              <a:t>)</a:t>
            </a:r>
            <a:r>
              <a:rPr lang="en-US" sz="2800" dirty="0" smtClean="0">
                <a:cs typeface="+mj-cs"/>
              </a:rPr>
              <a:t> </a:t>
            </a:r>
            <a:r>
              <a:rPr lang="th-TH" sz="2800" dirty="0" smtClean="0">
                <a:cs typeface="+mj-cs"/>
              </a:rPr>
              <a:t>อธิบายว่า การสื่อสารองค์การเป็นภารกิจหนึ่งด้านการจัดการขององค์กร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Management Function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ที่ช่วยกำหนดกรอบสำหรับการประสานกันอย่างมีประสิทธิผลของการสื่อสารทั้งภายในและภายนอกทั้งหมด เพื่อมุ่งสู่เป้าหมายโดยรวมคือการสร้างและรักษาชื่อเสียงที่ดีท่ามกลางผู้มีส่วนได้ส่วนเสีย</a:t>
            </a:r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4400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98105"/>
            <a:ext cx="9905998" cy="1231303"/>
          </a:xfrm>
        </p:spPr>
        <p:txBody>
          <a:bodyPr/>
          <a:lstStyle/>
          <a:p>
            <a:pPr algn="ctr"/>
            <a:r>
              <a:rPr lang="th-TH" sz="4000" dirty="0">
                <a:solidFill>
                  <a:prstClr val="white"/>
                </a:solidFill>
              </a:rPr>
              <a:t>ความหมาย ความสำคัญของการสื่อสารองค์การ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08690"/>
            <a:ext cx="10436772" cy="4887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u="sng" dirty="0" smtClean="0">
                <a:cs typeface="+mj-cs"/>
              </a:rPr>
              <a:t>ความหมายของการสื่อสารองค์การ</a:t>
            </a:r>
          </a:p>
          <a:p>
            <a:pPr marL="0" indent="0">
              <a:buNone/>
            </a:pPr>
            <a:r>
              <a:rPr lang="th-TH" sz="3600" dirty="0">
                <a:cs typeface="+mj-cs"/>
              </a:rPr>
              <a:t> </a:t>
            </a:r>
            <a:r>
              <a:rPr lang="th-TH" sz="3600" dirty="0" smtClean="0">
                <a:cs typeface="+mj-cs"/>
              </a:rPr>
              <a:t>    </a:t>
            </a:r>
            <a:r>
              <a:rPr lang="th-TH" sz="2800" dirty="0" smtClean="0">
                <a:cs typeface="+mj-cs"/>
              </a:rPr>
              <a:t>รุ่งรัตน์ ชัยสำเร็จ (2558) สรุปไว้ว่า การสื่อสารองค์กรหมายรวมถึงทั้งสองส่วน (การสื่อสารภายในและการสื่อสารภายนอก)  โดยคำว่าการสื่อสารองค์กรในความหมายใหม่นั้น แสดงนัยยะถึงการเสริมสร้างสำนึกเกี่ยวกับอัตลักษณ์ขององค์กร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Corporate</a:t>
            </a:r>
            <a:r>
              <a:rPr lang="en-US" sz="2800" dirty="0" smtClean="0">
                <a:cs typeface="+mj-cs"/>
              </a:rPr>
              <a:t>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Identity</a:t>
            </a:r>
            <a:r>
              <a:rPr lang="th-TH" sz="2800" dirty="0" smtClean="0">
                <a:cs typeface="+mj-cs"/>
              </a:rPr>
              <a:t>)</a:t>
            </a:r>
            <a:r>
              <a:rPr lang="en-US" sz="2800" dirty="0" smtClean="0">
                <a:cs typeface="+mj-cs"/>
              </a:rPr>
              <a:t> </a:t>
            </a:r>
            <a:r>
              <a:rPr lang="th-TH" sz="2800" dirty="0" smtClean="0">
                <a:cs typeface="+mj-cs"/>
              </a:rPr>
              <a:t>รวมทั้งการนำเสนอภาพลักษณ์ขององค์กรอย่างสอดคล้องเชื่อมโยงกัน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A Consistent and Coherent Corporate Image</a:t>
            </a:r>
            <a:r>
              <a:rPr lang="th-TH" sz="2800" dirty="0" smtClean="0">
                <a:cs typeface="+mj-cs"/>
              </a:rPr>
              <a:t>)</a:t>
            </a:r>
            <a:endParaRPr lang="en-US" sz="3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6811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50656"/>
            <a:ext cx="9905998" cy="1084158"/>
          </a:xfrm>
        </p:spPr>
        <p:txBody>
          <a:bodyPr>
            <a:normAutofit/>
          </a:bodyPr>
          <a:lstStyle/>
          <a:p>
            <a:pPr algn="ctr"/>
            <a:r>
              <a:rPr lang="th-TH" sz="4000" dirty="0">
                <a:solidFill>
                  <a:prstClr val="white"/>
                </a:solidFill>
              </a:rPr>
              <a:t>ความหมาย ความสำคัญของการสื่อสารองค์การ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869" y="1250731"/>
            <a:ext cx="10752083" cy="54128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h-TH" sz="3600" u="sng" dirty="0" smtClean="0">
                <a:cs typeface="+mj-cs"/>
              </a:rPr>
              <a:t>ความสำคัญของการสื่อสารที่มีต่อองค์กร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800" dirty="0">
                <a:cs typeface="+mj-cs"/>
              </a:rPr>
              <a:t> </a:t>
            </a:r>
            <a:r>
              <a:rPr lang="th-TH" sz="2800" dirty="0" smtClean="0">
                <a:cs typeface="+mj-cs"/>
              </a:rPr>
              <a:t>    การสื่อสารมีความสำคัญอย่างมากต่อองค์กร เป็นสายใยชีวิตขององค์กร ดังที่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Aula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และ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Mantere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(2008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: 73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กล่าวว่า จุดมุ่งหมายที่เป็นหัวใจของการสื่อสารก็คือเพื่อช่วยให้องค์กรทันต่อเหตุการณ์อยู่เสมอ ช่วยถ่ายทอดความเชื่อต่าง ๆ สู่การปฏิบัติ และช่วยสื่อสารเรื่องราวที่ยุ่งเหยิงสลับซับซ้อนให้สามารถเข้าใจได้  สามารถสรุปบทบาทและความสำคัญของการสื่อสารที่มีต่อองค์กรหนึ่ง ๆ ได้ดังนี้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(1) การสื่อสารช่วยผลักดันภารกิจพื้นฐานขององค์กรให้สามารถดำเนินไปได้ด้วยดี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(2) การสื่อสารที่ดีขององค์กรสามารถช่วยขจัดข้อมูลข่าวสารที่สร้างความสับสนและตัดต้นตอของข่าวลือที่บั่นทอนเสถียรภาพขององค์กรได้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(3) การสื่อสารโดยเฉพาะอย่างยิ่งการสื่อสารผ่านการประชุมต่าง ๆ จัดเป็นกุญแจสำคัญของสัมฤทธิผลในการดำเนินงานขององค์กร (รุ่งรัตน์ ชัยสำเร็จ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,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2558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: 5-6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3688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532" y="303208"/>
            <a:ext cx="9905998" cy="789868"/>
          </a:xfrm>
        </p:spPr>
        <p:txBody>
          <a:bodyPr/>
          <a:lstStyle/>
          <a:p>
            <a:pPr algn="ctr"/>
            <a:r>
              <a:rPr lang="th-TH" dirty="0" smtClean="0"/>
              <a:t>องค์ประกอบขององค์การ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724" y="1408386"/>
            <a:ext cx="10783614" cy="4645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โดยทั่วไปการรวมกลุ่มที่นับว่าเป็นองค์การ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Organization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ได้นั้น  ต้องประกอบไปด้วยองค์ประกอบ 2 ส่วนสำคัญ คือ (กัญภัส อู่ตะเภา, 2560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: 5-6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8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(1) </a:t>
            </a:r>
            <a:r>
              <a:rPr lang="th-TH" sz="28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มีการจัดระเบียบการทำงาน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หมายถึงมีกระบวนการที่จำแนกความแตกต่างของส่วนหนึ่งออกจากอีกส่วนหนึ่ง โดยให้แต่ละส่วนกระทำหน้าที่แตกต่างกัน และในขณะเดียวกันก็สร้างความสัมพันธ์ระหว่างส่วนต่าง ๆ ภายในส่วนรวมทั้งหมดนั้นให้กระทำหน้าที่ประสานกัน เดินสู่เป้าหมายเดียวกัน</a:t>
            </a:r>
          </a:p>
          <a:p>
            <a:pPr marL="0" indent="0">
              <a:buNone/>
            </a:pP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(2) </a:t>
            </a:r>
            <a:r>
              <a:rPr lang="th-TH" sz="28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มีการรวมกลุ่มกัน ขับเคลื่อน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เพื่อกระทำการอย่างใดอย่างหนึ่งอย่างมีความเข้าใจร่วมกันในหลักการเดียวกันอย่างชัดเจน และการดำเนินงานของแต่ละองค์การโดยมากมักมีวัตถุประสงค์ในการดำเนินงาน ซึ่งองค์การต้องประกอบด้วยองค์ประกอบหลัก 4 ประการ คือ โครงสร้างองค์การ, กระบวนการปฏิบัติงาน, บุคคล, และ ความรู้ ข้อมูล ข่าวสาร (สารสนเทศ)</a:t>
            </a:r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5987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236" y="0"/>
            <a:ext cx="9905998" cy="1063137"/>
          </a:xfrm>
        </p:spPr>
        <p:txBody>
          <a:bodyPr/>
          <a:lstStyle/>
          <a:p>
            <a:pPr algn="ctr"/>
            <a:r>
              <a:rPr lang="th-TH" dirty="0" smtClean="0"/>
              <a:t>ประเภทขององค์การ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622" y="1019504"/>
            <a:ext cx="10899226" cy="561252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th-TH" dirty="0" smtClean="0"/>
              <a:t>    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การจำแนกประเภทขององค์การ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Type of Organization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ขึ้นอยู่กับเกณฑ์หรือแนวทางที่หลากหลาย ดังนี้ (</a:t>
            </a: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รุ่งรัตน์ ชัยสำเร็จ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, </a:t>
            </a: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2558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: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27-30)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1. </a:t>
            </a:r>
            <a:r>
              <a:rPr lang="th-TH" sz="28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ประเภทขององค์กรจำแนกตามเกณฑ์ขอบเขตโครงสร้างและหน้าที่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ีความเกี่ยวข้องกับขอบเขตพื้นที่ทางภูมิศาสตร์ที่องค์กรนั้นตั้งอยู่และมีบทบาทหน้าที่ครอบคลุมอยู่การดำเนินกิจกรรมขององค์กรรวมถึงการสื่อสารต่าง ๆ จึงเกี่ยวข้องกับผู้มีส่วนร่วมหรือกลุ่มประชาชนเป้าหมายที่มีความหลากหลายแตกต่างกันไปตามขอบเขตพื้นที่การครอบคลุมดังกล่าว ซึ่งสามารถจำแนกองค์กรออกเป็น 3 ประเภทตามระดับของการครอบคลุม ดังนี้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en-US" sz="28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22336940"/>
              </p:ext>
            </p:extLst>
          </p:nvPr>
        </p:nvGraphicFramePr>
        <p:xfrm>
          <a:off x="1040524" y="4204138"/>
          <a:ext cx="9680028" cy="1934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799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391" y="124531"/>
            <a:ext cx="9905998" cy="894972"/>
          </a:xfrm>
        </p:spPr>
        <p:txBody>
          <a:bodyPr/>
          <a:lstStyle/>
          <a:p>
            <a:pPr algn="ctr"/>
            <a:r>
              <a:rPr lang="th-TH" dirty="0"/>
              <a:t>ประเภทขององค์การ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76" y="1019503"/>
            <a:ext cx="10836165" cy="5213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2. </a:t>
            </a:r>
            <a:r>
              <a:rPr lang="th-TH" sz="28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ประเภทขององค์กรจำแนกตามเกณฑ์วัตถุประสงค์และลักษณะการเป็นเจ้าของ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พิจารณาจากวัตถุประสงค์หลักในการจัดตั้งองค์กรนั้นขึ้นมา ประกอบกับสัดส่วนการครอบครองหรือการถือหุ้นของกิจการนั้น สามารถจำแนกได้เป็น 4 ประเภทใหญ่ ๆ ได้แก่</a:t>
            </a:r>
          </a:p>
          <a:p>
            <a:pPr marL="0" indent="0">
              <a:buNone/>
            </a:pP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(1) องค์กรของรัฐ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Government Organization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หรือองค์กรราชการซึ่งรัฐเป็นเจ้าของ มีการก่อตั้งและดำเนินการเพื่ออำนวยประโยชน์ด้านสวัสดิการและสวัสดิภาพของประชาชน โดยมิได้มุ่งหวังผลตอบแทนและกำไรใด ๆ มีระบบการบริหารจัดการตามระเบียบของทางราชการ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Bureaucratic model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การพัฒนาองค์กรและบริการต่าง ๆ ขององค์กรประเภทนี้ขึ้นอยู่กับการจัดสรรงบประมาณสนับสนุนจากรัฐเป็นสำคัญ เช่น สำนักงานตรวจเงินแผ่นดินกรมชลประทาน  สำนักงานตำรวจแห่งชาติ เป็นต้น</a:t>
            </a:r>
          </a:p>
          <a:p>
            <a:pPr marL="0" indent="0">
              <a:buNone/>
            </a:pPr>
            <a:endParaRPr lang="en-US" sz="28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60225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114021"/>
            <a:ext cx="9905998" cy="989565"/>
          </a:xfrm>
        </p:spPr>
        <p:txBody>
          <a:bodyPr/>
          <a:lstStyle/>
          <a:p>
            <a:pPr algn="ctr"/>
            <a:r>
              <a:rPr lang="th-TH" dirty="0"/>
              <a:t>ประเภทขององค์การ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030014"/>
            <a:ext cx="9905999" cy="47611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dirty="0" smtClean="0">
                <a:cs typeface="+mj-cs"/>
              </a:rPr>
              <a:t>     </a:t>
            </a:r>
            <a:r>
              <a:rPr lang="th-TH" sz="2600" dirty="0" smtClean="0">
                <a:cs typeface="+mj-cs"/>
              </a:rPr>
              <a:t>(2) องค์กรมหาชน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Public Organization</a:t>
            </a:r>
            <a:r>
              <a:rPr lang="th-TH" sz="2600" dirty="0" smtClean="0">
                <a:cs typeface="+mj-cs"/>
              </a:rPr>
              <a:t>)</a:t>
            </a:r>
            <a:r>
              <a:rPr lang="en-US" sz="2600" dirty="0" smtClean="0">
                <a:cs typeface="+mj-cs"/>
              </a:rPr>
              <a:t> </a:t>
            </a:r>
            <a:r>
              <a:rPr lang="th-TH" sz="2600" dirty="0" smtClean="0">
                <a:cs typeface="+mj-cs"/>
              </a:rPr>
              <a:t>สำนักงานคณะกรรมการพัฒนาระบบราชการ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  <a:hlinkClick r:id="rId2"/>
              </a:rPr>
              <a:t>http://opdc.go.th</a:t>
            </a:r>
            <a:r>
              <a:rPr lang="th-TH" sz="2600" dirty="0" smtClean="0">
                <a:cs typeface="+mj-cs"/>
              </a:rPr>
              <a:t>)</a:t>
            </a:r>
            <a:r>
              <a:rPr lang="en-US" sz="2600" dirty="0" smtClean="0">
                <a:cs typeface="+mj-cs"/>
              </a:rPr>
              <a:t> </a:t>
            </a:r>
            <a:r>
              <a:rPr lang="th-TH" sz="2600" dirty="0" smtClean="0">
                <a:cs typeface="+mj-cs"/>
              </a:rPr>
              <a:t>อธิบายไว้ว่า องค์กรมหาชนเป็นองค์กรของรัฐประเภทหนึ่งที่จัดตั้งขึ้นเพื่อบริการสาธารณะตามที่กฏหมายกำหนดให้เป็นหน้าที่ของรัฐซึ่งต้องการประสิทธิภาพสูง โดยมิได้กำไรจากการบริการ องค์กรมหาชนมีวัฒนธรรมองค์กรเยี่ยงองค์กรในภาคธุรกิจ ที่เอื้อให้สามารถใช้ประโยชน์จากทรัพยากรให้เกิดประสิทธิภาพสูงสุด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600" dirty="0">
                <a:cs typeface="+mj-cs"/>
              </a:rPr>
              <a:t> </a:t>
            </a:r>
            <a:r>
              <a:rPr lang="th-TH" sz="2600" dirty="0" smtClean="0">
                <a:cs typeface="+mj-cs"/>
              </a:rPr>
              <a:t>     องค์กรมหาชนแตกต่างจากองค์กรในส่วนราชการคือ มีสถานะเป็นหน่วยงานของรัฐและเป็นนิติบุคคลจัดตั้งขึ้นตามพระราชบัญญัติองค์กรมหาชน พ.ศ. 2542 และพระราชกฤษฎีกาจัดตั้งหน่วยงาน เพื่อรับผิดชอบภารกิจของรัฐในการให้บริการสาธารณะหรือดำเนินกิจกรรมเฉพาะด้านที่ภาครัฐยังจำเป็นต้องดำเนินการและจัดให้มี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600" dirty="0">
                <a:cs typeface="+mj-cs"/>
              </a:rPr>
              <a:t> </a:t>
            </a:r>
            <a:r>
              <a:rPr lang="th-TH" sz="2600" dirty="0" smtClean="0">
                <a:cs typeface="+mj-cs"/>
              </a:rPr>
              <a:t>    องค์กรมหาชนที่ได้รับการเห็นชอบจัดตั้งแล้วมีหลายแห่ง เช่น หอภาพยนตร์ (องค์การมหาชน)  ศูนย์ส่งเสริมศิลปาชีพระหว่างประเทศ (</a:t>
            </a:r>
            <a:r>
              <a:rPr lang="th-TH" sz="2600" dirty="0"/>
              <a:t>องค์การมหาชน</a:t>
            </a:r>
            <a:r>
              <a:rPr lang="th-TH" sz="2600" dirty="0" smtClean="0">
                <a:cs typeface="+mj-cs"/>
              </a:rPr>
              <a:t>)</a:t>
            </a:r>
            <a:endParaRPr lang="en-US" sz="2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78500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08615"/>
            <a:ext cx="9905998" cy="789868"/>
          </a:xfrm>
        </p:spPr>
        <p:txBody>
          <a:bodyPr/>
          <a:lstStyle/>
          <a:p>
            <a:pPr algn="ctr"/>
            <a:r>
              <a:rPr lang="th-TH" dirty="0"/>
              <a:t>ประเภทขององค์การ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766" y="998483"/>
            <a:ext cx="10625958" cy="5360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600" dirty="0" smtClean="0"/>
              <a:t>(3) องค์กรรัฐวิสาหกิจ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State Enterprise or Public Enterprise</a:t>
            </a:r>
            <a:r>
              <a:rPr lang="th-TH" sz="2600" dirty="0" smtClean="0"/>
              <a:t>) 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เป็นหน่วยงานที่มีรัฐเป็นผู้ถือหุ้นมากกว่า 50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%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ขึ้นไป ก่อตั้งและดำเนินการเพื่อเอื้อประโยชน์แก่สาธารณะ ในขณะเดียวกันก็มีแนวทางและวิธีบริหารจัดการที่มุ่งแสวงหาผลตอบแทนทางธุรกิจ เพื่อให้สามารถพัฒนาองค์กรในลักษณะที่พึงพาตนเองได้ เช่น การไฟฟ้าฝ่ายผลิตแห่งประเทศไทย  การไฟฟ้านครหลวง  การรถไฟแห่งประเทศไทย  การเคหะแห่งชาติ </a:t>
            </a:r>
          </a:p>
          <a:p>
            <a:pPr marL="0" indent="0">
              <a:buNone/>
            </a:pPr>
            <a:r>
              <a:rPr lang="th-TH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นอกจากนี้ ยังมีองค์กรที่ได้รับการแปรรูปจากรัฐวิสาหกิจเดิมให้เป็นรูปบริษัทจดทะเบียนในตลาดหลักทรัพย์จำนวนหนึ่ง โดยยังคงมีรัฐเป็นผู้ถือหุ้นใหญ่หรือเป็นผู้ถือหุ้นทั้งหมด เช่น บริษัท ท่าอากาศยานไทย จำกัด (มหาชน)  บริษัท ปตท. จำกัด (มหาชน)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270116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92697"/>
            <a:ext cx="9905998" cy="726806"/>
          </a:xfrm>
        </p:spPr>
        <p:txBody>
          <a:bodyPr/>
          <a:lstStyle/>
          <a:p>
            <a:pPr algn="ctr"/>
            <a:r>
              <a:rPr lang="th-TH" dirty="0"/>
              <a:t>ประเภทขององค์การ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703" y="914400"/>
            <a:ext cx="10594427" cy="52972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dirty="0" smtClean="0">
                <a:cs typeface="+mj-cs"/>
              </a:rPr>
              <a:t>(4) </a:t>
            </a:r>
            <a:r>
              <a:rPr lang="th-TH" sz="2600" dirty="0" smtClean="0">
                <a:cs typeface="+mj-cs"/>
              </a:rPr>
              <a:t>องค์กรเอกชน </a:t>
            </a:r>
            <a:r>
              <a:rPr lang="th-TH" dirty="0" smtClean="0">
                <a:cs typeface="+mj-cs"/>
              </a:rPr>
              <a:t>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Private Organization or Non-Government Organization</a:t>
            </a:r>
            <a:r>
              <a:rPr lang="th-TH" dirty="0" smtClean="0">
                <a:cs typeface="+mj-cs"/>
              </a:rPr>
              <a:t>)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สามารถจำแนกออกเป็น 2 ลักษณะ ได้แก่</a:t>
            </a:r>
          </a:p>
          <a:p>
            <a:pPr marL="0" indent="0">
              <a:buNone/>
            </a:pPr>
            <a:r>
              <a:rPr lang="th-TH" dirty="0">
                <a:cs typeface="+mj-cs"/>
              </a:rPr>
              <a:t> </a:t>
            </a:r>
            <a:r>
              <a:rPr lang="th-TH" dirty="0" smtClean="0">
                <a:cs typeface="+mj-cs"/>
              </a:rPr>
              <a:t>     - องค์กรเอกชนที่มุ่งแสวงกำไร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Profit Organization</a:t>
            </a:r>
            <a:r>
              <a:rPr lang="th-TH" dirty="0" smtClean="0">
                <a:cs typeface="+mj-cs"/>
              </a:rPr>
              <a:t>)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คือ องค์กรธุรกิจซึ่งถือหุ้นและดำเนินการโดยเอกชน 100</a:t>
            </a:r>
            <a:r>
              <a:rPr lang="en-US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%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ก่อตั้งและดำเนินการเพื่อแสวงหาผลตอบแทนและกำไรทางธุรกิจจากการขายสินค้าและ/หรือบริการ  ในปัจจุบันองค์กรธุรกิจมีความแตกต่างกันออกไปตามลักษณะการเป็นเจ้าของและลักษณะการระดมทุน  เช่น ธุรกิจแบบเจ้าของคนเดียวหรือธุรกิจแบบครอบครัว ธุรกิจแบบห้างหุ้นส่วนจำกัด  ธุรกิจแบบบริษัทจำกัด ธุรกิจที่เป็นมหาชนซึ่งสามารถระดมทุนผ่านตลาดหลักทรัพย์ได้ เป็นต้น</a:t>
            </a:r>
          </a:p>
          <a:p>
            <a:pPr marL="0" indent="0">
              <a:buNone/>
            </a:pPr>
            <a:r>
              <a:rPr lang="th-TH" dirty="0" smtClean="0">
                <a:cs typeface="+mj-cs"/>
              </a:rPr>
              <a:t>     - องค์กรเอกชนที่ไม่มุ่งแสวงกำไร (</a:t>
            </a:r>
            <a:r>
              <a:rPr lang="en-US" sz="26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Non-</a:t>
            </a:r>
            <a:r>
              <a:rPr lang="en-US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Profit </a:t>
            </a:r>
            <a:r>
              <a:rPr lang="en-US" dirty="0">
                <a:latin typeface="Angsana New" panose="02020603050405020304" pitchFamily="18" charset="-34"/>
                <a:cs typeface="Angsana New" panose="02020603050405020304" pitchFamily="18" charset="-34"/>
              </a:rPr>
              <a:t>Organization</a:t>
            </a:r>
            <a:r>
              <a:rPr lang="th-TH" dirty="0" smtClean="0">
                <a:cs typeface="+mj-cs"/>
              </a:rPr>
              <a:t>)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คือ องค์กรที่ก่อตั้งและดำเนินการโดยเอกชน 100 </a:t>
            </a:r>
            <a:r>
              <a:rPr lang="en-US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%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แต่มีวัตถุประสงค์เพื่อจัดสรรและให้บริการอันเป็นประโยชน์แก่สาธารณะโดยไม่มุ่งผลตอบแทนเชิงกำไรทางธุรกิจแต่อย่างใด อาจนิยมเรียกอีกอย่างหนึ่งว่า องค์กรพัฒนาเอกชน</a:t>
            </a:r>
            <a:r>
              <a:rPr lang="en-US" dirty="0" smtClean="0">
                <a:cs typeface="+mj-cs"/>
              </a:rPr>
              <a:t> </a:t>
            </a:r>
            <a:r>
              <a:rPr lang="th-TH" dirty="0" smtClean="0">
                <a:cs typeface="+mj-cs"/>
              </a:rPr>
              <a:t>ทุนดำเนินการและบุคลากรขององค์กรประเภทนี้อาจมาจากแหล่งต่าง ๆ เช่น การสนับสนุนขององค์กรระดับโลก (อาทิ สหประชาชาติ  องค์การอนามัยโลก)  องค์กรด้านสิ่งแวดล้อม  องค์กรด้านสิทธิมนุษยชน  </a:t>
            </a:r>
          </a:p>
          <a:p>
            <a:pPr marL="0" indent="0">
              <a:buNone/>
            </a:pPr>
            <a:r>
              <a:rPr lang="th-TH" dirty="0" smtClean="0">
                <a:cs typeface="+mj-cs"/>
              </a:rPr>
              <a:t>องค์กรที่ไม่มุ่งแสวงกำไรมีหลากหลายประเภท โดยอาจจัดตั้งขึ้นในรูปแบบต่าง ๆ เช่น สมาคม  มูลนิธิ  วัด สโมสร ฯลฯ นอกจากนี้ องค์กรทางการเมือง เช่นพรรคการเมือง ก็จัดว่าเป็นองค์กรเอกชนที่ไม่มุ่งแสวงกำไรอีกประเภทหนึ่ง</a:t>
            </a:r>
            <a:endParaRPr lang="en-US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62947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693683"/>
            <a:ext cx="9905999" cy="5097518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รายการอ้างอิง</a:t>
            </a: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กัญภัส อู่ตะเภา.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61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).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หลักการสื่อสารองค์การ.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เอกสารประกอบการสอนรายวิชา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PRR1202.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กรุงเทพฯ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มหาวิทยาลัยราชภัฏสวนสุนันทา. 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รุ่งรัตน์ ชัยสำเร็จ. (2558).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การสื่อสารองค์กร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แนวคิดการสร้างชื่อเสียงอย่างยั่งยืน.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กรุงเทพฯ : โรงพิมพ์แห่งจุฬาลงกรณ์มหาวิทยาลัย.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905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786" y="618519"/>
            <a:ext cx="10248625" cy="611192"/>
          </a:xfrm>
        </p:spPr>
        <p:txBody>
          <a:bodyPr/>
          <a:lstStyle/>
          <a:p>
            <a:pPr algn="ctr"/>
            <a:r>
              <a:rPr lang="th-TH" dirty="0" smtClean="0"/>
              <a:t>กิจกรรมท้ายคาบเรียน (กลุ่ม)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8786" y="1366345"/>
            <a:ext cx="10752083" cy="4929352"/>
          </a:xfrm>
        </p:spPr>
        <p:txBody>
          <a:bodyPr/>
          <a:lstStyle/>
          <a:p>
            <a:r>
              <a:rPr lang="th-TH" dirty="0" smtClean="0"/>
              <a:t>เปิด 50 บริษัทที่คนรุ่นใหม่อยากทำงานด้วยมากที่สุด </a:t>
            </a:r>
          </a:p>
          <a:p>
            <a:pPr marL="0" indent="0">
              <a:buNone/>
            </a:pPr>
            <a:r>
              <a:rPr lang="th-TH" dirty="0"/>
              <a:t> </a:t>
            </a:r>
            <a:r>
              <a:rPr lang="th-TH" dirty="0" smtClean="0"/>
              <a:t>  </a:t>
            </a:r>
            <a:r>
              <a:rPr lang="en-US" dirty="0" smtClean="0"/>
              <a:t>https</a:t>
            </a:r>
            <a:r>
              <a:rPr lang="en-US" dirty="0"/>
              <a:t>://workpointtoday.com/workventure-top50-companies-2022/</a:t>
            </a:r>
            <a:endParaRPr lang="th-TH" dirty="0" smtClean="0"/>
          </a:p>
          <a:p>
            <a:r>
              <a:rPr lang="th-TH" dirty="0" smtClean="0"/>
              <a:t>นักศึกษาคิดว่าองค์กรแต่ละประเภทมีการสื่อสาร/การดำเนินการแตกต่างกันหรือไม่ อย่างไร ให้ยกตัวอย่างพร้อมอธิบายพอสังเขป  (เช่น โรงเรียนสังกัดรัฐบาล แตกต่างจากโรงเรียนเอกชน อย่างไร)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3818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1306</TotalTime>
  <Words>1679</Words>
  <Application>Microsoft Office PowerPoint</Application>
  <PresentationFormat>Widescreen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Angsana New</vt:lpstr>
      <vt:lpstr>Arial</vt:lpstr>
      <vt:lpstr>Calibri</vt:lpstr>
      <vt:lpstr>Cordia New</vt:lpstr>
      <vt:lpstr>TH SarabunPSK</vt:lpstr>
      <vt:lpstr>Trebuchet MS</vt:lpstr>
      <vt:lpstr>Tw Cen MT</vt:lpstr>
      <vt:lpstr>Wingdings</vt:lpstr>
      <vt:lpstr>Circuit</vt:lpstr>
      <vt:lpstr>การสื่อสารองค์การ Corporate communication</vt:lpstr>
      <vt:lpstr>ความหมาย ความสำคัญของการสื่อสารองค์การ</vt:lpstr>
      <vt:lpstr>ความหมาย ความสำคัญของการสื่อสารองค์การ</vt:lpstr>
      <vt:lpstr>ความหมาย ความสำคัญของการสื่อสารองค์การ</vt:lpstr>
      <vt:lpstr>ความหมาย ความสำคัญของการสื่อสารองค์การ</vt:lpstr>
      <vt:lpstr>องค์ประกอบขององค์การ</vt:lpstr>
      <vt:lpstr>ประเภทขององค์การ</vt:lpstr>
      <vt:lpstr>ประเภทขององค์การ</vt:lpstr>
      <vt:lpstr>ประเภทขององค์การ</vt:lpstr>
      <vt:lpstr>ประเภทขององค์การ</vt:lpstr>
      <vt:lpstr>ประเภทขององค์การ</vt:lpstr>
      <vt:lpstr>PowerPoint Presentation</vt:lpstr>
      <vt:lpstr>กิจกรรมท้ายคาบเรียน (กลุ่ม)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การสื่อสารองค์การ Corporate communication</dc:title>
  <dc:creator>LENOVO</dc:creator>
  <cp:lastModifiedBy>LENOVO</cp:lastModifiedBy>
  <cp:revision>45</cp:revision>
  <cp:lastPrinted>2022-12-19T03:19:50Z</cp:lastPrinted>
  <dcterms:created xsi:type="dcterms:W3CDTF">2022-11-29T02:29:38Z</dcterms:created>
  <dcterms:modified xsi:type="dcterms:W3CDTF">2022-12-19T07:45:10Z</dcterms:modified>
</cp:coreProperties>
</file>