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575" r:id="rId24"/>
    <p:sldId id="574" r:id="rId25"/>
    <p:sldId id="576" r:id="rId26"/>
    <p:sldId id="55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9EF"/>
    <a:srgbClr val="F9CBED"/>
    <a:srgbClr val="FBE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 varScale="1">
        <p:scale>
          <a:sx n="85" d="100"/>
          <a:sy n="85" d="100"/>
        </p:scale>
        <p:origin x="63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39F0D32-A796-AA2C-2A79-3D00F2CBD0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14048" y="221220"/>
            <a:ext cx="308484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25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42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0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2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89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8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69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8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9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3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26A00F1-C809-CF52-EB0B-AF36E8E3FFF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107157" y="115712"/>
            <a:ext cx="308484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4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46332-7477-45E3-92EC-3B5E453012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03659-EF36-4902-BCA5-732A52EA5C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72FE32-6673-481C-B6BC-4AD523370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266119-A79D-41E3-86C4-F48AD13EB6CF}"/>
              </a:ext>
            </a:extLst>
          </p:cNvPr>
          <p:cNvSpPr txBox="1"/>
          <p:nvPr/>
        </p:nvSpPr>
        <p:spPr>
          <a:xfrm>
            <a:off x="2761843" y="0"/>
            <a:ext cx="4208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สวัสดีค่ะ</a:t>
            </a:r>
            <a:endParaRPr lang="en-US" sz="4400" b="1" dirty="0">
              <a:solidFill>
                <a:srgbClr val="C000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7B320B-48EA-E67A-103C-97CD1F250BB0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109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8D61DF-1825-4907-B66F-8CE8678E3037}"/>
              </a:ext>
            </a:extLst>
          </p:cNvPr>
          <p:cNvSpPr txBox="1"/>
          <p:nvPr/>
        </p:nvSpPr>
        <p:spPr>
          <a:xfrm>
            <a:off x="6471821" y="1651246"/>
            <a:ext cx="5557421" cy="389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solidFill>
                  <a:schemeClr val="accent2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บทที่ 5 </a:t>
            </a:r>
            <a:endParaRPr lang="en-US" sz="5400" dirty="0">
              <a:solidFill>
                <a:schemeClr val="accent2">
                  <a:lumMod val="50000"/>
                </a:schemeClr>
              </a:solidFill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solidFill>
                  <a:schemeClr val="accent2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การบูรณาการ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solidFill>
                  <a:schemeClr val="accent2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ปรัชญาเศรษฐกิจพอเพียง</a:t>
            </a:r>
            <a:endParaRPr lang="en-US" sz="5400" dirty="0">
              <a:solidFill>
                <a:schemeClr val="accent2">
                  <a:lumMod val="50000"/>
                </a:schemeClr>
              </a:solidFill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endParaRPr lang="en-US" sz="54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6E089-86F8-4B8D-A4F8-02B323E2E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64049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C43113-D4C0-818D-5225-537E1C5B379F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652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2EAA04-8D9A-4BF8-9B88-60C48F175BA4}"/>
              </a:ext>
            </a:extLst>
          </p:cNvPr>
          <p:cNvSpPr txBox="1"/>
          <p:nvPr/>
        </p:nvSpPr>
        <p:spPr>
          <a:xfrm>
            <a:off x="6374167" y="905523"/>
            <a:ext cx="5308847" cy="4832092"/>
          </a:xfrm>
          <a:prstGeom prst="rect">
            <a:avLst/>
          </a:prstGeom>
          <a:noFill/>
          <a:ln>
            <a:solidFill>
              <a:srgbClr val="00B05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28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H Sarabun New" panose="020B0500040200020003" pitchFamily="34" charset="-34"/>
              </a:rPr>
              <a:t>ปรัชญาเศรษฐกิจพอเพียง เป็นแนวทางการดำเนินชีวิตและวิถีปฏิบัติที่พระบาทสมเด็จพระเจ้าอยู่หัวภูมิพลอดุยเดช (รัชกาลที่ 9) ทรงมีพระราชดำรัสชี้แนะแก่พสกนิกรไทยมาเป็นระยะเวลายาวนาน เป็นแนวคิดที่ตั้งอยู่บนพื้นฐานของวัฒนธรรมไทย เป็นแนวทางการพัฒนาที่ตั้งบนพื้นฐานของทางสายกลาง และความไม่ประมาท คำนึงถึงความพอประมาณ ความมีเหตุผล การสร้างภูมิคุ้มกันในตัวเอง ตลอดจนใช้ความรู้และคุณธรรม เป็นพื้นฐานในการดำรงชีวิต ที่สำคัญต้องมี “สติ ปัญญา และความเพียร” ซึ่งจะนำไปสู่ “ความสุข” ในการดำเนินชีวิตอย่างแท้จริง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1582D4-46AF-4BC7-B77E-04A9D8D52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72" y="1267218"/>
            <a:ext cx="5649533" cy="365101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34DD52-2760-42AC-072B-2124F7655DAB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52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10F0D6-BC43-465A-9B3F-2AA0EE8AF8F9}"/>
              </a:ext>
            </a:extLst>
          </p:cNvPr>
          <p:cNvSpPr txBox="1"/>
          <p:nvPr/>
        </p:nvSpPr>
        <p:spPr>
          <a:xfrm>
            <a:off x="6596109" y="1024862"/>
            <a:ext cx="4944862" cy="4524315"/>
          </a:xfrm>
          <a:prstGeom prst="rect">
            <a:avLst/>
          </a:prstGeom>
          <a:noFill/>
          <a:ln w="19050">
            <a:solidFill>
              <a:srgbClr val="00B05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“...การพัฒนาประเทศจำเป็นต้องทำตามลำดับขั้น ต้องสร้างพื้นฐานคือ ความพอมี พอกิน พอใช้ของประชาชนส่วนใหญ่เบื้องต้นก่อน โดยใช้วิธีการและอุปกรณ์ที่ประหยัดแต่ถูกต้องตามหลักวิชาการ เมื่อได้พื้นฐานความมั่นคงพร้อมพอสมควร และปฏิบัติได้แล้ว จึงค่อยสร้างค่อยเสริมความเจริญ และฐานะทางเศรษฐกิจขั้นที่สูงขึ้นโดยลำดับต่อไป...”</a:t>
            </a:r>
          </a:p>
          <a:p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                 </a:t>
            </a:r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(๑๘ กรกฎาคม ๒๕๑๗) 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2C7BC5-8115-4DCA-8C8A-1E0B524A7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46" y="1140272"/>
            <a:ext cx="4771345" cy="408867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DBC9BE-0980-99D8-F9D7-EBE1523C4E72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393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613659-E5B5-4405-A7D0-E589AD1C5B57}"/>
              </a:ext>
            </a:extLst>
          </p:cNvPr>
          <p:cNvSpPr/>
          <p:nvPr/>
        </p:nvSpPr>
        <p:spPr>
          <a:xfrm>
            <a:off x="870012" y="523783"/>
            <a:ext cx="7253056" cy="10564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D3E9A-99D6-4EB4-AC58-B1C1593EA71D}"/>
              </a:ext>
            </a:extLst>
          </p:cNvPr>
          <p:cNvSpPr txBox="1"/>
          <p:nvPr/>
        </p:nvSpPr>
        <p:spPr>
          <a:xfrm>
            <a:off x="1313896" y="2006354"/>
            <a:ext cx="10351362" cy="35394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เศรษฐกิจพอเพียง เป็นปรัชญาที่เป็นทั้งแนวคิด หลักการและแนวทางปฏิบัติตนของแต่ละบุคคลและองค์กร โดยคำนึงถึงความพอประมาณ กับศักยภาพของตนและสภาวะแวดล้อม ความมีเหตุผลและการมีภูมิคุ้มกันที่ดีในตนเอง โดยใช้ความรู้อย่างถูกหลักวิชาการด้วยความรอบคอบ ระมัดระวัง ควบคู่ไปกับการมีคุณธรรม ไม่เบียดเบียนกัน แบ่งปัน ช่วยเหลือซึ่งกันและกัน และร่วมมือปรองดองกันในสังคม ซึ่งจะช่วยเสริมสร้างสายใยเชื่อมโยงคนในภาคส่วนต่าง ๆ นำไปสู่ความสามัคคี การพัฒนาที่สมดุล และยั่งยืนพร้อมรับการเปลี่ยนแปลงภายใต้กระแสโลกาภิวัตน์ได้     </a:t>
            </a:r>
          </a:p>
          <a:p>
            <a:r>
              <a:rPr lang="th-TH" sz="32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                                           </a:t>
            </a:r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(</a:t>
            </a:r>
            <a:r>
              <a:rPr lang="th-TH" sz="32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คณะอนุกรรมการขับเคลื่อนเศรษฐกิจพอเพียง2549</a:t>
            </a:r>
            <a:r>
              <a:rPr lang="en-US" sz="32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: 8) </a:t>
            </a:r>
            <a:r>
              <a:rPr lang="th-TH" sz="32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</a:t>
            </a:r>
            <a:endParaRPr lang="en-US" sz="32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924952-ED17-4A9B-B7AC-5228B919539D}"/>
              </a:ext>
            </a:extLst>
          </p:cNvPr>
          <p:cNvSpPr txBox="1"/>
          <p:nvPr/>
        </p:nvSpPr>
        <p:spPr>
          <a:xfrm>
            <a:off x="1003176" y="719092"/>
            <a:ext cx="7022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ความหมายของเศรษฐกิจพอเพียง (</a:t>
            </a:r>
            <a:r>
              <a:rPr lang="en-US" sz="3600" b="1" dirty="0">
                <a:solidFill>
                  <a:srgbClr val="00206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Sufficiency Economy</a:t>
            </a:r>
            <a:r>
              <a:rPr lang="th-TH" sz="3600" b="1" dirty="0">
                <a:solidFill>
                  <a:srgbClr val="00206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)</a:t>
            </a:r>
            <a:r>
              <a:rPr lang="th-TH" sz="36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</a:t>
            </a:r>
            <a:endParaRPr lang="en-US" sz="3600" dirty="0">
              <a:solidFill>
                <a:srgbClr val="00206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784481-C911-465D-3C6B-DAA7242D6450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905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D6274F-95B3-4F36-BDBD-37E54122DC5B}"/>
              </a:ext>
            </a:extLst>
          </p:cNvPr>
          <p:cNvSpPr/>
          <p:nvPr/>
        </p:nvSpPr>
        <p:spPr>
          <a:xfrm>
            <a:off x="870012" y="523783"/>
            <a:ext cx="7253056" cy="1056442"/>
          </a:xfrm>
          <a:prstGeom prst="roundRect">
            <a:avLst/>
          </a:prstGeom>
          <a:ln w="190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9AA4BD-DE35-41EA-84A5-42C13322C757}"/>
              </a:ext>
            </a:extLst>
          </p:cNvPr>
          <p:cNvSpPr txBox="1"/>
          <p:nvPr/>
        </p:nvSpPr>
        <p:spPr>
          <a:xfrm>
            <a:off x="1100830" y="2134247"/>
            <a:ext cx="6826927" cy="35394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ความสามารถในการดำรงชีวิตได้อย่างไม่เดือดร้อน กำหนดความเป็นอยู่อย่างประมาณตนตามฐานะ ตามอัตภาพและที่สำคัญไม่หลงใหลใน วัตถุนิยมมีอิสรภาพ เสรีภาพไม่พันธนาการอยู่กับสิ่งใด หันมายึดทางสายกลางในการดำรงชีวิต เศรษฐกิจพอเพียงจึงเป็นพื้นฐานของความมั่นคงในการดำรงชีวิต ส่งผลให้สามารถใช้หลักการ พึ่งตนเองได้  </a:t>
            </a:r>
          </a:p>
          <a:p>
            <a:r>
              <a:rPr lang="th-TH" sz="32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 </a:t>
            </a:r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โดยยึดหลักสำคัญ </a:t>
            </a:r>
            <a:r>
              <a:rPr lang="en-US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5</a:t>
            </a:r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ประการ คือ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516ADF-FA2C-4C08-A534-919AB5293FFC}"/>
              </a:ext>
            </a:extLst>
          </p:cNvPr>
          <p:cNvSpPr txBox="1"/>
          <p:nvPr/>
        </p:nvSpPr>
        <p:spPr>
          <a:xfrm>
            <a:off x="1003176" y="719092"/>
            <a:ext cx="7022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ความหมายของเศรษฐกิจพอเพียง (</a:t>
            </a:r>
            <a:r>
              <a:rPr lang="en-US" sz="3600" b="1" dirty="0">
                <a:solidFill>
                  <a:srgbClr val="00206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Sufficiency Economy</a:t>
            </a:r>
            <a:r>
              <a:rPr lang="th-TH" sz="3600" b="1" dirty="0">
                <a:solidFill>
                  <a:srgbClr val="00206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)</a:t>
            </a:r>
            <a:r>
              <a:rPr lang="th-TH" sz="36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</a:t>
            </a:r>
            <a:endParaRPr lang="en-US" sz="3600" dirty="0">
              <a:solidFill>
                <a:srgbClr val="00206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16E13B-69C0-4A0B-A925-403F8D5352E9}"/>
              </a:ext>
            </a:extLst>
          </p:cNvPr>
          <p:cNvSpPr txBox="1"/>
          <p:nvPr/>
        </p:nvSpPr>
        <p:spPr>
          <a:xfrm>
            <a:off x="9907480" y="5672831"/>
            <a:ext cx="1979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ea typeface="Calibri" panose="020F0502020204030204" pitchFamily="34" charset="0"/>
                <a:cs typeface="TH Sarabun New" panose="020B0500040200020003" pitchFamily="34" charset="-34"/>
              </a:rPr>
              <a:t>(สุเมธ </a:t>
            </a:r>
            <a:r>
              <a:rPr lang="th-TH" sz="1800" dirty="0">
                <a:effectLst/>
                <a:ea typeface="Calibri" panose="020F0502020204030204" pitchFamily="34" charset="0"/>
                <a:cs typeface="TH Sarabun New" panose="020B0500040200020003" pitchFamily="34" charset="-34"/>
              </a:rPr>
              <a:t>ตันติเวชกุล, </a:t>
            </a:r>
            <a:r>
              <a:rPr lang="en-US" sz="1800" dirty="0">
                <a:effectLst/>
                <a:latin typeface="TH Sarabun New" panose="020B0500040200020003" pitchFamily="34" charset="-34"/>
                <a:ea typeface="Calibri" panose="020F0502020204030204" pitchFamily="34" charset="0"/>
              </a:rPr>
              <a:t>2543 : 3)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เศรษฐกิจพอเพียงกับทฤษฎีใหม่ตามแนวพระราชดำริ (หน้าที่พลเมืองฯ) - YouTube">
            <a:extLst>
              <a:ext uri="{FF2B5EF4-FFF2-40B4-BE49-F238E27FC236}">
                <a16:creationId xmlns:a16="http://schemas.microsoft.com/office/drawing/2014/main" id="{3D14E459-D1EF-4281-94A6-FFFEAC704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068" y="2547892"/>
            <a:ext cx="3795698" cy="213508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1C6579-C10C-C468-0ECC-5B25507C759F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2779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1D5AA4-E0CC-43C0-A66A-DAE31641519C}"/>
              </a:ext>
            </a:extLst>
          </p:cNvPr>
          <p:cNvSpPr txBox="1"/>
          <p:nvPr/>
        </p:nvSpPr>
        <p:spPr>
          <a:xfrm>
            <a:off x="898124" y="552936"/>
            <a:ext cx="9046345" cy="552330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1.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ด้านจิตใจ ทำตนให้เป็นที่พึ่งของตนเอง มีจิตสำนึกที่ดี สร้างสรรค์ให้ตนเองและชาติ 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โดยรวม เอื้ออาทร ประนีประนอม และเห็นประโยชน์ส่วนรวมเป็นที่ตั้ง </a:t>
            </a:r>
            <a:endParaRPr lang="en-US" sz="2800" b="1" dirty="0"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2.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ด้านสังคม แต่ละชุมชนต้องช่วยเหลือเกื้อกูลกัน เชื่อมโยงเป็นเครือข่ายชุมชนที่แข็งแรง 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เป็นอิสระ อยู่บนพื้นฐานของเมตตาธรรม </a:t>
            </a:r>
            <a:endParaRPr lang="en-US" sz="2800" b="1" dirty="0"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3.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ด้านทรัพยากรธรรมชาติและสิ่งแวดล้อมให้ใช้และจัดการอย่างชาญฉลาด 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พร้อมหาทางเพิ่มคุณค่าโดยยึดอยู่บนหลักของความยั่งยืน </a:t>
            </a:r>
            <a:endParaRPr lang="en-US" sz="2800" b="1" dirty="0"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4.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ด้านเทคโนโลยี เลือกใช้เฉพาะสิ่งที่สอดคล้องกับ ความต้องการและ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สภาพแวดล้อม และการพัฒนาเทคโนโลยีของเราด้วย </a:t>
            </a:r>
            <a:endParaRPr lang="en-US" sz="2800" b="1" dirty="0"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5.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ด้านเศรษฐกิจ ยึดหลักความพออยู่ พอกิน พอใช้ หลังจากนั้นคิดหารายได้เพิ่มใน ลักษณะค่อยเป็นค่อยไป หลีกเลี่ยงการก่อหนี้และลดความเสี่ยง </a:t>
            </a:r>
            <a:endParaRPr lang="en-US" sz="28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058035-74B0-4A3B-A20F-C65B176C6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741" y="2297513"/>
            <a:ext cx="3430108" cy="257258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68BDF9-0ADF-66C7-9A55-242538C71D77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283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089DFDD-EC45-46AB-A064-18E5EF7F0B98}"/>
              </a:ext>
            </a:extLst>
          </p:cNvPr>
          <p:cNvSpPr/>
          <p:nvPr/>
        </p:nvSpPr>
        <p:spPr>
          <a:xfrm>
            <a:off x="9543495" y="3053918"/>
            <a:ext cx="2263806" cy="134052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8085B1-0114-4FDB-AEC1-442D8E51DD5E}"/>
              </a:ext>
            </a:extLst>
          </p:cNvPr>
          <p:cNvSpPr/>
          <p:nvPr/>
        </p:nvSpPr>
        <p:spPr>
          <a:xfrm>
            <a:off x="656948" y="332267"/>
            <a:ext cx="4589755" cy="9399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EFC11C-AE77-4CB4-9B9B-9884A11921FE}"/>
              </a:ext>
            </a:extLst>
          </p:cNvPr>
          <p:cNvSpPr txBox="1"/>
          <p:nvPr/>
        </p:nvSpPr>
        <p:spPr>
          <a:xfrm>
            <a:off x="787153" y="448285"/>
            <a:ext cx="530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หลักแนวคิดของเศรษฐกิจพอเพียง  </a:t>
            </a:r>
            <a:endParaRPr lang="en-US" sz="40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" name="Picture 3" descr="sufficiency-economy">
            <a:extLst>
              <a:ext uri="{FF2B5EF4-FFF2-40B4-BE49-F238E27FC236}">
                <a16:creationId xmlns:a16="http://schemas.microsoft.com/office/drawing/2014/main" id="{43AB9F8F-B96B-4D9F-AA9A-8F03E450E22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576" y="1476374"/>
            <a:ext cx="5715000" cy="4663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60CAB8-A83F-44BE-B721-DCDCA1A8E158}"/>
              </a:ext>
            </a:extLst>
          </p:cNvPr>
          <p:cNvSpPr txBox="1"/>
          <p:nvPr/>
        </p:nvSpPr>
        <p:spPr>
          <a:xfrm>
            <a:off x="9712171" y="3429000"/>
            <a:ext cx="2263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H Sarabun New" panose="020B0500040200020003" pitchFamily="34" charset="-34"/>
              </a:rPr>
              <a:t>3 ห่วง 2 เงื่อนไข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13325-4DBE-10BF-A16A-EE1371C5BF91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6901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3978C9-E260-4B6B-8062-23A811420225}"/>
              </a:ext>
            </a:extLst>
          </p:cNvPr>
          <p:cNvSpPr txBox="1"/>
          <p:nvPr/>
        </p:nvSpPr>
        <p:spPr>
          <a:xfrm>
            <a:off x="1162974" y="754602"/>
            <a:ext cx="1970843" cy="646331"/>
          </a:xfrm>
          <a:prstGeom prst="rect">
            <a:avLst/>
          </a:prstGeom>
          <a:solidFill>
            <a:srgbClr val="FFC000"/>
          </a:solidFill>
          <a:ln w="28575">
            <a:solidFill>
              <a:srgbClr val="92D05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effectLst/>
                <a:ea typeface="Calibri" panose="020F0502020204030204" pitchFamily="34" charset="0"/>
                <a:cs typeface="TH Sarabun New" panose="020B0500040200020003" pitchFamily="34" charset="-34"/>
              </a:rPr>
              <a:t>กรอบแนวคิด </a:t>
            </a:r>
            <a:endParaRPr lang="en-US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6DC40-A587-4680-8A4C-984DCBC59152}"/>
              </a:ext>
            </a:extLst>
          </p:cNvPr>
          <p:cNvSpPr txBox="1"/>
          <p:nvPr/>
        </p:nvSpPr>
        <p:spPr>
          <a:xfrm>
            <a:off x="2148395" y="1970842"/>
            <a:ext cx="69956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เป็นปรัชญาที่ชี้แนะแนวทางการดำรงอยู่และปฏิบัติตนในทางที่ควร จะเป็นโดยมีพื้นฐานมาจากวิถีชีวิตดั้งเดิมของสังคมไทย สามารถนำมาประยุกต์ใช้ได้ตลอดเวลาและเป็นการมองโลกเชิงระบบที่มีการเปลี่ยนแปลงอยู่ตลอดเวลา มุ่งเน้นการรอดพ้นจากภัยและวิกฤติ เพื่อความมั่นคงและความยั่งยืนของการพัฒนา   </a:t>
            </a:r>
            <a:endParaRPr lang="en-US" sz="32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715C3-4346-6968-F2C2-B78382205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858" y="4107496"/>
            <a:ext cx="2492747" cy="178883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1F2F0D-0882-2D0C-8BCF-1E43F2A26087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514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EF8770-DAF1-4AFB-BD92-A2E40E8D11C1}"/>
              </a:ext>
            </a:extLst>
          </p:cNvPr>
          <p:cNvSpPr txBox="1"/>
          <p:nvPr/>
        </p:nvSpPr>
        <p:spPr>
          <a:xfrm>
            <a:off x="745724" y="745724"/>
            <a:ext cx="1802167" cy="646331"/>
          </a:xfrm>
          <a:prstGeom prst="rect">
            <a:avLst/>
          </a:prstGeom>
          <a:solidFill>
            <a:srgbClr val="FFC000"/>
          </a:solidFill>
          <a:ln w="28575">
            <a:solidFill>
              <a:srgbClr val="92D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effectLst/>
                <a:ea typeface="Calibri" panose="020F0502020204030204" pitchFamily="34" charset="0"/>
                <a:cs typeface="TH Sarabun New" panose="020B0500040200020003" pitchFamily="34" charset="-34"/>
              </a:rPr>
              <a:t>คุณลักษณะ</a:t>
            </a:r>
            <a:endParaRPr lang="en-US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CFF4EC-75B3-4D1F-91AA-72345DE873FE}"/>
              </a:ext>
            </a:extLst>
          </p:cNvPr>
          <p:cNvSpPr txBox="1"/>
          <p:nvPr/>
        </p:nvSpPr>
        <p:spPr>
          <a:xfrm>
            <a:off x="2325949" y="2130641"/>
            <a:ext cx="66937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altLang="th-TH" sz="3600" b="1" dirty="0">
                <a:latin typeface="DilleniaUPC" panose="02020603050405020304" pitchFamily="18" charset="-34"/>
                <a:cs typeface="DilleniaUPC" panose="02020603050405020304" pitchFamily="18" charset="-34"/>
              </a:rPr>
              <a:t>เศรษฐกิจพอเพียงสามารถนำมาประยุกต์ใช้กับ</a:t>
            </a:r>
            <a:r>
              <a:rPr lang="th-TH" altLang="th-TH" sz="3600" b="1" u="sng" dirty="0">
                <a:latin typeface="DilleniaUPC" panose="02020603050405020304" pitchFamily="18" charset="-34"/>
                <a:cs typeface="DilleniaUPC" panose="02020603050405020304" pitchFamily="18" charset="-34"/>
              </a:rPr>
              <a:t>การปฏิบัติตนได้ในทุกระดับ </a:t>
            </a:r>
            <a:r>
              <a:rPr lang="th-TH" altLang="th-TH" sz="3600" b="1" dirty="0">
                <a:latin typeface="DilleniaUPC" panose="02020603050405020304" pitchFamily="18" charset="-34"/>
                <a:cs typeface="DilleniaUPC" panose="02020603050405020304" pitchFamily="18" charset="-34"/>
              </a:rPr>
              <a:t>โดยเน้นการ</a:t>
            </a:r>
            <a:r>
              <a:rPr lang="th-TH" altLang="th-TH" sz="3600" b="1" u="sng" dirty="0">
                <a:latin typeface="DilleniaUPC" panose="02020603050405020304" pitchFamily="18" charset="-34"/>
                <a:cs typeface="DilleniaUPC" panose="02020603050405020304" pitchFamily="18" charset="-34"/>
              </a:rPr>
              <a:t>ปฏิบัติตนบนทางสายกลาง</a:t>
            </a:r>
            <a:r>
              <a:rPr lang="th-TH" altLang="th-TH" sz="3600" b="1" dirty="0">
                <a:latin typeface="DilleniaUPC" panose="02020603050405020304" pitchFamily="18" charset="-34"/>
                <a:cs typeface="DilleniaUPC" panose="02020603050405020304" pitchFamily="18" charset="-34"/>
              </a:rPr>
              <a:t> และการพัฒนาอย่าง</a:t>
            </a:r>
            <a:r>
              <a:rPr lang="th-TH" altLang="th-TH" sz="3600" b="1" u="sng" dirty="0">
                <a:latin typeface="DilleniaUPC" panose="02020603050405020304" pitchFamily="18" charset="-34"/>
                <a:cs typeface="DilleniaUPC" panose="02020603050405020304" pitchFamily="18" charset="-34"/>
              </a:rPr>
              <a:t>เป็นขั้นตอน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C6D56-8ACE-619D-8B99-DFA9D382C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68" y="3092823"/>
            <a:ext cx="1793838" cy="22422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061630-ADC9-E021-1BA8-6747093797E1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648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DFB9301F-9F14-45B0-8EB7-31BD28B1B0E0}"/>
              </a:ext>
            </a:extLst>
          </p:cNvPr>
          <p:cNvSpPr/>
          <p:nvPr/>
        </p:nvSpPr>
        <p:spPr>
          <a:xfrm>
            <a:off x="945473" y="394186"/>
            <a:ext cx="1890944" cy="1402671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63ABC4-EF88-444A-B0F6-F007983724A1}"/>
              </a:ext>
            </a:extLst>
          </p:cNvPr>
          <p:cNvSpPr txBox="1"/>
          <p:nvPr/>
        </p:nvSpPr>
        <p:spPr>
          <a:xfrm>
            <a:off x="1069760" y="772355"/>
            <a:ext cx="142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 New" panose="020B0500040200020003" pitchFamily="34" charset="-34"/>
              </a:rPr>
              <a:t>คำนิยาม</a:t>
            </a:r>
            <a:endParaRPr lang="en-US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FB51DC-177B-48C3-A69D-6B80263F050A}"/>
              </a:ext>
            </a:extLst>
          </p:cNvPr>
          <p:cNvSpPr txBox="1"/>
          <p:nvPr/>
        </p:nvSpPr>
        <p:spPr>
          <a:xfrm>
            <a:off x="2915097" y="2351799"/>
            <a:ext cx="7244178" cy="2308324"/>
          </a:xfrm>
          <a:prstGeom prst="rect">
            <a:avLst/>
          </a:prstGeom>
          <a:solidFill>
            <a:srgbClr val="FBE5F8"/>
          </a:solidFill>
          <a:ln>
            <a:solidFill>
              <a:srgbClr val="FF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1539EF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1.  ความพอประมาณ</a:t>
            </a:r>
          </a:p>
          <a:p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หมายถึง ความพอดีที่ไม่น้อยเกินไปและไม่มากเกินไป โดยไม่เบียดเบียนตนเองและผู้อื่น เช่น การผลิตและการบริโภคที่อยู่ในระดับพอประมาณ  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4EFD0-45CC-430C-87E5-1CD6D9F567A9}"/>
              </a:ext>
            </a:extLst>
          </p:cNvPr>
          <p:cNvSpPr txBox="1"/>
          <p:nvPr/>
        </p:nvSpPr>
        <p:spPr>
          <a:xfrm>
            <a:off x="3289178" y="788369"/>
            <a:ext cx="5686146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rgbClr val="92D05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 New" panose="020B0500040200020003" pitchFamily="34" charset="-34"/>
              </a:rPr>
              <a:t>ความพอเพียงจะต้องประกอบด้วย 3 คุณลักษณะ</a:t>
            </a:r>
            <a:endParaRPr lang="en-US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9D2669-4944-7859-EAB9-E555AD59E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046" y="4222376"/>
            <a:ext cx="3282945" cy="184725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ACB812-061B-7775-5716-C5604DD8ABAA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804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C2040A-1025-4A62-86A2-09F317B76ED6}"/>
              </a:ext>
            </a:extLst>
          </p:cNvPr>
          <p:cNvSpPr txBox="1"/>
          <p:nvPr/>
        </p:nvSpPr>
        <p:spPr>
          <a:xfrm>
            <a:off x="640673" y="111777"/>
            <a:ext cx="10713867" cy="6189515"/>
          </a:xfrm>
          <a:prstGeom prst="rect">
            <a:avLst/>
          </a:prstGeom>
          <a:solidFill>
            <a:srgbClr val="FBE5F8"/>
          </a:solidFill>
          <a:ln>
            <a:solidFill>
              <a:srgbClr val="FF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1.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ความพอประมาณตนทางกาย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- การบริโภคพอประมาณ ไม่ฟุ่มเฟือยใช้จ่ายเหมาะสมแก่ฐานะ รักษาสุขภาพให้ดีเสมอ 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ไม่ดูถูกเหยียดหยามผู้ที่ด้อยกว่า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2.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พอประมาณทางวาจา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- รู้จักสิ่งที่ควรพูด และไม่ควรพูด ไม่พูดคำหยาบ ไม่พูดส่อเสียด คิดก่อนพูด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3.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พอประมาณทางใจ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คือ คิดไตร่ตรองด้วยสติปัญญา ไม่นำสิ่งที่เป็นปัญหามาคิดไม่สบายใจ คิดแต่ในสิ่งที่เป็นประโยชน์ </a:t>
            </a:r>
            <a:endParaRPr lang="th-TH" sz="2800" b="1" dirty="0"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4.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พอประมาณในด้านเทคโนโลยี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ในการนำเทคโนโลยีมาใช้ในการดำรงชีวิตและประกอบกิจกรรมต้องคำนึงถึง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ความเหมาะสม </a:t>
            </a:r>
            <a:endParaRPr lang="th-TH" sz="2800" b="1" dirty="0"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5.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พอประมาณในการลงทุนและผลิต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ได้แก่ การพิจารณาลงทุนที่มีความเสี่ยงน้อย ไม่โลภไม่เน้นกำไรในระยะสั้น</a:t>
            </a:r>
            <a:endParaRPr lang="th-TH" sz="2800" b="1" dirty="0"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6.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พอประมาณในการประหยัดต้องรู้จักวางแผนในการใช้จ่าย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ไม่ก่อหนี้สิน รู้จักเก็บออม </a:t>
            </a:r>
            <a:endParaRPr lang="th-TH" sz="2800" b="1" dirty="0"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7.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พอประมาณในการมีความสุข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- สุขที่เกิดจากกิเลสกาม คือ โลภ โกรธ หลง และวัตถุกาม ไม่มัวเมาหลงใหลได้ปลื้ม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กับกามสุขจนเกินไป </a:t>
            </a:r>
            <a:endParaRPr lang="th-TH" sz="2800" b="1" dirty="0"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8.  </a:t>
            </a:r>
            <a:r>
              <a:rPr lang="th-TH" sz="2800" b="1" dirty="0">
                <a:solidFill>
                  <a:schemeClr val="accent3">
                    <a:lumMod val="75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พอประมาณในการเสียสละเพื่อสังคม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- มีธรรมประจำใจคือ พรหมวิหาร 4 อุทิศตนช่วยเหลือผู้อื่นและสังคม   </a:t>
            </a:r>
            <a:endParaRPr lang="en-US" sz="28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467478-31D5-D8B7-51DD-157FB7E32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164" y="717177"/>
            <a:ext cx="957010" cy="9570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6E2724-4539-7C26-989E-277631E4FC6D}"/>
              </a:ext>
            </a:extLst>
          </p:cNvPr>
          <p:cNvSpPr txBox="1"/>
          <p:nvPr/>
        </p:nvSpPr>
        <p:spPr>
          <a:xfrm>
            <a:off x="9317488" y="645789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2252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9D9303-2413-4D37-BEC2-CE029E10FE10}"/>
              </a:ext>
            </a:extLst>
          </p:cNvPr>
          <p:cNvSpPr txBox="1"/>
          <p:nvPr/>
        </p:nvSpPr>
        <p:spPr>
          <a:xfrm>
            <a:off x="1865791" y="1056443"/>
            <a:ext cx="8868792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1539EF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2.  ความมีเหตุผล </a:t>
            </a:r>
          </a:p>
          <a:p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หมายถึง การตัดสินใจเกี่ยวกับระดับความพอเพียงนั้นจะต้องเป็นไปอย่างมีเหตุผล โดยพิจารณาจากเหตุปัจจัยที่เกี่ยวข้อง ตลอดจนคำนึงถึงผลที่คาดว่าจะเกิดขึ้นจากการกระทำนั้น ๆ อย่างรอบคอบ </a:t>
            </a:r>
          </a:p>
          <a:p>
            <a:pPr algn="thaiDist"/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- การจะคิดจะทำอะไรต้องวิเคราะห์ไตร่ตรองหาสาเหตุให้รอบคอบ คำนึงผลกระทบต่อตนเอง ชุมชนและสังคม </a:t>
            </a:r>
            <a:r>
              <a:rPr lang="th-TH" sz="3600" b="1" dirty="0">
                <a:effectLst/>
                <a:ea typeface="Calibri" panose="020F0502020204030204" pitchFamily="34" charset="0"/>
                <a:cs typeface="TH Sarabun New" panose="020B0500040200020003" pitchFamily="34" charset="-34"/>
              </a:rPr>
              <a:t>อย่าใช้เพียงความเชื่อ ความถูกใจ หรือการฟังตามกันมาเป็นฐานของการกระทำ </a:t>
            </a:r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ยึดหลักวิชาการ หลักกฎหมาย หลักศีลธรรมจริยธรรมและวัฒนธรรมที่ดีงาม 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20CE0-D866-71E3-6064-0865B9998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529" y="4770724"/>
            <a:ext cx="1448540" cy="14485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FCF6F9-5B57-2006-4351-F39E10938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16" y="353878"/>
            <a:ext cx="1384175" cy="184672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064EB9-D951-D7E3-B1AA-FB257C5388B8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0098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116C1F-FB26-4888-BB68-4AACFFAA383B}"/>
              </a:ext>
            </a:extLst>
          </p:cNvPr>
          <p:cNvSpPr txBox="1"/>
          <p:nvPr/>
        </p:nvSpPr>
        <p:spPr>
          <a:xfrm>
            <a:off x="1799207" y="1766656"/>
            <a:ext cx="8774098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1539EF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3.  การมีภูมิคุ้มกันที่ดีในตัว </a:t>
            </a:r>
          </a:p>
          <a:p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หมายถึง การเตรียมตัวให้พร้อมรับผลกระทบ การเปลี่ยนแปลงด้านต่าง ๆ ที่จะเกิดขึ้น โดยคำนึงถึงความเป็นไปได้ของสถานการณ์ต่าง ๆ ที่คาดว่าจะเกิดขึ้นในอนาคตอันใกล้และไกล    (มีทางหนีทีไล่/มีลู่ทางหากเกิดเหตุไม่คาดฝัน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BC3AF-077E-A0FC-2BAA-8196BAD95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093" y="5005872"/>
            <a:ext cx="3400425" cy="1314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186A8F-107A-360A-C3F6-429CD41E351D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4295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C500DC-B8F7-4F60-9203-C3D880AE09B4}"/>
              </a:ext>
            </a:extLst>
          </p:cNvPr>
          <p:cNvSpPr txBox="1"/>
          <p:nvPr/>
        </p:nvSpPr>
        <p:spPr>
          <a:xfrm>
            <a:off x="1287262" y="834501"/>
            <a:ext cx="1438183" cy="646331"/>
          </a:xfrm>
          <a:prstGeom prst="rect">
            <a:avLst/>
          </a:prstGeom>
          <a:solidFill>
            <a:srgbClr val="FFC000"/>
          </a:solidFill>
          <a:ln w="19050">
            <a:solidFill>
              <a:srgbClr val="92D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เงื่อนไข 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0B2189-5C61-4194-9D87-B309BAB2EC3A}"/>
              </a:ext>
            </a:extLst>
          </p:cNvPr>
          <p:cNvSpPr txBox="1"/>
          <p:nvPr/>
        </p:nvSpPr>
        <p:spPr>
          <a:xfrm>
            <a:off x="2121066" y="2784454"/>
            <a:ext cx="8504809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7030A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1.  เงื่อนไขความรู้  </a:t>
            </a:r>
          </a:p>
          <a:p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ประกอบด้วย ความรอบรู้เกี่ยวกับวิชาการต่าง ๆ ที่เกี่ยวข้อง อย่างรอบด้าน ความรอบคอบที่จะนำความรู้เหล่านั้นมาพิจารณาให้เชื่อมโยงกัน เพื่อประกอบการวางแผน และความระมัดระวังในขั้นปฏิบัติ 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206462-D399-0E0F-3F12-88E5068AF38E}"/>
              </a:ext>
            </a:extLst>
          </p:cNvPr>
          <p:cNvSpPr txBox="1"/>
          <p:nvPr/>
        </p:nvSpPr>
        <p:spPr>
          <a:xfrm>
            <a:off x="3012141" y="1340940"/>
            <a:ext cx="6947648" cy="954107"/>
          </a:xfrm>
          <a:prstGeom prst="rect">
            <a:avLst/>
          </a:prstGeom>
          <a:noFill/>
          <a:ln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altLang="th-TH" sz="28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การตัดสินใจและการดำเนินกิจกรรมต่าง ๆ ให้อยู่ในระดับพอเพียงนั้น  ต้องอาศัยทั้งความรู้และคุณธรรมเป็นพื้นฐาน </a:t>
            </a:r>
            <a:endParaRPr lang="en-US" sz="2800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86251-381C-F8CF-8C57-576C8521A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933" y="4536142"/>
            <a:ext cx="1492707" cy="14927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04983C-A8DC-4B8A-40B9-BE0D743FAEF9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1671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EF2027-542A-4F8F-8FC5-B69968F42DB2}"/>
              </a:ext>
            </a:extLst>
          </p:cNvPr>
          <p:cNvSpPr txBox="1"/>
          <p:nvPr/>
        </p:nvSpPr>
        <p:spPr>
          <a:xfrm>
            <a:off x="2104007" y="1713390"/>
            <a:ext cx="7981025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7030A0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2. เงื่อนไขคุณธรรม</a:t>
            </a:r>
          </a:p>
          <a:p>
            <a:pPr algn="thaiDist"/>
            <a:r>
              <a:rPr lang="th-TH" sz="3600" b="1" dirty="0">
                <a:solidFill>
                  <a:srgbClr val="7030A0"/>
                </a:solidFill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</a:t>
            </a:r>
            <a:r>
              <a:rPr lang="th-TH" sz="36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คุณธรรมที่จะเสริมสร้าง </a:t>
            </a:r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ประกอบด้วย มีความตระหนักในคุณธรรม มีความซื่อสัตย์สุจริต มีความอดทน มีความเพียร ใช้สติปัญญาในการดำเนินชีวิต ไม่โลภ และไม่ตระหนี่  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2D519-CC3E-4489-0191-E98D8CFF0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657" y="3524530"/>
            <a:ext cx="2619375" cy="1781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BCA585-9FDA-425D-8DA6-2023C5FE41C1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9622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36114E5-E86C-4279-8A45-B5AC9DF691BB}"/>
              </a:ext>
            </a:extLst>
          </p:cNvPr>
          <p:cNvSpPr/>
          <p:nvPr/>
        </p:nvSpPr>
        <p:spPr>
          <a:xfrm>
            <a:off x="2476871" y="541538"/>
            <a:ext cx="7501630" cy="1020932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59D10-6F53-4CEB-87E2-5294757BF005}"/>
              </a:ext>
            </a:extLst>
          </p:cNvPr>
          <p:cNvSpPr txBox="1"/>
          <p:nvPr/>
        </p:nvSpPr>
        <p:spPr>
          <a:xfrm>
            <a:off x="2476871" y="772357"/>
            <a:ext cx="7608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การบูรณาการปรัชญาของเศรษฐกิจพอเพียงด้านการจัดการศึกษา</a:t>
            </a:r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</a:t>
            </a:r>
            <a:endParaRPr lang="en-US" sz="36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6A393-407B-4E6F-857C-C1E38AAFCBF2}"/>
              </a:ext>
            </a:extLst>
          </p:cNvPr>
          <p:cNvSpPr txBox="1"/>
          <p:nvPr/>
        </p:nvSpPr>
        <p:spPr>
          <a:xfrm>
            <a:off x="1682318" y="2219419"/>
            <a:ext cx="9197267" cy="2862322"/>
          </a:xfrm>
          <a:prstGeom prst="rect">
            <a:avLst/>
          </a:prstGeom>
          <a:noFill/>
          <a:ln w="1905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เป้าหมายสำคัญ</a:t>
            </a:r>
          </a:p>
          <a:p>
            <a:pPr algn="thaiDist"/>
            <a:r>
              <a:rPr lang="th-TH" sz="3600" b="1" dirty="0"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3600" b="1" dirty="0">
                <a:effectLst/>
                <a:ea typeface="Calibri" panose="020F0502020204030204" pitchFamily="34" charset="0"/>
                <a:cs typeface="TH SarabunPSK" panose="020B0500040200020003" pitchFamily="34" charset="-34"/>
              </a:rPr>
              <a:t>  คือ การทำให้เด็กรู้จักการพอเพียง ปลูกฝัง อบรม เพื่อทำให้เด็กมีความสมดุลทางเศรษฐกิจ สังคม สิ่งแวดล้อม และวัฒนธรรมโดย สอดแทรกแนวคิดปรัชญาของเศรษฐกิจพอเพียงบูรณาการให้เข้าเป็นส่วนหนึ่งของหลักสูตรสาระการเรียนรู้ต่างๆ</a:t>
            </a: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9D8A47-690F-B53A-9634-AED1F2A62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659" y="4563034"/>
            <a:ext cx="2915637" cy="14416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60ADE-80CB-F9B9-7C83-7EAA5644DD9F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1591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1B6561B-C6FE-48CD-B0B8-9B5CA1C339E3}"/>
              </a:ext>
            </a:extLst>
          </p:cNvPr>
          <p:cNvSpPr/>
          <p:nvPr/>
        </p:nvSpPr>
        <p:spPr>
          <a:xfrm>
            <a:off x="1455938" y="470517"/>
            <a:ext cx="9454718" cy="7634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35C14E-7D28-43CC-B336-4148EEDA78C2}"/>
              </a:ext>
            </a:extLst>
          </p:cNvPr>
          <p:cNvSpPr txBox="1"/>
          <p:nvPr/>
        </p:nvSpPr>
        <p:spPr>
          <a:xfrm>
            <a:off x="1455938" y="568171"/>
            <a:ext cx="9543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แนวทางในการพัฒนาผู้เรียนตามคุณลักษณะที่พึงประสงค์ตามแนวปรัชญาเศรษฐกิจพอเพียง  </a:t>
            </a:r>
            <a:endParaRPr lang="en-US" sz="32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C5467-314A-4CFD-9E93-10B3353D107D}"/>
              </a:ext>
            </a:extLst>
          </p:cNvPr>
          <p:cNvSpPr txBox="1"/>
          <p:nvPr/>
        </p:nvSpPr>
        <p:spPr>
          <a:xfrm>
            <a:off x="711693" y="1464816"/>
            <a:ext cx="10768614" cy="4651915"/>
          </a:xfrm>
          <a:prstGeom prst="rect">
            <a:avLst/>
          </a:prstGeom>
          <a:noFill/>
          <a:ln>
            <a:solidFill>
              <a:srgbClr val="FFC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indent="457200"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ด้านการพัฒนาหลักสูตร  </a:t>
            </a:r>
            <a:r>
              <a:rPr lang="th-TH" sz="2800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มีแนวทางการดำเนินการ ดังนี้ </a:t>
            </a:r>
            <a:endParaRPr lang="en-US" sz="2800" dirty="0"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สถานศึกษาควรมีการพัฒนาการบูรณาการเนื้อหาสาระของเศรษฐกิจพอเพียงเข้าไปในหลักสูตรสถานศึกษาตามขั้นตอน ดังนี้ </a:t>
            </a:r>
            <a:endParaRPr lang="en-US" sz="2800" dirty="0">
              <a:effectLst/>
              <a:latin typeface="DilleniaUPC" panose="02020603050405020304" pitchFamily="18" charset="-34"/>
              <a:ea typeface="Calibri" panose="020F0502020204030204" pitchFamily="34" charset="0"/>
              <a:cs typeface="DilleniaUPC" panose="02020603050405020304" pitchFamily="18" charset="-34"/>
            </a:endParaRP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1.  สถานศึกษานำคุณลักษณะอันพึงประสงค์ของผู้เรียน ตามแนวทางหลักปรัชญา เศรษฐกิจพอเพียงมาพิจารณาปรับปรุงหรือเพิ่มเติม วิสัยทัศน์ เป้าหมายและคุณลักษณะอันพึงประสงค์ของผู้เรียนในหลักสูตรสถานศึกษา 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2  กลุ่มสาระการเรียนรู้ และกิจกรรมพัฒนาผู้เรียน ปรับปรุงหรือเพิ่มเติม มาตรฐานการเรียนรู้ในแต่ละช่วงชั้น ให้สอดคล้องกับวิสัยทัศน์ เป้าหมาย และคุณลักษณะอันพึงประสงค์ของผู้เรียน</a:t>
            </a:r>
          </a:p>
          <a:p>
            <a:pPr indent="457200" algn="thaiDist">
              <a:lnSpc>
                <a:spcPct val="107000"/>
              </a:lnSpc>
              <a:spcAft>
                <a:spcPts val="800"/>
              </a:spcAft>
            </a:pPr>
            <a:r>
              <a:rPr lang="th-TH" sz="2800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3  กลุ่มสาระการเรียนรู้และกิจกรรมพัฒนาผู้เรียน ปรับปรุง เพิ่มเติม หรือจัดทำ สาระการเรียนรู้ หน่วยการจัดการเรียนรู้และแผนการจัดการเรียนรู้ ตามลำดับ เพื่อพัฒนาผู้เรียนได้ </a:t>
            </a:r>
            <a:endParaRPr lang="en-US" sz="28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57804D-2144-95D4-E978-534564B159AA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8299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5935F5-B9D0-4913-982A-7015B75CC948}"/>
              </a:ext>
            </a:extLst>
          </p:cNvPr>
          <p:cNvSpPr/>
          <p:nvPr/>
        </p:nvSpPr>
        <p:spPr>
          <a:xfrm>
            <a:off x="2210540" y="371123"/>
            <a:ext cx="7625918" cy="1065320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5BC697-AE0F-47F4-A0F0-60F5100DC7C7}"/>
              </a:ext>
            </a:extLst>
          </p:cNvPr>
          <p:cNvSpPr txBox="1"/>
          <p:nvPr/>
        </p:nvSpPr>
        <p:spPr>
          <a:xfrm>
            <a:off x="2210540" y="580617"/>
            <a:ext cx="7625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การบูรณาการปรัชญาของเศรษฐกิจพอเพียงด้านการจัดการเรียนรู้ </a:t>
            </a:r>
            <a:endParaRPr lang="en-US" sz="36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D7F7E-781B-49A5-82EA-7ABA653484CF}"/>
              </a:ext>
            </a:extLst>
          </p:cNvPr>
          <p:cNvSpPr txBox="1"/>
          <p:nvPr/>
        </p:nvSpPr>
        <p:spPr>
          <a:xfrm>
            <a:off x="1580226" y="1865850"/>
            <a:ext cx="9525739" cy="3539430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การบูรณาการปรัชญาของเศรษฐกิจพอเพียงด้านการจัดการเรียนรู้ </a:t>
            </a:r>
          </a:p>
          <a:p>
            <a:pPr algn="thaiDist"/>
            <a:r>
              <a:rPr lang="th-TH" sz="28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 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หมายถึง การจัดการเรียนรู้ของ</a:t>
            </a:r>
            <a:r>
              <a:rPr lang="th-TH" sz="2800" b="1" u="sng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ครูที่นำปรัชญาของเศรษฐกิจพอเพียงมาจัดกิจกรรมโดยผ่านกระบวนการเรียนรู้ที่สัมพันธ์กับเนื้อหาสาระในหลักสูตรตามมาตรฐานการเรียนรู้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และ</a:t>
            </a:r>
            <a:r>
              <a:rPr lang="th-TH" sz="2800" b="1" u="sng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สอดคล้องกับความรู้พื้นฐานในการดำเนินชีวิตแบบพอเพียง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ได้แก่ การพึ่งตนเอง การประหยัด การใช้ภูมิปัญญาท้องถิ่น การใช้ทรัพยากรธรรมชาติและสิ่งแวดล้อมอย่างคุ้มค่า การช่วยเหลือเกื้อกูลซึ่งกันและกัน และจัดกิจกรรมการเรียนรู้ที่ผสมผสานปรัชญาของเศรษฐกิจพอเพียงโดยยึดหลักสำคัญ คือ ความพอประมาณ ความมีเหตุผล และการมีภูมิคุ้มกันที่ดีในตนเอง </a:t>
            </a:r>
          </a:p>
          <a:p>
            <a:r>
              <a:rPr lang="th-TH" sz="2800" b="1" dirty="0"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                                                                                 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(สุรีพร  เอี้ยวถาวร, 2550 </a:t>
            </a:r>
            <a:r>
              <a:rPr lang="en-US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: </a:t>
            </a:r>
            <a:r>
              <a:rPr lang="th-TH" sz="28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11) </a:t>
            </a:r>
            <a:endParaRPr lang="en-US" sz="28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86FE93-EF67-6DE2-7B2F-A596465B1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460" y="371123"/>
            <a:ext cx="1300162" cy="130016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6ED839-C3B5-F6AF-7ADE-00B5372530DA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0207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9CE228-2AEF-4D91-AEFF-3B6E0D951E7D}"/>
              </a:ext>
            </a:extLst>
          </p:cNvPr>
          <p:cNvSpPr txBox="1"/>
          <p:nvPr/>
        </p:nvSpPr>
        <p:spPr>
          <a:xfrm>
            <a:off x="3232950" y="2157707"/>
            <a:ext cx="7723573" cy="2308324"/>
          </a:xfrm>
          <a:prstGeom prst="rect">
            <a:avLst/>
          </a:prstGeom>
          <a:noFill/>
          <a:ln>
            <a:solidFill>
              <a:srgbClr val="FFC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สถานศึกษาควรจัดการเรียนการสอนตามเนื้อหาสาระที่กำหนดไว้ในหลักสูตรอย่างสอดคล้องกับวิถีชีวิตของผู้เรียน </a:t>
            </a:r>
            <a:r>
              <a:rPr lang="th-TH" sz="3600" b="1" u="sng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เน้นกระบวนการคิดวิเคราะห์</a:t>
            </a:r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 </a:t>
            </a:r>
            <a:r>
              <a:rPr lang="th-TH" sz="3600" b="1" u="sng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เน้นการปฏิบัติจริง </a:t>
            </a:r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เพื่อนำไปสู่การปฏิบัติตนที่เหมาะสมในชีวิตประจำวัน  โดยมีแนวทางการดำเนินการดังนี้ 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6C960-795B-435F-AAF3-3980FC9FAFFA}"/>
              </a:ext>
            </a:extLst>
          </p:cNvPr>
          <p:cNvSpPr txBox="1"/>
          <p:nvPr/>
        </p:nvSpPr>
        <p:spPr>
          <a:xfrm>
            <a:off x="585925" y="594804"/>
            <a:ext cx="498925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DilleniaUPC" panose="02020603050405020304" pitchFamily="18" charset="-34"/>
                <a:cs typeface="DilleniaUPC" panose="02020603050405020304" pitchFamily="18" charset="-34"/>
              </a:rPr>
              <a:t>ลักษณะของการจัดกิจกรรมการเรียนรู้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C4007-86EE-32F4-9CF1-26DD632BE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11" y="2157707"/>
            <a:ext cx="2308324" cy="23083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C63B61-678E-14CE-B8A1-D8269832EF23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1291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3151C3-0B93-4891-877F-B4299BEA0F67}"/>
              </a:ext>
            </a:extLst>
          </p:cNvPr>
          <p:cNvSpPr txBox="1"/>
          <p:nvPr/>
        </p:nvSpPr>
        <p:spPr>
          <a:xfrm>
            <a:off x="3105967" y="1355051"/>
            <a:ext cx="8167456" cy="1569660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1.  จัดกิจกรรมการเรียนรู้ที่เน้นการฝึกทักษะ กระบวนการคิด วิเคราะห์ การจัดการ การเผชิญสถานการณ์ การแก้ปัญหา ฯลฯ ที่เริ่มจากชีวิตประจำวัน และเชื่อมโยงสู่ครอบครัว ชุมชน สังคมประเทศชาติ และสังคมโลก </a:t>
            </a:r>
            <a:endParaRPr lang="en-US" sz="32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0E8D01-200C-4C33-8706-88017D00B898}"/>
              </a:ext>
            </a:extLst>
          </p:cNvPr>
          <p:cNvSpPr txBox="1"/>
          <p:nvPr/>
        </p:nvSpPr>
        <p:spPr>
          <a:xfrm>
            <a:off x="3105967" y="3529701"/>
            <a:ext cx="8167456" cy="1569660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2.  จัดกระบวนการเรียนรู้โดยเน้นการทดลอง การปฏิบัติจริงทั้งในสถานศึกษาและแหล่งเรียนรู้ภายนอกสถานศึกษา ทั้งในรูปของการจัดทำโครงการ โครงงาน และอื่นๆทั้งการศึกษารายบุคคลและเป็นกลุ่ม ด้านการจัดการเรียนการสอน </a:t>
            </a:r>
            <a:endParaRPr lang="en-US" sz="32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193CA-BEED-5744-346F-6F6E6CA87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06" y="3314196"/>
            <a:ext cx="2452848" cy="17851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477616-9A72-1D4B-003B-003F82F9D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05" y="1355051"/>
            <a:ext cx="2452849" cy="19591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DAA0FC-1CB2-EA1E-91E4-B404BE8ED448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3548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BF3101-3A05-4DF7-9E06-908F8AB9CA34}"/>
              </a:ext>
            </a:extLst>
          </p:cNvPr>
          <p:cNvSpPr txBox="1"/>
          <p:nvPr/>
        </p:nvSpPr>
        <p:spPr>
          <a:xfrm>
            <a:off x="1837677" y="1864311"/>
            <a:ext cx="8771138" cy="1754326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sz="3600" b="1" dirty="0">
                <a:effectLst/>
                <a:latin typeface="DilleniaUPC" panose="02020603050405020304" pitchFamily="18" charset="-34"/>
                <a:ea typeface="Calibri" panose="020F0502020204030204" pitchFamily="34" charset="0"/>
                <a:cs typeface="DilleniaUPC" panose="02020603050405020304" pitchFamily="18" charset="-34"/>
              </a:rPr>
              <a:t>3.  สถานศึกษาควรจัดการเรียนการสอนตามเนื้อหาสาระที่กำหนดไว้ในหลักสูตรอย่างสอดคล้องกับวิถีชีวิตของผู้เรียน เน้นกระบวนการคิดวิเคราะห์ เน้นการปฏิบัติจริง เพื่อนำไปสู่การปฏิบัติตนที่เหมาะสมในวิถีชีวิตประวัน </a:t>
            </a:r>
            <a:endParaRPr lang="en-US" sz="3600" b="1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267AFA-2F92-CD88-5839-A34A6DE6BB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274"/>
          <a:stretch>
            <a:fillRect/>
          </a:stretch>
        </p:blipFill>
        <p:spPr>
          <a:xfrm>
            <a:off x="4356847" y="4147293"/>
            <a:ext cx="4733365" cy="16581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02A651-E4F0-71C0-0DC1-619DA7552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693" y="3603676"/>
            <a:ext cx="2524335" cy="1738987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1ACE9A-962B-27BA-D71F-A4A05DAF9E06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4892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9CE073-C530-33F5-A3E5-89963E975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412" y="3877787"/>
            <a:ext cx="3182471" cy="212268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2CEFC49-1CDF-AE92-B02C-CCEDBFE18948}"/>
              </a:ext>
            </a:extLst>
          </p:cNvPr>
          <p:cNvSpPr/>
          <p:nvPr/>
        </p:nvSpPr>
        <p:spPr>
          <a:xfrm>
            <a:off x="1532965" y="1945341"/>
            <a:ext cx="8866094" cy="2438400"/>
          </a:xfrm>
          <a:prstGeom prst="ellipse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BB79B27-AAB0-1475-140A-38F09B250295}"/>
              </a:ext>
            </a:extLst>
          </p:cNvPr>
          <p:cNvSpPr txBox="1">
            <a:spLocks noChangeArrowheads="1"/>
          </p:cNvSpPr>
          <p:nvPr/>
        </p:nvSpPr>
        <p:spPr>
          <a:xfrm>
            <a:off x="1183341" y="2340442"/>
            <a:ext cx="10022542" cy="1439862"/>
          </a:xfrm>
          <a:prstGeom prst="rect">
            <a:avLst/>
          </a:prstGeom>
          <a:noFill/>
        </p:spPr>
        <p:txBody>
          <a:bodyPr vert="horz" lIns="45720" tIns="45720" rIns="4572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th-TH" altLang="th-TH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ขั้นตอนการจัดทำหน่วยการเรียน</a:t>
            </a:r>
          </a:p>
          <a:p>
            <a:pPr algn="ctr">
              <a:defRPr/>
            </a:pPr>
            <a:r>
              <a:rPr lang="th-TH" altLang="th-TH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แบบบูรณาการปรัชญาของเศรษฐกิจพอเพียง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8327E9-6DD6-DB91-3152-81D4A9111130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6607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D2969162-FBFD-4162-43A1-D3B716812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534" y="1019175"/>
            <a:ext cx="9446932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>
            <a:lvl1pPr marL="533400" indent="-533400">
              <a:spcBef>
                <a:spcPts val="1000"/>
              </a:spcBef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ts val="1000"/>
              </a:spcBef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ts val="1000"/>
              </a:spcBef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ts val="1000"/>
              </a:spcBef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ts val="1000"/>
              </a:spcBef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F53A5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หน่วยการเรียน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 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วิเคราะห์เนื้อหา</a:t>
            </a: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กิจกรรมที่</a:t>
            </a: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สอดแทรก</a:t>
            </a: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แนวบูรณาการ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ปรัชญาของ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เศรษฐกิจพอเพียง</a:t>
            </a: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กำหนด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จุดประสงค์การเรียนรู้</a:t>
            </a: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โดยรวมในส่วนที่เป็นปรัชญาของ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เศรษฐกิจพอเพียงเข้าไปด้วย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 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จัดกิจกรรมการเรียนรู้</a:t>
            </a: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แบบบูรณาการที่เกี่ยวข้อง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th-TH" alt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5. กำหนด</a:t>
            </a:r>
            <a:r>
              <a:rPr lang="th-TH" altLang="th-TH" sz="40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เครื่องมือ วิธีการวัด และเกณฑ์การประเมิน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3532C-4146-571C-8BFA-9EFE1010F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023" y="4272420"/>
            <a:ext cx="2501154" cy="166440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2BF485-3858-4680-C350-397741B3E59B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3342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559CB0-F799-AA2E-232F-B4C0612C3EEE}"/>
              </a:ext>
            </a:extLst>
          </p:cNvPr>
          <p:cNvSpPr txBox="1"/>
          <p:nvPr/>
        </p:nvSpPr>
        <p:spPr>
          <a:xfrm>
            <a:off x="1246094" y="1246094"/>
            <a:ext cx="1005840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alt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** การจัดทำหน่วยการเรียนรู้บูรณาการปรัชญาของเศรษฐกิจพอเพียง สามารถปรับใช้ได้ตามธรรมชาติของแต่ละวิชา  ระดับชั้น  และบริบทของสถานศึกษา  ให้คงหัวข้อสำคัญไว้   ได้แก่  </a:t>
            </a:r>
            <a:r>
              <a:rPr lang="th-TH" altLang="th-TH" sz="36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สาระสำคัญ  จุดประสงค์การเรียนรู้ กิจกรรมการเรียนรู้และการวัดประเมินผล 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6CFBA3-68BA-AA80-1762-A46F711B3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250" y="4054288"/>
            <a:ext cx="1914244" cy="19142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3E24B-3B29-CCAB-8E67-1A9D61F68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529" y="3666844"/>
            <a:ext cx="2572871" cy="2572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27F47B-8508-6626-2731-CB2CBDC15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4482493"/>
            <a:ext cx="918882" cy="9188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0D1636-56C0-95FD-FE0C-9C5DB828C7DA}"/>
              </a:ext>
            </a:extLst>
          </p:cNvPr>
          <p:cNvSpPr txBox="1"/>
          <p:nvPr/>
        </p:nvSpPr>
        <p:spPr>
          <a:xfrm>
            <a:off x="9505746" y="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lackadder ITC" panose="04020505051007020D02" pitchFamily="82" charset="0"/>
              </a:rPr>
              <a:t>Aj.Kalanyoo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  <a:r>
              <a:rPr lang="en-US" sz="2000" dirty="0" err="1">
                <a:latin typeface="Blackadder ITC" panose="04020505051007020D02" pitchFamily="82" charset="0"/>
              </a:rPr>
              <a:t>Petcharaporn</a:t>
            </a:r>
            <a:r>
              <a:rPr lang="en-US" sz="2000" dirty="0"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6105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10 พฤติกรรมลืมทำให้เป็นนิสัย พรากความสุขไปไม่รู้ตัว">
            <a:extLst>
              <a:ext uri="{FF2B5EF4-FFF2-40B4-BE49-F238E27FC236}">
                <a16:creationId xmlns:a16="http://schemas.microsoft.com/office/drawing/2014/main" id="{58D33A9E-83BE-4FB8-8A5B-3692F1311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557" y="905522"/>
            <a:ext cx="6594685" cy="485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0008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429</TotalTime>
  <Words>1853</Words>
  <Application>Microsoft Office PowerPoint</Application>
  <PresentationFormat>Widescreen</PresentationFormat>
  <Paragraphs>108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Blackadder ITC</vt:lpstr>
      <vt:lpstr>Calibri</vt:lpstr>
      <vt:lpstr>Calibri Light</vt:lpstr>
      <vt:lpstr>DilleniaUPC</vt:lpstr>
      <vt:lpstr>TH Sarabun New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kalanyoo petcharapon</dc:creator>
  <cp:lastModifiedBy>kalanyoo petcharapon</cp:lastModifiedBy>
  <cp:revision>78</cp:revision>
  <dcterms:created xsi:type="dcterms:W3CDTF">2020-09-22T12:54:16Z</dcterms:created>
  <dcterms:modified xsi:type="dcterms:W3CDTF">2026-09-30T05:48:00Z</dcterms:modified>
</cp:coreProperties>
</file>