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5" r:id="rId1"/>
  </p:sldMasterIdLst>
  <p:sldIdLst>
    <p:sldId id="256" r:id="rId2"/>
    <p:sldId id="264" r:id="rId3"/>
    <p:sldId id="265" r:id="rId4"/>
    <p:sldId id="299" r:id="rId5"/>
    <p:sldId id="322" r:id="rId6"/>
    <p:sldId id="300" r:id="rId7"/>
    <p:sldId id="267" r:id="rId8"/>
    <p:sldId id="321" r:id="rId9"/>
    <p:sldId id="301" r:id="rId10"/>
    <p:sldId id="304" r:id="rId11"/>
    <p:sldId id="307" r:id="rId12"/>
    <p:sldId id="310" r:id="rId13"/>
    <p:sldId id="314" r:id="rId14"/>
    <p:sldId id="317" r:id="rId15"/>
    <p:sldId id="311" r:id="rId16"/>
    <p:sldId id="268" r:id="rId17"/>
    <p:sldId id="323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320" r:id="rId29"/>
    <p:sldId id="296" r:id="rId30"/>
    <p:sldId id="297" r:id="rId31"/>
    <p:sldId id="298" r:id="rId32"/>
    <p:sldId id="279" r:id="rId33"/>
    <p:sldId id="280" r:id="rId34"/>
    <p:sldId id="281" r:id="rId35"/>
    <p:sldId id="282" r:id="rId36"/>
    <p:sldId id="283" r:id="rId37"/>
    <p:sldId id="284" r:id="rId38"/>
    <p:sldId id="285" r:id="rId3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130" d="100"/>
          <a:sy n="130" d="100"/>
        </p:scale>
        <p:origin x="-126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63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ran kwanpan" userId="4483551a7dee957f" providerId="LiveId" clId="{AFF42D49-2519-457D-BC23-558C2A049DCB}"/>
    <pc:docChg chg="custSel modSld sldOrd">
      <pc:chgData name="aran kwanpan" userId="4483551a7dee957f" providerId="LiveId" clId="{AFF42D49-2519-457D-BC23-558C2A049DCB}" dt="2019-09-08T06:39:01.709" v="440" actId="1076"/>
      <pc:docMkLst>
        <pc:docMk/>
      </pc:docMkLst>
      <pc:sldChg chg="modSp">
        <pc:chgData name="aran kwanpan" userId="4483551a7dee957f" providerId="LiveId" clId="{AFF42D49-2519-457D-BC23-558C2A049DCB}" dt="2019-09-08T06:28:44.389" v="262" actId="947"/>
        <pc:sldMkLst>
          <pc:docMk/>
          <pc:sldMk cId="1670625639" sldId="256"/>
        </pc:sldMkLst>
        <pc:spChg chg="mod">
          <ac:chgData name="aran kwanpan" userId="4483551a7dee957f" providerId="LiveId" clId="{AFF42D49-2519-457D-BC23-558C2A049DCB}" dt="2019-09-08T06:28:44.389" v="262" actId="947"/>
          <ac:spMkLst>
            <pc:docMk/>
            <pc:sldMk cId="1670625639" sldId="256"/>
            <ac:spMk id="2" creationId="{44728E6E-117E-4439-831F-A6D3EE6168FA}"/>
          </ac:spMkLst>
        </pc:spChg>
        <pc:picChg chg="mod">
          <ac:chgData name="aran kwanpan" userId="4483551a7dee957f" providerId="LiveId" clId="{AFF42D49-2519-457D-BC23-558C2A049DCB}" dt="2019-09-08T06:27:08.021" v="257" actId="1076"/>
          <ac:picMkLst>
            <pc:docMk/>
            <pc:sldMk cId="1670625639" sldId="256"/>
            <ac:picMk id="4" creationId="{D6D722F3-12F1-44FE-ABDF-A98AD2F781F8}"/>
          </ac:picMkLst>
        </pc:picChg>
      </pc:sldChg>
      <pc:sldChg chg="addSp modSp">
        <pc:chgData name="aran kwanpan" userId="4483551a7dee957f" providerId="LiveId" clId="{AFF42D49-2519-457D-BC23-558C2A049DCB}" dt="2019-09-08T05:33:56.097" v="45" actId="1076"/>
        <pc:sldMkLst>
          <pc:docMk/>
          <pc:sldMk cId="1557904165" sldId="257"/>
        </pc:sldMkLst>
        <pc:spChg chg="add mod">
          <ac:chgData name="aran kwanpan" userId="4483551a7dee957f" providerId="LiveId" clId="{AFF42D49-2519-457D-BC23-558C2A049DCB}" dt="2019-09-08T05:33:56.097" v="45" actId="1076"/>
          <ac:spMkLst>
            <pc:docMk/>
            <pc:sldMk cId="1557904165" sldId="257"/>
            <ac:spMk id="10" creationId="{6F9C53CB-5C36-4F1F-9685-8C839969B2C4}"/>
          </ac:spMkLst>
        </pc:spChg>
        <pc:graphicFrameChg chg="modGraphic">
          <ac:chgData name="aran kwanpan" userId="4483551a7dee957f" providerId="LiveId" clId="{AFF42D49-2519-457D-BC23-558C2A049DCB}" dt="2019-09-08T05:33:39.068" v="44" actId="255"/>
          <ac:graphicFrameMkLst>
            <pc:docMk/>
            <pc:sldMk cId="1557904165" sldId="257"/>
            <ac:graphicFrameMk id="6" creationId="{8C2EDCC0-F410-4F8F-BBD4-7253019C9E2B}"/>
          </ac:graphicFrameMkLst>
        </pc:graphicFrameChg>
        <pc:picChg chg="mod">
          <ac:chgData name="aran kwanpan" userId="4483551a7dee957f" providerId="LiveId" clId="{AFF42D49-2519-457D-BC23-558C2A049DCB}" dt="2019-09-08T05:32:39.543" v="38" actId="14100"/>
          <ac:picMkLst>
            <pc:docMk/>
            <pc:sldMk cId="1557904165" sldId="257"/>
            <ac:picMk id="5" creationId="{56C72713-B9AA-4ED4-8536-7E3937EFFA28}"/>
          </ac:picMkLst>
        </pc:picChg>
      </pc:sldChg>
      <pc:sldChg chg="addSp modSp">
        <pc:chgData name="aran kwanpan" userId="4483551a7dee957f" providerId="LiveId" clId="{AFF42D49-2519-457D-BC23-558C2A049DCB}" dt="2019-09-08T06:01:57.039" v="213" actId="1076"/>
        <pc:sldMkLst>
          <pc:docMk/>
          <pc:sldMk cId="1347525879" sldId="259"/>
        </pc:sldMkLst>
        <pc:spChg chg="mod">
          <ac:chgData name="aran kwanpan" userId="4483551a7dee957f" providerId="LiveId" clId="{AFF42D49-2519-457D-BC23-558C2A049DCB}" dt="2019-09-08T05:37:14.685" v="147" actId="1076"/>
          <ac:spMkLst>
            <pc:docMk/>
            <pc:sldMk cId="1347525879" sldId="259"/>
            <ac:spMk id="2" creationId="{30190D4E-8549-4E70-94F6-7F6E3A97586B}"/>
          </ac:spMkLst>
        </pc:spChg>
        <pc:spChg chg="add mod">
          <ac:chgData name="aran kwanpan" userId="4483551a7dee957f" providerId="LiveId" clId="{AFF42D49-2519-457D-BC23-558C2A049DCB}" dt="2019-09-08T06:01:57.039" v="213" actId="1076"/>
          <ac:spMkLst>
            <pc:docMk/>
            <pc:sldMk cId="1347525879" sldId="259"/>
            <ac:spMk id="9" creationId="{752A76BE-D159-4F2F-860B-13183F08052D}"/>
          </ac:spMkLst>
        </pc:spChg>
        <pc:picChg chg="mod">
          <ac:chgData name="aran kwanpan" userId="4483551a7dee957f" providerId="LiveId" clId="{AFF42D49-2519-457D-BC23-558C2A049DCB}" dt="2019-09-08T06:01:42.339" v="209" actId="1076"/>
          <ac:picMkLst>
            <pc:docMk/>
            <pc:sldMk cId="1347525879" sldId="259"/>
            <ac:picMk id="4" creationId="{EAD0D2D9-F50E-4BDD-9DEA-E0D102D21B1D}"/>
          </ac:picMkLst>
        </pc:picChg>
        <pc:picChg chg="mod">
          <ac:chgData name="aran kwanpan" userId="4483551a7dee957f" providerId="LiveId" clId="{AFF42D49-2519-457D-BC23-558C2A049DCB}" dt="2019-09-08T06:01:44.520" v="210" actId="1076"/>
          <ac:picMkLst>
            <pc:docMk/>
            <pc:sldMk cId="1347525879" sldId="259"/>
            <ac:picMk id="5" creationId="{69AF53BE-F188-44AC-AD74-E83EC18DFAA9}"/>
          </ac:picMkLst>
        </pc:picChg>
        <pc:picChg chg="mod">
          <ac:chgData name="aran kwanpan" userId="4483551a7dee957f" providerId="LiveId" clId="{AFF42D49-2519-457D-BC23-558C2A049DCB}" dt="2019-09-08T06:01:47.469" v="211" actId="1076"/>
          <ac:picMkLst>
            <pc:docMk/>
            <pc:sldMk cId="1347525879" sldId="259"/>
            <ac:picMk id="6" creationId="{352786A8-0669-4DC2-A9EA-BD54E8375E44}"/>
          </ac:picMkLst>
        </pc:picChg>
        <pc:picChg chg="mod">
          <ac:chgData name="aran kwanpan" userId="4483551a7dee957f" providerId="LiveId" clId="{AFF42D49-2519-457D-BC23-558C2A049DCB}" dt="2019-09-08T06:01:53.149" v="212" actId="1076"/>
          <ac:picMkLst>
            <pc:docMk/>
            <pc:sldMk cId="1347525879" sldId="259"/>
            <ac:picMk id="7" creationId="{CF5B973B-5137-4659-8976-89FCD6C888FA}"/>
          </ac:picMkLst>
        </pc:picChg>
      </pc:sldChg>
      <pc:sldChg chg="modSp">
        <pc:chgData name="aran kwanpan" userId="4483551a7dee957f" providerId="LiveId" clId="{AFF42D49-2519-457D-BC23-558C2A049DCB}" dt="2019-09-08T06:39:01.709" v="440" actId="1076"/>
        <pc:sldMkLst>
          <pc:docMk/>
          <pc:sldMk cId="142864677" sldId="260"/>
        </pc:sldMkLst>
        <pc:spChg chg="mod">
          <ac:chgData name="aran kwanpan" userId="4483551a7dee957f" providerId="LiveId" clId="{AFF42D49-2519-457D-BC23-558C2A049DCB}" dt="2019-09-08T06:39:01.709" v="440" actId="1076"/>
          <ac:spMkLst>
            <pc:docMk/>
            <pc:sldMk cId="142864677" sldId="260"/>
            <ac:spMk id="2" creationId="{B20AD440-328D-463C-B5D2-9A709C1701B2}"/>
          </ac:spMkLst>
        </pc:spChg>
        <pc:spChg chg="mod">
          <ac:chgData name="aran kwanpan" userId="4483551a7dee957f" providerId="LiveId" clId="{AFF42D49-2519-457D-BC23-558C2A049DCB}" dt="2019-09-08T06:38:42.787" v="436" actId="20577"/>
          <ac:spMkLst>
            <pc:docMk/>
            <pc:sldMk cId="142864677" sldId="260"/>
            <ac:spMk id="3" creationId="{A2A74892-6D5F-4F75-A05C-915F7DF915EF}"/>
          </ac:spMkLst>
        </pc:spChg>
      </pc:sldChg>
      <pc:sldChg chg="addSp delSp modSp ord">
        <pc:chgData name="aran kwanpan" userId="4483551a7dee957f" providerId="LiveId" clId="{AFF42D49-2519-457D-BC23-558C2A049DCB}" dt="2019-09-08T06:16:47.837" v="240" actId="20577"/>
        <pc:sldMkLst>
          <pc:docMk/>
          <pc:sldMk cId="3523870757" sldId="261"/>
        </pc:sldMkLst>
        <pc:spChg chg="del">
          <ac:chgData name="aran kwanpan" userId="4483551a7dee957f" providerId="LiveId" clId="{AFF42D49-2519-457D-BC23-558C2A049DCB}" dt="2019-09-08T05:38:06.489" v="161" actId="478"/>
          <ac:spMkLst>
            <pc:docMk/>
            <pc:sldMk cId="3523870757" sldId="261"/>
            <ac:spMk id="2" creationId="{6513C419-E276-444B-A7E7-DED058D6496C}"/>
          </ac:spMkLst>
        </pc:spChg>
        <pc:spChg chg="del">
          <ac:chgData name="aran kwanpan" userId="4483551a7dee957f" providerId="LiveId" clId="{AFF42D49-2519-457D-BC23-558C2A049DCB}" dt="2019-09-08T05:49:26.691" v="199"/>
          <ac:spMkLst>
            <pc:docMk/>
            <pc:sldMk cId="3523870757" sldId="261"/>
            <ac:spMk id="3" creationId="{973115E2-8319-47C6-BFA7-6825FA0D3A49}"/>
          </ac:spMkLst>
        </pc:spChg>
        <pc:spChg chg="add mod">
          <ac:chgData name="aran kwanpan" userId="4483551a7dee957f" providerId="LiveId" clId="{AFF42D49-2519-457D-BC23-558C2A049DCB}" dt="2019-09-08T05:38:24.709" v="198" actId="20577"/>
          <ac:spMkLst>
            <pc:docMk/>
            <pc:sldMk cId="3523870757" sldId="261"/>
            <ac:spMk id="5" creationId="{F3A5A139-56D0-496B-93AC-EF850A722283}"/>
          </ac:spMkLst>
        </pc:spChg>
        <pc:spChg chg="add mod">
          <ac:chgData name="aran kwanpan" userId="4483551a7dee957f" providerId="LiveId" clId="{AFF42D49-2519-457D-BC23-558C2A049DCB}" dt="2019-09-08T06:16:47.837" v="240" actId="20577"/>
          <ac:spMkLst>
            <pc:docMk/>
            <pc:sldMk cId="3523870757" sldId="261"/>
            <ac:spMk id="6" creationId="{DDAD3685-AB80-4783-9AA1-24940F9E2F5C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38747-4367-4BD2-8D51-C97E202738E2}" type="datetime1">
              <a:rPr lang="en-US" smtClean="0"/>
              <a:pPr/>
              <a:t>2/7/2024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81814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pPr/>
              <a:t>2/7/2024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9411193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pPr/>
              <a:t>2/7/2024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38542458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pPr/>
              <a:t>2/7/2024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9327812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pPr/>
              <a:t>2/7/2024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81340786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pPr/>
              <a:t>2/7/2024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7145031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E833E-1B6D-415F-AD29-75AE8C43BD0D}" type="datetime1">
              <a:rPr lang="en-US" smtClean="0"/>
              <a:pPr/>
              <a:t>2/7/2024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10825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2596F-08A7-4B70-989A-F2B1CF31E66B}" type="datetime1">
              <a:rPr lang="en-US" smtClean="0"/>
              <a:pPr/>
              <a:t>2/7/2024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9410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A3C-5767-4844-A0A3-83778C2E5409}" type="datetime1">
              <a:rPr lang="en-US" smtClean="0"/>
              <a:pPr/>
              <a:t>2/7/2024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01732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507A8-A5CF-4D38-AB86-7EDDA87A85D4}" type="datetime1">
              <a:rPr lang="en-US" smtClean="0"/>
              <a:pPr/>
              <a:t>2/7/2024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10725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CD27C-8599-43EF-BA1D-14DDC1946E06}" type="datetime1">
              <a:rPr lang="en-US" smtClean="0"/>
              <a:pPr/>
              <a:t>2/7/2024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82696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3D99-809A-49C0-96E5-4250D0B498EE}" type="datetime1">
              <a:rPr lang="en-US" smtClean="0"/>
              <a:pPr/>
              <a:t>2/7/2024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67863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3DE9B-B678-4EFB-BB7D-A4370204A0B0}" type="datetime1">
              <a:rPr lang="en-US" smtClean="0"/>
              <a:pPr/>
              <a:t>2/7/2024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1098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812DA-F765-4142-A6A3-A8ED7235E082}" type="datetime1">
              <a:rPr lang="en-US" smtClean="0"/>
              <a:pPr/>
              <a:t>2/7/2024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06749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277FD-7DE6-41D4-930D-AC99F5AFE54E}" type="datetime1">
              <a:rPr lang="en-US" smtClean="0"/>
              <a:pPr/>
              <a:t>2/7/2024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90963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15526-7079-4B7B-987C-1B5FAE11A0FF}" type="datetime1">
              <a:rPr lang="en-US" smtClean="0"/>
              <a:pPr/>
              <a:t>2/7/2024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80520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3ED0CC-082F-4160-86E5-0D6041F12778}" type="datetime1">
              <a:rPr lang="en-US" smtClean="0"/>
              <a:pPr/>
              <a:t>2/7/2024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8869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  <p:sldLayoutId id="2147483710" r:id="rId15"/>
    <p:sldLayoutId id="2147483711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achathailand.com/articles/%E0%B8%A7%E0%B8%B1%E0%B8%AA%E0%B8%94%E0%B8%B8%E0%B8%A1%E0%B8%B8%E0%B8%87%E0%B8%AB%E0%B8%A5%E0%B8%B1%E0%B8%87%E0%B8%84%E0%B8%B2-%E0%B9%80%E0%B8%A5%E0%B8%B7%E0%B8%AD%E0%B8%81%E0%B9%81%E0%B8%9A%E0%B8%9A/" TargetMode="External"/><Relationship Id="rId2" Type="http://schemas.openxmlformats.org/officeDocument/2006/relationships/hyperlink" Target="https://th.wikipedia.org/wiki/%E0%B9%81%E0%B8%94%E0%B8%87_(%E0%B8%9E%E0%B8%A3%E0%B8%A3%E0%B8%93%E0%B9%84%E0%B8%A1%E0%B9%89)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kachathailand.com/articles/%E0%B8%A7%E0%B8%B1%E0%B8%AA%E0%B8%94%E0%B8%B8%E0%B8%9B%E0%B8%B9%E0%B8%9E%E0%B8%B7%E0%B9%89%E0%B8%99-%E0%B8%A2%E0%B8%AD%E0%B8%94%E0%B8%99%E0%B8%B4%E0%B8%A2%E0%B8%A1-%E0%B8%A1%E0%B8%B5%E0%B8%84/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728E6E-117E-4439-831F-A6D3EE6168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1694" y="363708"/>
            <a:ext cx="9696866" cy="1012011"/>
          </a:xfrm>
        </p:spPr>
        <p:txBody>
          <a:bodyPr anchor="ctr">
            <a:normAutofit/>
          </a:bodyPr>
          <a:lstStyle/>
          <a:p>
            <a:pPr algn="ctr"/>
            <a:r>
              <a:rPr lang="th-TH" b="1" u="dotted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โครงสร้าง</a:t>
            </a:r>
            <a:endParaRPr lang="en-US" b="1" u="dotted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smineUPC" panose="02020603050405020304" pitchFamily="18" charset="-34"/>
              <a:cs typeface="JasmineUPC" panose="02020603050405020304" pitchFamily="18" charset="-34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F2FC24-6562-4BE1-BDCE-B418B8420C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89965" y="4157933"/>
            <a:ext cx="3485072" cy="1026544"/>
          </a:xfrm>
        </p:spPr>
        <p:txBody>
          <a:bodyPr>
            <a:normAutofit/>
          </a:bodyPr>
          <a:lstStyle/>
          <a:p>
            <a:pPr algn="l"/>
            <a:endParaRPr lang="en-US" dirty="0">
              <a:solidFill>
                <a:srgbClr val="F3BC63"/>
              </a:solidFill>
            </a:endParaRPr>
          </a:p>
        </p:txBody>
      </p:sp>
      <p:pic>
        <p:nvPicPr>
          <p:cNvPr id="5" name="Picture 4" descr="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691" y="1655536"/>
            <a:ext cx="10579356" cy="4384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625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572" y="414168"/>
            <a:ext cx="8596668" cy="1439800"/>
          </a:xfrm>
        </p:spPr>
        <p:txBody>
          <a:bodyPr/>
          <a:lstStyle/>
          <a:p>
            <a:pPr>
              <a:buNone/>
            </a:pPr>
            <a:r>
              <a:rPr lang="th-TH" b="1" dirty="0" smtClean="0"/>
              <a:t>อเส (</a:t>
            </a:r>
            <a:r>
              <a:rPr lang="en-US" b="1" dirty="0" smtClean="0"/>
              <a:t>Stud Beam)</a:t>
            </a:r>
          </a:p>
          <a:p>
            <a:r>
              <a:rPr lang="th-TH" dirty="0" smtClean="0"/>
              <a:t>ส่วนหนึ่งของโครงสร้างหลังคา ที่พาดอยู่บนหัวเสา มีลักษณะคล้ายคาน ทำหน้าที่ยึด และรัดหัวเสา โดยตำแหน่งการวาง มักจะวางอยู่บริเวณริมด้านนอกของเสา ถือเป็นส่วนโครงสร้างที่ช่วยรับแรงจากกระเบื้องหลังคา แปหลังคา และจันทัน โดยถ่ายน้ำหนักลงสู่เสาตามลำดับ โดยมีขนาดที่ใช้กันทั่วไป คือ 2 </a:t>
            </a:r>
            <a:r>
              <a:rPr lang="en-US" dirty="0" smtClean="0"/>
              <a:t>x 6 </a:t>
            </a:r>
            <a:r>
              <a:rPr lang="th-TH" dirty="0" smtClean="0"/>
              <a:t>นิ้ว และ 2 </a:t>
            </a:r>
            <a:r>
              <a:rPr lang="en-US" dirty="0" smtClean="0"/>
              <a:t>x 8 </a:t>
            </a:r>
            <a:r>
              <a:rPr lang="th-TH" dirty="0" smtClean="0"/>
              <a:t>นิ้ว</a:t>
            </a:r>
          </a:p>
          <a:p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85572" y="2385581"/>
            <a:ext cx="8596668" cy="12049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 3" charset="2"/>
              <a:buNone/>
            </a:pPr>
            <a:r>
              <a:rPr lang="th-TH" b="1" smtClean="0"/>
              <a:t>ขื่อ (</a:t>
            </a:r>
            <a:r>
              <a:rPr lang="en-US" b="1" smtClean="0"/>
              <a:t>Tie Beam​)</a:t>
            </a:r>
          </a:p>
          <a:p>
            <a:r>
              <a:rPr lang="th-TH" smtClean="0"/>
              <a:t>ส่วนของโครงสร้าง ที่วางอยู่บนหัวเสาในทิศทางเดียวกับจันทัน ทำหน้าที่รับแรงดึง และยึดหัวเสาในแนวคานทางด้านจั่วหลังคา แล้วถ่ายน้ำหนักลงสู่เสา อีกทั้งยังทำหน้าที่ช่วยยึดโครงผนังอีกด้วย โดยมีขนาดที่ใช้กันทั่วไป คือ 2 </a:t>
            </a:r>
            <a:r>
              <a:rPr lang="en-US" smtClean="0"/>
              <a:t>x 6 </a:t>
            </a:r>
            <a:r>
              <a:rPr lang="th-TH" smtClean="0"/>
              <a:t>นิ้ว และ 2 </a:t>
            </a:r>
            <a:r>
              <a:rPr lang="en-US" smtClean="0"/>
              <a:t>x 8 </a:t>
            </a:r>
            <a:r>
              <a:rPr lang="th-TH" smtClean="0"/>
              <a:t>นิ้ว</a:t>
            </a:r>
          </a:p>
          <a:p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85572" y="4122102"/>
            <a:ext cx="8596668" cy="11294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 3" charset="2"/>
              <a:buNone/>
            </a:pPr>
            <a:r>
              <a:rPr lang="th-TH" b="1" smtClean="0"/>
              <a:t>ขื่อคัด (</a:t>
            </a:r>
            <a:r>
              <a:rPr lang="en-US" b="1" smtClean="0"/>
              <a:t>Collar Beam)</a:t>
            </a:r>
          </a:p>
          <a:p>
            <a:r>
              <a:rPr lang="th-TH" smtClean="0"/>
              <a:t>ส่วนของโครงสร้าง ซึ่งทำหน้าที่ยึดจันทันเอก เพื่อรับน้ำหนักของอกไก่ ถ่ายเทไปที่จันทันเอก โดยขื่อคัด จะวางอยู่ในตำแหน่งใต้อกไก่ โดยมีขนาดที่ใช้กันทั่วไป คือ 1 1⁄2 </a:t>
            </a:r>
            <a:r>
              <a:rPr lang="en-US" smtClean="0"/>
              <a:t>x 3 </a:t>
            </a:r>
            <a:r>
              <a:rPr lang="th-TH" smtClean="0"/>
              <a:t>นิ้ว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572" y="414167"/>
            <a:ext cx="8596668" cy="3880773"/>
          </a:xfrm>
        </p:spPr>
        <p:txBody>
          <a:bodyPr/>
          <a:lstStyle/>
          <a:p>
            <a:pPr>
              <a:buNone/>
            </a:pPr>
            <a:r>
              <a:rPr lang="th-TH" b="1" dirty="0" smtClean="0"/>
              <a:t>แป (</a:t>
            </a:r>
            <a:r>
              <a:rPr lang="en-US" b="1" dirty="0" err="1" smtClean="0"/>
              <a:t>Purlin</a:t>
            </a:r>
            <a:r>
              <a:rPr lang="en-US" b="1" dirty="0" smtClean="0"/>
              <a:t>)</a:t>
            </a:r>
          </a:p>
          <a:p>
            <a:r>
              <a:rPr lang="th-TH" dirty="0" smtClean="0"/>
              <a:t>ส่วนประกอบของโครงหลังคา ที่อยู่ตำแหน่งบนสุดของโครงสร้าง ทำจากไม้เนื้ออ่อน เช่น </a:t>
            </a:r>
            <a:r>
              <a:rPr lang="th-TH" dirty="0" smtClean="0">
                <a:hlinkClick r:id="rId2"/>
              </a:rPr>
              <a:t>ไม้แดง</a:t>
            </a:r>
            <a:r>
              <a:rPr lang="th-TH" dirty="0" smtClean="0"/>
              <a:t> มีลักษณะหน้าตัดเป็นสี่เหลี่ยมจัตุรัส ทำหน้าที่รับน้ำหนักวัสดุมุงหลังคาประเภทต่าง ๆ โดยวางขนานกับแนวอกไก่ เริ่มต้นพาดยาวผ่านจันทันเอก และจันทันพราง แล้วไปสุดจันทันเอกที่อีกด้านหนึ่งของโครงหลังคา ซึ่งจะเว้นระยะวางห่างกันตามขนาดของ</a:t>
            </a:r>
            <a:r>
              <a:rPr lang="th-TH" dirty="0" smtClean="0">
                <a:hlinkClick r:id="rId3"/>
              </a:rPr>
              <a:t>วัสดุมุงหลังคา</a:t>
            </a:r>
            <a:r>
              <a:rPr lang="th-TH" dirty="0" smtClean="0"/>
              <a:t>ที่ใช้ โดยไม้แปมีขนาดที่ใช้กันทั่วไป คือ 1 1⁄2 </a:t>
            </a:r>
            <a:r>
              <a:rPr lang="en-US" dirty="0" smtClean="0"/>
              <a:t>x 3 </a:t>
            </a:r>
            <a:r>
              <a:rPr lang="th-TH" dirty="0" smtClean="0"/>
              <a:t>นิ้ว </a:t>
            </a:r>
          </a:p>
          <a:p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85572" y="2435915"/>
            <a:ext cx="8596668" cy="11377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 3" charset="2"/>
              <a:buNone/>
            </a:pPr>
            <a:r>
              <a:rPr lang="th-TH" b="1" dirty="0" smtClean="0"/>
              <a:t>ดั้งเอก (</a:t>
            </a:r>
            <a:r>
              <a:rPr lang="en-US" b="1" dirty="0" smtClean="0"/>
              <a:t>King Post)</a:t>
            </a:r>
          </a:p>
          <a:p>
            <a:r>
              <a:rPr lang="th-TH" dirty="0" smtClean="0"/>
              <a:t>ส่วนโครงสร้าง ที่ถูกยึดอยู่ในตำแหน่งกึ่งกลางของขื่อ ตั้งฉากตรงขึ้นไปต่อรับกับอกไก่ที่วางพาดตามแนวสันหลังคา ดั้งเอก ทำหน้าที่รับน้ำหนัก ที่ถ่ายมาจากวัสดุมุงหลังคา แป และอกไก่ โดยมีขนาดที่ใช้กันทั่วไป คือ 2 </a:t>
            </a:r>
            <a:r>
              <a:rPr lang="en-US" dirty="0" smtClean="0"/>
              <a:t>x 6 </a:t>
            </a:r>
            <a:r>
              <a:rPr lang="th-TH" dirty="0" smtClean="0"/>
              <a:t>นิ้ว</a:t>
            </a:r>
            <a:endParaRPr lang="th-TH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85572" y="4294940"/>
            <a:ext cx="8596668" cy="15236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 3" charset="2"/>
              <a:buNone/>
            </a:pPr>
            <a:r>
              <a:rPr lang="th-TH" b="1" smtClean="0"/>
              <a:t>ดั้งรอง (</a:t>
            </a:r>
            <a:r>
              <a:rPr lang="en-US" b="1" smtClean="0"/>
              <a:t>Queen Post)</a:t>
            </a:r>
          </a:p>
          <a:p>
            <a:r>
              <a:rPr lang="th-TH" smtClean="0"/>
              <a:t>ชิ้นส่วนโครงสร้าง ที่ตั้งอยู่ในตำแหน่งระหว่างดั้งเอกกับปลายขื่อทั้ง 2 ข้าง  ดั้งรอง จะถูกใช้ในกรณีที่หลังคามีขนาดใหญ่มาก ๆ ซึ่งจะทำหน้าที่ช่วยจันทันเอกรับน้ำหนักโครงหลังคา ที่มีขนาดใหญ่กว่าปกติ เพื่อช่วยป้องกันไม่ให้จันทันเอกอ่อนตัว และบิดตัวถล่มลงมา ทำหน้าที่คล้ายดั้งเอก โดยมีขนาดที่ใช้กันทั่วไป คือ 1 1⁄2 </a:t>
            </a:r>
            <a:r>
              <a:rPr lang="en-US" smtClean="0"/>
              <a:t>x 3 </a:t>
            </a:r>
            <a:r>
              <a:rPr lang="th-TH" smtClean="0"/>
              <a:t>นิ้ว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572" y="414168"/>
            <a:ext cx="8596668" cy="1305576"/>
          </a:xfrm>
        </p:spPr>
        <p:txBody>
          <a:bodyPr/>
          <a:lstStyle/>
          <a:p>
            <a:pPr>
              <a:buNone/>
            </a:pPr>
            <a:r>
              <a:rPr lang="th-TH" b="1" dirty="0" smtClean="0"/>
              <a:t>ค้ำยัน (</a:t>
            </a:r>
            <a:r>
              <a:rPr lang="en-US" b="1" dirty="0" smtClean="0"/>
              <a:t>Roof Bracing)</a:t>
            </a:r>
          </a:p>
          <a:p>
            <a:r>
              <a:rPr lang="th-TH" dirty="0" smtClean="0"/>
              <a:t>ส่วนโครงสร้างเสริม ในกรณีที่โครงสร้างหลังคามีขนาดใหญ่ ไม้ค้ำยัน มีตำแหน่งอยู่ระหว่างดั้งเอก และตั้งรอง ทำหน้าที่เพิ่มความแข็งแรงด้วยการช่วยค้ำยัน รับน้ำหนักจันทันเอก ดั้งเอก และตั้งรอง เพื่อไม่ให้เกิดการอ่อนตัว หรือบิดตัว โดยมีขนาดที่ใช้กันทั่วไป คือ 2 </a:t>
            </a:r>
            <a:r>
              <a:rPr lang="en-US" dirty="0" smtClean="0"/>
              <a:t>x 4 </a:t>
            </a:r>
            <a:r>
              <a:rPr lang="th-TH" dirty="0" smtClean="0"/>
              <a:t>นิ้ว</a:t>
            </a:r>
          </a:p>
          <a:p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85572" y="2066799"/>
            <a:ext cx="8596668" cy="13391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 3" charset="2"/>
              <a:buNone/>
            </a:pPr>
            <a:r>
              <a:rPr lang="th-TH" b="1" smtClean="0"/>
              <a:t>ปิดลอน (</a:t>
            </a:r>
            <a:r>
              <a:rPr lang="en-US" b="1" smtClean="0"/>
              <a:t>Fascia)</a:t>
            </a:r>
          </a:p>
          <a:p>
            <a:r>
              <a:rPr lang="th-TH" smtClean="0"/>
              <a:t>ส่วนประกอบโครงสร้างหลังคา ทำหน้าที่ปิดช่องว่างของลอนกระเบื้อง ที่อยู่ปลายหลังคา เพื่อไม่ให้สัตว์ และแมลงต่าง ๆ ลอดเข้าไปทำรัง หรืออาศัยอยู่ข้างในได้ ไม้ปิดลอน ทำมาจากไม้เนื้อแข็ง หรือไม้เนื้อแข็งปานกลาง โดยมีขนาดที่ใช้กันทั่วไป คือ 1 </a:t>
            </a:r>
            <a:r>
              <a:rPr lang="en-US" smtClean="0"/>
              <a:t>x 6 </a:t>
            </a:r>
            <a:r>
              <a:rPr lang="th-TH" smtClean="0"/>
              <a:t>นิ้ว</a:t>
            </a:r>
          </a:p>
          <a:p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85572" y="3836875"/>
            <a:ext cx="8596668" cy="14481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 3" charset="2"/>
              <a:buNone/>
            </a:pPr>
            <a:r>
              <a:rPr lang="th-TH" b="1" smtClean="0"/>
              <a:t>เสา (</a:t>
            </a:r>
            <a:r>
              <a:rPr lang="en-US" b="1" smtClean="0"/>
              <a:t>Column)</a:t>
            </a:r>
          </a:p>
          <a:p>
            <a:r>
              <a:rPr lang="th-TH" smtClean="0"/>
              <a:t>เสาอาคารที่ทำมาจากไม้เนื้อแข็ง หรือไม้เนื้อแกร่ง เช่น ไม้แดง ไม้เต็ง ไม้รัง ไม้มะค่า และไม้ประดู่ ซึ่งทำหน้าที่รับน้ำหนักของตัวอาคาร โครงสร้างบ้านไม้ ทั้งหมด โดยมีขนาดที่ใช้กันทั่วไป คือ 4 </a:t>
            </a:r>
            <a:r>
              <a:rPr lang="en-US" smtClean="0"/>
              <a:t>x 4 </a:t>
            </a:r>
            <a:r>
              <a:rPr lang="th-TH" smtClean="0"/>
              <a:t>นิ้ว, 6 </a:t>
            </a:r>
            <a:r>
              <a:rPr lang="en-US" smtClean="0"/>
              <a:t>x 6 </a:t>
            </a:r>
            <a:r>
              <a:rPr lang="th-TH" smtClean="0"/>
              <a:t>นิ้ว และ 8 </a:t>
            </a:r>
            <a:r>
              <a:rPr lang="en-US" smtClean="0"/>
              <a:t>x 8 </a:t>
            </a:r>
            <a:r>
              <a:rPr lang="th-TH" smtClean="0"/>
              <a:t>นิ้ว โดยมีลักษณะหน้าตัดอยู่ 2 รูปแบบ คือ เสาสี่เหลี่ยมจัตุรัส และเสาทรงกลม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572" y="414167"/>
            <a:ext cx="8596668" cy="3880773"/>
          </a:xfrm>
        </p:spPr>
        <p:txBody>
          <a:bodyPr/>
          <a:lstStyle/>
          <a:p>
            <a:pPr>
              <a:buNone/>
            </a:pPr>
            <a:r>
              <a:rPr lang="th-TH" b="1" dirty="0" smtClean="0"/>
              <a:t>คาน (</a:t>
            </a:r>
            <a:r>
              <a:rPr lang="en-US" b="1" dirty="0" smtClean="0"/>
              <a:t>Beams)</a:t>
            </a:r>
          </a:p>
          <a:p>
            <a:r>
              <a:rPr lang="th-TH" dirty="0" smtClean="0"/>
              <a:t>ส่วนโครงสร้างบ้านไม้ ที่พาดอยู่ระหว่างหัวเสา 2 ต้น ทำหน้าที่แบกรับน้ำหนัก</a:t>
            </a:r>
            <a:r>
              <a:rPr lang="th-TH" dirty="0" smtClean="0">
                <a:hlinkClick r:id="rId2"/>
              </a:rPr>
              <a:t>วัสดุปูพื้น</a:t>
            </a:r>
            <a:r>
              <a:rPr lang="th-TH" dirty="0" smtClean="0"/>
              <a:t> และตงโดยถ่ายน้ำหนักลงมาที่คานตามลำดับ ไม้คานที่ใช้ในอาคารโครงสร้างไม้ทำจากไม้เนื้อแข็ง หรือไม้เนื้อแกร่ง โดยไม้คานมีขนาดที่ใช้กันทั่วไป คือ 2 </a:t>
            </a:r>
            <a:r>
              <a:rPr lang="en-US" dirty="0" smtClean="0"/>
              <a:t>x 6 </a:t>
            </a:r>
            <a:r>
              <a:rPr lang="th-TH" dirty="0" smtClean="0"/>
              <a:t>นิ้ว, 2 </a:t>
            </a:r>
            <a:r>
              <a:rPr lang="en-US" dirty="0" smtClean="0"/>
              <a:t>x 8 </a:t>
            </a:r>
            <a:r>
              <a:rPr lang="th-TH" dirty="0" smtClean="0"/>
              <a:t>นิ้ว และ 2 </a:t>
            </a:r>
            <a:r>
              <a:rPr lang="en-US" dirty="0" smtClean="0"/>
              <a:t>x 10 </a:t>
            </a:r>
            <a:r>
              <a:rPr lang="th-TH" dirty="0" smtClean="0"/>
              <a:t>นิ้ว</a:t>
            </a:r>
          </a:p>
          <a:p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85572" y="1982909"/>
            <a:ext cx="8596668" cy="13391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 3" charset="2"/>
              <a:buNone/>
            </a:pPr>
            <a:r>
              <a:rPr lang="th-TH" b="1" smtClean="0"/>
              <a:t>ตง (</a:t>
            </a:r>
            <a:r>
              <a:rPr lang="en-US" b="1" smtClean="0"/>
              <a:t>Joists)</a:t>
            </a:r>
          </a:p>
          <a:p>
            <a:r>
              <a:rPr lang="th-TH" smtClean="0"/>
              <a:t>ส่วนโครงสร้างที่วางพาดอยู่บนไม้คาน ทำหน้าที่แบกรับน้ำหนักวัสดุปูพื้นประเภทต่าง ๆ โดยมีขนาดที่ใช้กันทั่วไป คือ 1 1⁄2 </a:t>
            </a:r>
            <a:r>
              <a:rPr lang="en-US" smtClean="0"/>
              <a:t>x 6 </a:t>
            </a:r>
            <a:r>
              <a:rPr lang="th-TH" smtClean="0"/>
              <a:t>นิ้ว และ 2 </a:t>
            </a:r>
            <a:r>
              <a:rPr lang="en-US" smtClean="0"/>
              <a:t>x 6 </a:t>
            </a:r>
            <a:r>
              <a:rPr lang="th-TH" smtClean="0"/>
              <a:t>นิ้ว โดยติดตั้งเว้นระยะห่างทุกๆ 50 เซนติเมตร</a:t>
            </a:r>
          </a:p>
          <a:p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85572" y="3711041"/>
            <a:ext cx="8596668" cy="13726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 3" charset="2"/>
              <a:buNone/>
            </a:pPr>
            <a:r>
              <a:rPr lang="th-TH" b="1" smtClean="0"/>
              <a:t>ไม้กระดาน (</a:t>
            </a:r>
            <a:r>
              <a:rPr lang="en-US" b="1" smtClean="0"/>
              <a:t>Planks)</a:t>
            </a:r>
          </a:p>
          <a:p>
            <a:r>
              <a:rPr lang="th-TH" smtClean="0"/>
              <a:t>แผ่นไม้ที่ใช้สำหรับทำเป็นฝาบ้าน และทำพื้นอาคาร ทำจากไม้เนื้อแข็ง เช่น ไม้แดง หรือ ไม้เต็ง โดยมีขนาดที่ใช้กันทั่วไป คือ 1⁄2 </a:t>
            </a:r>
            <a:r>
              <a:rPr lang="en-US" smtClean="0"/>
              <a:t>x 6 </a:t>
            </a:r>
            <a:r>
              <a:rPr lang="th-TH" smtClean="0"/>
              <a:t>นิ้ว และ 3/4 </a:t>
            </a:r>
            <a:r>
              <a:rPr lang="en-US" smtClean="0"/>
              <a:t>x 8 </a:t>
            </a:r>
            <a:r>
              <a:rPr lang="th-TH" smtClean="0"/>
              <a:t>นิ้ว ในขณะที่ไม้กระดานสำหรับใช้ปูพื้นอาคาร มีขนาดที่ใช้กันทั่วไป คือ 1 </a:t>
            </a:r>
            <a:r>
              <a:rPr lang="en-US" smtClean="0"/>
              <a:t>x 4 </a:t>
            </a:r>
            <a:r>
              <a:rPr lang="th-TH" smtClean="0"/>
              <a:t>นิ้ว ,1 </a:t>
            </a:r>
            <a:r>
              <a:rPr lang="en-US" smtClean="0"/>
              <a:t>x 6 </a:t>
            </a:r>
            <a:r>
              <a:rPr lang="th-TH" smtClean="0"/>
              <a:t>นิ้ว และ 1 </a:t>
            </a:r>
            <a:r>
              <a:rPr lang="en-US" smtClean="0"/>
              <a:t>x 8 </a:t>
            </a:r>
            <a:r>
              <a:rPr lang="th-TH" smtClean="0"/>
              <a:t>นิ้ว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572" y="414167"/>
            <a:ext cx="8596668" cy="3880773"/>
          </a:xfrm>
        </p:spPr>
        <p:txBody>
          <a:bodyPr/>
          <a:lstStyle/>
          <a:p>
            <a:pPr>
              <a:buNone/>
            </a:pPr>
            <a:r>
              <a:rPr lang="th-TH" b="1" dirty="0" smtClean="0"/>
              <a:t>ไม้เคร่า (</a:t>
            </a:r>
            <a:r>
              <a:rPr lang="en-US" b="1" dirty="0" smtClean="0"/>
              <a:t>Stud)</a:t>
            </a:r>
          </a:p>
          <a:p>
            <a:r>
              <a:rPr lang="th-TH" dirty="0" smtClean="0"/>
              <a:t>โครงไม้เนื้ออ่อน ที่ใช้สำหรับเป็นฉากรองรับน้ำหนักวัสดุผนังเบา หรือวัสดุฝ้าเพดาน เมื่อเราต้องการที่จะต่อเติมกั้นห้อง หรือทำฝ้าเพดาน สิ่งที่ต้องใช้เป็นส่วนขึ้นโครงฉากสำหรับยึด และพยุงรับน้ำหนักแผ่นผนัง และฝ้าเพดาน คือ ไม้เคร่านั่นเอง โดยขนาดของไม้เคร่าที่นิยมใช้ทั่วไป คือ 1 1⁄2 </a:t>
            </a:r>
            <a:r>
              <a:rPr lang="en-US" dirty="0" smtClean="0"/>
              <a:t>x 3 </a:t>
            </a:r>
            <a:r>
              <a:rPr lang="th-TH" dirty="0" smtClean="0"/>
              <a:t>นิ้ว</a:t>
            </a:r>
          </a:p>
          <a:p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85572" y="2133911"/>
            <a:ext cx="8596668" cy="13055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 3" charset="2"/>
              <a:buNone/>
            </a:pPr>
            <a:r>
              <a:rPr lang="th-TH" b="1" smtClean="0"/>
              <a:t>เชิงชาย (</a:t>
            </a:r>
            <a:r>
              <a:rPr lang="en-US" b="1" smtClean="0"/>
              <a:t>Eaves)</a:t>
            </a:r>
          </a:p>
          <a:p>
            <a:r>
              <a:rPr lang="th-TH" smtClean="0"/>
              <a:t>ไม้ที่ปิดทับปลายของจันทัน ทำหน้าที่ปิดช่องว่างระหว่างจันทัน และรับปลายกระเบื้องมุงหลังคา  ส่วนใหญ่แล้วทำจากไม้เนื้อแข็ง โดยขนาดของไม้เชิงชายที่นิยมใช้ทั่วไป คือ 1 </a:t>
            </a:r>
            <a:r>
              <a:rPr lang="en-US" smtClean="0"/>
              <a:t>x 4 </a:t>
            </a:r>
            <a:r>
              <a:rPr lang="th-TH" smtClean="0"/>
              <a:t>นิ้ว, 1 </a:t>
            </a:r>
            <a:r>
              <a:rPr lang="en-US" smtClean="0"/>
              <a:t>x 6 </a:t>
            </a:r>
            <a:r>
              <a:rPr lang="th-TH" smtClean="0"/>
              <a:t>นิ้ว, 1 </a:t>
            </a:r>
            <a:r>
              <a:rPr lang="en-US" smtClean="0"/>
              <a:t>x 8 </a:t>
            </a:r>
            <a:r>
              <a:rPr lang="th-TH" smtClean="0"/>
              <a:t>นิ้ว และยาวท่อนละ 3-4 เมตร</a:t>
            </a:r>
          </a:p>
          <a:p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85572" y="3549873"/>
            <a:ext cx="8596668" cy="14901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 3" charset="2"/>
              <a:buNone/>
            </a:pPr>
            <a:r>
              <a:rPr lang="th-TH" b="1" smtClean="0"/>
              <a:t>ปั้นลม (</a:t>
            </a:r>
            <a:r>
              <a:rPr lang="en-US" b="1" smtClean="0"/>
              <a:t>Gable Board or Eave)</a:t>
            </a:r>
          </a:p>
          <a:p>
            <a:r>
              <a:rPr lang="th-TH" smtClean="0"/>
              <a:t>ไม้ที่ใช้ปิดหัวท้ายริมโครงสร้างหลังคาจั่วด้านสกัด โดยพาดอยู่บนหัวแปและด้านล่างของครอบข้างหลังคา มีหน้าที่กันน้ำ และลมไม่ให้ปะทะกับกระเบื้องหลังคาโดยตรง และช่วยเป็นที่ยึดเกาะของครอบข้างเพิ่มช่วยเพิ่มความสวยงาม โดยขนาดของไม้ปั้นลมที่นิยมใช้ทั่วไป คือ 3/4 </a:t>
            </a:r>
            <a:r>
              <a:rPr lang="en-US" smtClean="0"/>
              <a:t>x 6 </a:t>
            </a:r>
            <a:r>
              <a:rPr lang="th-TH" smtClean="0"/>
              <a:t>นิ้ว และ 3/4 </a:t>
            </a:r>
            <a:r>
              <a:rPr lang="en-US" smtClean="0"/>
              <a:t>x 8 </a:t>
            </a:r>
            <a:r>
              <a:rPr lang="th-TH" smtClean="0"/>
              <a:t>นิ้ว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421911" y="138670"/>
            <a:ext cx="504016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3600" b="1" dirty="0" smtClean="0">
                <a:solidFill>
                  <a:srgbClr val="FF0000"/>
                </a:solidFill>
              </a:rPr>
              <a:t>ข้อแตกต่างระหว่าง บ้านไม้กับบ้านปูน</a:t>
            </a:r>
            <a:endParaRPr lang="th-TH" sz="3600" b="1" dirty="0">
              <a:solidFill>
                <a:srgbClr val="FF0000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3285004"/>
              </p:ext>
            </p:extLst>
          </p:nvPr>
        </p:nvGraphicFramePr>
        <p:xfrm>
          <a:off x="697471" y="859709"/>
          <a:ext cx="10431848" cy="558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159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159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b="1" dirty="0" smtClean="0"/>
                        <a:t>ข้อดี (บ้านไม้ 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dirty="0" smtClean="0"/>
                        <a:t>ข้อเสีย </a:t>
                      </a:r>
                      <a:r>
                        <a:rPr lang="th-TH" b="1" dirty="0" smtClean="0"/>
                        <a:t>(บ้านไม้ 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h-TH" sz="18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-บ้านไม้มีความสวยงาม คลาสสิก ร่วมสมัยไม่ค่อยตกยุค</a:t>
                      </a:r>
                    </a:p>
                    <a:p>
                      <a:r>
                        <a:rPr lang="th-TH" sz="18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-มีความแข็งแรง ทนทาน ว่ากันว่าบ้านไม้มีความทนต่อแรงแผ่นดินไหว</a:t>
                      </a:r>
                    </a:p>
                    <a:p>
                      <a:r>
                        <a:rPr lang="th-TH" sz="18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-ง่ายต่อการรื้อถอน หรือปรับปรุงตกแต่งเพิ่มเติม หากจะสร้างใหม่ แค่รื้อของเดิมและนำกลับมาใช้ใหม่ได้</a:t>
                      </a:r>
                    </a:p>
                    <a:p>
                      <a:r>
                        <a:rPr lang="th-TH" sz="18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-อากาศถ่ายเทได้สะดวก ไม่อึดอัดเวลาอยู่ภายในบ้าน</a:t>
                      </a:r>
                    </a:p>
                    <a:p>
                      <a:r>
                        <a:rPr lang="th-TH" sz="18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-ให้ความรู้สึกบรรยากาศภายในบ้านเป็นธรรมชาติ สดชื่น เพราะสร้างจากไม้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18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-ไม่สามารถป้องกันสภาพอากาศ เช่น อากาศร้อน อากาศเย็น ในแต่ละฤดูได้ดีเท่าที่ควร เช่น ในหน้าร้อน บ้านไม้จะร้อนกว่าบ้านปูน ในหน้าหนาว บ้านไม้จะเย็นกว่าเพราะลมหนาว จะลอดผ่านเข้ามาภายในตัวบ้าน การแก้ไขสามารถทำได้โดยการบุผนังด้านใน แต่อาจทำให้เสียค่าใช้จ่ายเพิ่ม</a:t>
                      </a:r>
                    </a:p>
                    <a:p>
                      <a:r>
                        <a:rPr lang="th-TH" sz="18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-อาจมีพวกปลวก มด แมลง มากัดเนื้อไม้ทำให้ต้องเสียค่าใช้จ่ายในการบำรุงรักษาอยู่ตลอดไม่สามารถป้องกันฝุ่น ควัน หรือกลิ่นต่าง ๆ ที่จะเข้ามาในบ้านได้ดีเท่าที่ควร</a:t>
                      </a:r>
                    </a:p>
                    <a:p>
                      <a:r>
                        <a:rPr lang="th-TH" sz="18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-หากสร้างบ้านโดยไม่ใช่ไม้เนื้อแข็ง ในระยะยาวอาจส่งผลให้ไม้ขาดความแข็งแรงแตกหักได้ ปัจจุบันไม้มีราคาสูง อาจทำให้เสียงบประมาณในการสร้างบ้านเพิ่มมากขึ้น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b="1" dirty="0" smtClean="0"/>
                        <a:t>ข้อดี (บ้านปูน)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dirty="0" smtClean="0"/>
                        <a:t>ข้อเสีย </a:t>
                      </a:r>
                      <a:r>
                        <a:rPr lang="th-TH" b="1" dirty="0" smtClean="0"/>
                        <a:t>(บ้านปูน)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h-TH" sz="18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-แบบบ้านปูนในปัจจุบัน มีให้เลือกมากมายหลายแบบ เจ้าของบ้านสามารถออกแบบ และตกแต่งได้ตามชอบ</a:t>
                      </a:r>
                    </a:p>
                    <a:p>
                      <a:r>
                        <a:rPr lang="th-TH" sz="18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ผลิตภัณฑ์ และชนิดของปูน ในท้องตลาดปัจจุบัน มีให้เลือกหลากหลาย และราคาไม่แพงจนเกินไป</a:t>
                      </a:r>
                    </a:p>
                    <a:p>
                      <a:r>
                        <a:rPr lang="th-TH" sz="18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-บ้านปูน สามารถปรับตัวกับสภาพอากาศร้อน อากาศเย็น เช่น กลางวันในหน้าร้อนบ้านปูน จะอยู่เย็นสบายกว่าบ้านไม้ เพราะปูนช่วยดูดซับความร้อนเก็บไว้ และในหน้าหนาว บ้านปูนจะกำบังลมหนาวได้ดีกว่าบ้านไม้ ทำให้ภายในบ้านอบอุ่น</a:t>
                      </a:r>
                    </a:p>
                    <a:p>
                      <a:r>
                        <a:rPr lang="th-TH" sz="18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-สามารถเก็บเสียง แถมยังป้องกันเสียงรบกวนจากภายนอกตัวบ้านได้เป็นอย่างดีบ้านปูนสามารถป้องกันฝุ่นละออง ควัน และกลิ่นต่าง ๆ ไม่ให้เข้ามารบกวนคนในบ้านได้</a:t>
                      </a:r>
                      <a:r>
                        <a:rPr lang="th-TH" sz="18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ดี</a:t>
                      </a:r>
                      <a:endParaRPr lang="th-TH" sz="1800" b="0" i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18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-ส่วนใหญ่บ้านปูน จะมีปัญหา สีบ้าน นานไปจะหมอง สีหลุดลอกร่อน ต้องหมั่นบำรุงรักษา</a:t>
                      </a:r>
                    </a:p>
                    <a:p>
                      <a:r>
                        <a:rPr lang="th-TH" sz="18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-หากเกิดภัยธรรมชาติ เช่น แผ่นดินไหว ส่วนใหญ่บ้านปูน จะเกิดผนังแตกร้าวได้ง่ายกว่าบ้านไม้</a:t>
                      </a:r>
                    </a:p>
                    <a:p>
                      <a:r>
                        <a:rPr lang="th-TH" sz="18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-มีกลิ่นอับชื้นได้ง่าย</a:t>
                      </a:r>
                    </a:p>
                    <a:p>
                      <a:r>
                        <a:rPr lang="th-TH" sz="18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-บ้านปูนหากออกแบบไม่ดี และเลือกใช้โทนสีไม่เหมาะสม จะทำให้บ้านดูมืดทึบ</a:t>
                      </a:r>
                    </a:p>
                    <a:p>
                      <a:r>
                        <a:rPr lang="th-TH" sz="18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-บ้านปูนหากต้องการเคลื่อนย้าย หรือปรับปรุงบ้าน จะทำได้ยากกว่าบ้านไม้บางทีต้องทุบทิ้งอย่าง</a:t>
                      </a:r>
                      <a:r>
                        <a:rPr lang="th-TH" sz="18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เดียว</a:t>
                      </a:r>
                      <a:endParaRPr lang="th-TH" sz="1800" b="0" i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201FDB-EAE3-4B55-859D-9DB578457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2178" y="963827"/>
            <a:ext cx="8596668" cy="856735"/>
          </a:xfrm>
        </p:spPr>
        <p:txBody>
          <a:bodyPr/>
          <a:lstStyle/>
          <a:p>
            <a:pPr algn="ctr"/>
            <a:r>
              <a:rPr lang="th-TH" b="1" dirty="0" smtClean="0"/>
              <a:t>โครงสร้างอาคารระบบเสาคอนกรีตเสริมเหล็ก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53B111-957C-4E05-9CD2-5F68C5BF53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8596668" cy="4166070"/>
          </a:xfrm>
        </p:spPr>
        <p:txBody>
          <a:bodyPr>
            <a:noAutofit/>
          </a:bodyPr>
          <a:lstStyle/>
          <a:p>
            <a:r>
              <a:rPr lang="th-TH" sz="3200" dirty="0" smtClean="0"/>
              <a:t>เป็นระบบโครงสร้างที่มีการก่อสร้างโดยทั่วไปในประเทศไทย เนื่องจากเป็นระบบที่ช่างมีความคุ้นเคย การเตรียมงานไม่ยุ่งยากและไม่ซับซ้อน เพราะงานส่วนใหญ่เป็นการก่อสร้างกับที่วัสดุหลัก คือคอนกรีตโครงสร้าง และเหล็กเสริม ส่วนของหลังคามักจะเป็นโครงสร้างเหล็ก ส่วนของพื้นปัจจุบันนิยมใช้พื้นสำเร็จแบบแผ่น กระดานเรียบที่สามารถหาซื้อได้ทั่วไป </a:t>
            </a:r>
          </a:p>
          <a:p>
            <a:r>
              <a:rPr lang="th-TH" sz="3200" dirty="0" smtClean="0"/>
              <a:t>เมื่อก่อสร้างส่วนโครงสร้างแล้ว จึงทำการก่อหรือติดตั้งส่วนของผนังซึ่งเป็นส่วนประกอบของอาคารที่ไม่ได้รับ น้ำหนัก วัสดุที่ใช้ เช่น อิฐมอญ มวลเบา บล๊อคคอนกรีต ผนังสำเร็จรูป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892391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อิฐมอญ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รูปภาพ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284" y="618283"/>
            <a:ext cx="4212406" cy="2781220"/>
          </a:xfrm>
          <a:prstGeom prst="rect">
            <a:avLst/>
          </a:prstGeom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3127" y="771779"/>
            <a:ext cx="4117458" cy="2627724"/>
          </a:xfrm>
          <a:prstGeom prst="rect">
            <a:avLst/>
          </a:prstGeom>
        </p:spPr>
      </p:pic>
      <p:pic>
        <p:nvPicPr>
          <p:cNvPr id="9" name="รูปภาพ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1687" y="3689230"/>
            <a:ext cx="4047008" cy="2918922"/>
          </a:xfrm>
          <a:prstGeom prst="rect">
            <a:avLst/>
          </a:prstGeom>
        </p:spPr>
      </p:pic>
      <p:pic>
        <p:nvPicPr>
          <p:cNvPr id="10" name="รูปภาพ 9"/>
          <p:cNvPicPr>
            <a:picLocks noChangeAspect="1"/>
          </p:cNvPicPr>
          <p:nvPr/>
        </p:nvPicPr>
        <p:blipFill rotWithShape="1">
          <a:blip r:embed="rId5"/>
          <a:srcRect r="7863"/>
          <a:stretch/>
        </p:blipFill>
        <p:spPr>
          <a:xfrm>
            <a:off x="6644149" y="3689230"/>
            <a:ext cx="4203290" cy="2918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7675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201FDB-EAE3-4B55-859D-9DB578457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53B111-957C-4E05-9CD2-5F68C5BF53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1592" y="512548"/>
            <a:ext cx="7543800" cy="573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892391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201FDB-EAE3-4B55-859D-9DB578457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966" y="3237470"/>
            <a:ext cx="3458061" cy="823784"/>
          </a:xfrm>
        </p:spPr>
        <p:txBody>
          <a:bodyPr>
            <a:normAutofit/>
          </a:bodyPr>
          <a:lstStyle/>
          <a:p>
            <a:r>
              <a:rPr lang="th-TH" b="1" dirty="0" smtClean="0">
                <a:latin typeface="AngsanaUPC" pitchFamily="18" charset="-34"/>
                <a:cs typeface="AngsanaUPC" pitchFamily="18" charset="-34"/>
              </a:rPr>
              <a:t>แปลนเสาเข็มและฐานราก</a:t>
            </a:r>
            <a:endParaRPr lang="en-US" b="1" dirty="0">
              <a:latin typeface="AngsanaUPC" pitchFamily="18" charset="-34"/>
              <a:cs typeface="AngsanaUPC" pitchFamily="18" charset="-34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73561" y="776931"/>
            <a:ext cx="7810500" cy="560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892391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53B111-957C-4E05-9CD2-5F68C5BF53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3853" y="1032005"/>
            <a:ext cx="10270752" cy="3880773"/>
          </a:xfrm>
        </p:spPr>
        <p:txBody>
          <a:bodyPr>
            <a:normAutofit fontScale="92500" lnSpcReduction="20000"/>
          </a:bodyPr>
          <a:lstStyle/>
          <a:p>
            <a:r>
              <a:rPr lang="th-TH" sz="4000" dirty="0" smtClean="0"/>
              <a:t>ระบบโครงสร้างของอาคารนั้นมีการพัฒนาปรับเปลี่ยนไปตามยุคสมัย ตามรูปแบบความนิยม หรือตามสภาพสภาวะเศษฐกิจปัจจุบัน ปัญหาด้านค่าก่อสร้างที่สูง การเร่งรัดงานเพื่อลดผลกระทบ กับพื้นที่ข้างเคียง ตลอดจนการขาดแคลนแรงงานเป็นอย่างมาก</a:t>
            </a:r>
          </a:p>
          <a:p>
            <a:r>
              <a:rPr lang="th-TH" sz="4000" dirty="0" smtClean="0"/>
              <a:t>จึงมีการพัฒนารูปแบบ วิธีการก่อสร้างหรือปรับเปลี่ยนวัสดุในส่วนงานโครงสร้างและส่วนที่ไม่ใช่ งานโครงสร้าง ดังนั้น การตรวจสอบอาคาร ผู้ตรวจสอบจึงจำเป็นต้องทราบว่าอาคารที่จะตรวจสอบ นั้นว่ามีระบบโครงสร้างเป็นแบบใด เพื่อการวิเคราะห์หาสาเหตุของปัญหาอย่างถูกต้อง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892391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201FDB-EAE3-4B55-859D-9DB578457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53B111-957C-4E05-9CD2-5F68C5BF53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777" y="6128583"/>
            <a:ext cx="3533939" cy="557444"/>
          </a:xfrm>
        </p:spPr>
        <p:txBody>
          <a:bodyPr>
            <a:normAutofit/>
          </a:bodyPr>
          <a:lstStyle/>
          <a:p>
            <a:r>
              <a:rPr lang="th-TH" b="1" dirty="0" smtClean="0"/>
              <a:t>ภาพการก่อสร้างโครงสร้าง คสล. แบบเทกับที่</a:t>
            </a:r>
            <a:endParaRPr lang="en-US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9626" y="1144135"/>
            <a:ext cx="11868150" cy="479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892391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201FDB-EAE3-4B55-859D-9DB578457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53B111-957C-4E05-9CD2-5F68C5BF53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620" y="6301947"/>
            <a:ext cx="8596668" cy="291351"/>
          </a:xfrm>
        </p:spPr>
        <p:txBody>
          <a:bodyPr>
            <a:normAutofit fontScale="85000" lnSpcReduction="20000"/>
          </a:bodyPr>
          <a:lstStyle/>
          <a:p>
            <a:r>
              <a:rPr lang="th-TH" b="1" dirty="0" smtClean="0"/>
              <a:t>ภาพการหล่อชิ้นส่วนคานสำเร็จรูป</a:t>
            </a:r>
            <a:endParaRPr lang="en-US" b="1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96247" y="329513"/>
            <a:ext cx="7658100" cy="580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892391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201FDB-EAE3-4B55-859D-9DB578457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53B111-957C-4E05-9CD2-5F68C5BF53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718" y="6318422"/>
            <a:ext cx="8596668" cy="381967"/>
          </a:xfrm>
        </p:spPr>
        <p:txBody>
          <a:bodyPr/>
          <a:lstStyle/>
          <a:p>
            <a:r>
              <a:rPr lang="th-TH" b="1" dirty="0" smtClean="0"/>
              <a:t>ภาพการติดตั้งคานสำเร็จชั้นล่าง</a:t>
            </a:r>
            <a:endParaRPr lang="en-US" b="1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89335" y="272363"/>
            <a:ext cx="7648575" cy="575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892391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201FDB-EAE3-4B55-859D-9DB578457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F53B111-957C-4E05-9CD2-5F68C5BF53C0}"/>
              </a:ext>
            </a:extLst>
          </p:cNvPr>
          <p:cNvSpPr txBox="1">
            <a:spLocks/>
          </p:cNvSpPr>
          <p:nvPr/>
        </p:nvSpPr>
        <p:spPr>
          <a:xfrm>
            <a:off x="586718" y="6318422"/>
            <a:ext cx="8596668" cy="381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th-TH" b="1" dirty="0" smtClean="0"/>
              <a:t>ภาพรอยต่อของคานกับเสาแบบยึดด้วย </a:t>
            </a:r>
            <a:r>
              <a:rPr lang="en-US" b="1" dirty="0" smtClean="0"/>
              <a:t>dowel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28850" y="571500"/>
            <a:ext cx="77343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892391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201FDB-EAE3-4B55-859D-9DB578457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F53B111-957C-4E05-9CD2-5F68C5BF53C0}"/>
              </a:ext>
            </a:extLst>
          </p:cNvPr>
          <p:cNvSpPr txBox="1">
            <a:spLocks/>
          </p:cNvSpPr>
          <p:nvPr/>
        </p:nvSpPr>
        <p:spPr>
          <a:xfrm>
            <a:off x="586718" y="6318422"/>
            <a:ext cx="8596668" cy="381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th-TH" b="1" dirty="0" smtClean="0"/>
              <a:t>ภาพการติดตั้งเสาและคานชั้นสอง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24100" y="619125"/>
            <a:ext cx="7543800" cy="561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892391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201FDB-EAE3-4B55-859D-9DB578457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F53B111-957C-4E05-9CD2-5F68C5BF53C0}"/>
              </a:ext>
            </a:extLst>
          </p:cNvPr>
          <p:cNvSpPr txBox="1">
            <a:spLocks/>
          </p:cNvSpPr>
          <p:nvPr/>
        </p:nvSpPr>
        <p:spPr>
          <a:xfrm>
            <a:off x="586718" y="6318422"/>
            <a:ext cx="8596668" cy="381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th-TH" dirty="0" smtClean="0"/>
              <a:t>โครงสร้างสำเร็จรูปแบบหล่อแยกเป็นชิ้นย่อยๆ ยึดกันด้วยการเชื่อม แล้วเทหุ้มภายหลัง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09725" y="547688"/>
            <a:ext cx="8972550" cy="576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892391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201FDB-EAE3-4B55-859D-9DB578457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F53B111-957C-4E05-9CD2-5F68C5BF53C0}"/>
              </a:ext>
            </a:extLst>
          </p:cNvPr>
          <p:cNvSpPr txBox="1">
            <a:spLocks/>
          </p:cNvSpPr>
          <p:nvPr/>
        </p:nvSpPr>
        <p:spPr>
          <a:xfrm>
            <a:off x="586718" y="6318422"/>
            <a:ext cx="8596668" cy="381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th-TH" dirty="0" smtClean="0"/>
              <a:t>โครงสร้างสำเร็จรูปที่ประกอบแล้วเสร็จ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09426" y="337881"/>
            <a:ext cx="7639050" cy="581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892391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201FDB-EAE3-4B55-859D-9DB578457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1648" y="972065"/>
            <a:ext cx="8596668" cy="955589"/>
          </a:xfrm>
        </p:spPr>
        <p:txBody>
          <a:bodyPr/>
          <a:lstStyle/>
          <a:p>
            <a:pPr algn="ctr"/>
            <a:r>
              <a:rPr lang="th-TH" b="1" dirty="0" smtClean="0"/>
              <a:t>โครงสร้างอาคารระบบผนัง คสล.รับน้ำหนัก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53B111-957C-4E05-9CD2-5F68C5BF53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9562298" cy="4248449"/>
          </a:xfrm>
        </p:spPr>
        <p:txBody>
          <a:bodyPr>
            <a:noAutofit/>
          </a:bodyPr>
          <a:lstStyle/>
          <a:p>
            <a:r>
              <a:rPr lang="th-TH" sz="3200" dirty="0" smtClean="0"/>
              <a:t>เป็นระบบโครงสร้างที่พัฒนาต่อจากการก่อสร้างแบบหล่อกับที่ เนื่องจากปัญหาการขาดแคลน แรงงาน จึงทำการเปลี่ยนผนังอาคารมาเป็นผนัง คสล. รับน้ำหนัก ส่วนพื้นออกแบบให้เป็น</a:t>
            </a:r>
            <a:r>
              <a:rPr lang="th-TH" sz="3200" dirty="0" smtClean="0"/>
              <a:t>พื้</a:t>
            </a:r>
            <a:r>
              <a:rPr lang="th-TH" sz="3200" dirty="0"/>
              <a:t>นเรียบ </a:t>
            </a:r>
            <a:r>
              <a:rPr lang="th-TH" sz="3200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(</a:t>
            </a:r>
            <a:r>
              <a:rPr lang="en-US" sz="3200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RC </a:t>
            </a:r>
            <a:r>
              <a:rPr lang="en-US" sz="3200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Flat </a:t>
            </a:r>
            <a:r>
              <a:rPr lang="en-US" sz="3200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slab</a:t>
            </a:r>
            <a:r>
              <a:rPr lang="th-TH" sz="3200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)</a:t>
            </a:r>
            <a:r>
              <a:rPr lang="en-US" sz="3200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 </a:t>
            </a:r>
            <a:r>
              <a:rPr lang="th-TH" sz="3200" dirty="0" smtClean="0"/>
              <a:t>ยึดกับผนัง ทำให้โครงสร้างไม่ต้องมีทั้งเสาและคาน ส่วนของผนังนั้นอาจจะออกแบบให้ เป็นผนัง คสล. ทั้งหมด หรือเพียงบางส่วนเท่าที่จำเป็นก็ได้ขึ้นกับรูปแบบของระบบไม้แบบ การก่อสร้างแบบนี้ระบบไม้ต้องออกแบบให้เข้ากับโครงสร้าง เพื่อให้ทำงานจบในครั้งเดียว เช่น ไม้แบบที่ก่อสร้างผนังและพื้นไปพร้อมกันเลย จะเรียกระบบไม้แบบว่า </a:t>
            </a:r>
            <a:r>
              <a:rPr lang="en-US" sz="3200" dirty="0" smtClean="0"/>
              <a:t>Tunnel form </a:t>
            </a:r>
            <a:r>
              <a:rPr lang="th-TH" sz="3200" dirty="0" smtClean="0"/>
              <a:t>หรือในบางครั้งเพื่อให้ระบบไม้แบบง่ายขึ้น อาจจะแยกไม้แบบส่วนของผนังและพื้นออกจากกันก็ได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892391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3896" y="1485086"/>
            <a:ext cx="9273974" cy="5039281"/>
          </a:xfrm>
        </p:spPr>
        <p:txBody>
          <a:bodyPr>
            <a:noAutofit/>
          </a:bodyPr>
          <a:lstStyle/>
          <a:p>
            <a:pPr fontAlgn="base"/>
            <a:r>
              <a:rPr lang="th-TH" sz="2800" dirty="0" smtClean="0"/>
              <a:t>ผนังรับน้ำหนัก </a:t>
            </a:r>
            <a:r>
              <a:rPr lang="th-TH" sz="2800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(</a:t>
            </a:r>
            <a:r>
              <a:rPr lang="en-US" sz="2800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Bearing Wall) </a:t>
            </a:r>
            <a:r>
              <a:rPr lang="th-TH" sz="2800" dirty="0" smtClean="0"/>
              <a:t>คือ ผนังที่ทำหน้าที่เป็นโครงสร้างอาคาร โดยรับน้ำหนักของอาคารและถ่ายลงสู่โครงสร้างใต้ดินโดยตรง จึงไม่มี</a:t>
            </a:r>
            <a:r>
              <a:rPr lang="th-TH" sz="2800" u="sng" dirty="0" smtClean="0"/>
              <a:t>เสา</a:t>
            </a:r>
            <a:r>
              <a:rPr lang="th-TH" sz="2800" dirty="0" smtClean="0"/>
              <a:t>และคานรองรับ วัสดุของผนังรับน้ำหนักมักเป็นอิฐก่อ หรือ</a:t>
            </a:r>
            <a:r>
              <a:rPr lang="th-TH" sz="2800" u="sng" dirty="0" smtClean="0"/>
              <a:t>คอนกรีตเสริมเหล็ก</a:t>
            </a:r>
            <a:r>
              <a:rPr lang="th-TH" sz="2800" dirty="0" smtClean="0"/>
              <a:t>ทั้งรูปแบบหล่อในที่ และแผ่นผนังคอนกรีตสำเร็จรูป </a:t>
            </a:r>
            <a:r>
              <a:rPr lang="th-TH" sz="2800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(</a:t>
            </a:r>
            <a:r>
              <a:rPr lang="en-US" sz="2800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Precast Concrete)</a:t>
            </a:r>
          </a:p>
          <a:p>
            <a:pPr fontAlgn="base"/>
            <a:r>
              <a:rPr lang="th-TH" sz="2800" dirty="0" smtClean="0"/>
              <a:t>เมื่อผนังรับน้ำหนักเป็นโครงสร้างอาคารประเภทหนึ่ง จึงไม่สามารถทุบ ตัด เจาะผนังในกรณีที่ต้องการปรับปรุงบ้านหรืออาคารที่ก่อสร้างด้วยผนังลักษณะนี้ เพราะจะส่งผลต้องความแข็งแรงและปลอดภัยของอาคาร</a:t>
            </a:r>
          </a:p>
          <a:p>
            <a:pPr fontAlgn="base"/>
            <a:r>
              <a:rPr lang="th-TH" sz="2800" dirty="0" smtClean="0"/>
              <a:t>ทั้งนี้ เราอาจพบอาคารที่มีผนังรับน้ำหนักผสมกับโครงสร้างเสา-คานได้ทั่วไป อย่างเช่น อาคารที่มีลิฟต์โดยสารซึ่งผนังปล่องลิฟต์จะเป็นผนังรับน้ำหนัก ในขณะที่ส่วนอื่นของอาคารเป็นระบบเสา-คานกับผนังก่อหรือผนังเบา เป็นต้น โดยวิศวกรจะเป็นผู้ออกแบบรูปแบบของโครงสร้างให้เหมาะสมกับอาคารแต่ละหลัง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90694"/>
          </a:xfrm>
        </p:spPr>
        <p:txBody>
          <a:bodyPr>
            <a:normAutofit fontScale="90000"/>
          </a:bodyPr>
          <a:lstStyle/>
          <a:p>
            <a:pPr algn="ctr"/>
            <a:r>
              <a:rPr lang="th-TH" b="1" dirty="0"/>
              <a:t>“ไม่มีเสา” สวยงาม เพิ่มพื้นที่ใช้สอย จัดวางเฟอร์นิเจอร์ได้ลงตัว</a:t>
            </a:r>
            <a:br>
              <a:rPr lang="th-TH" b="1" dirty="0"/>
            </a:b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58846" y="2051532"/>
            <a:ext cx="8596668" cy="3880773"/>
          </a:xfrm>
        </p:spPr>
        <p:txBody>
          <a:bodyPr>
            <a:normAutofit/>
          </a:bodyPr>
          <a:lstStyle/>
          <a:p>
            <a:r>
              <a:rPr lang="th-TH" sz="3200" dirty="0" smtClean="0"/>
              <a:t>แข็งแรง </a:t>
            </a:r>
            <a:r>
              <a:rPr lang="th-TH" sz="3200" dirty="0" smtClean="0"/>
              <a:t>แกร่ง ทนต่อแรงกระแทกด้านข้างมากกว่าผนังก่ออิฐถึง 3 เท่า</a:t>
            </a:r>
          </a:p>
          <a:p>
            <a:r>
              <a:rPr lang="th-TH" sz="3200" dirty="0" smtClean="0"/>
              <a:t>สามารถป้องกันเสียงรบกวนจากภายนอกได้ถึง 33%</a:t>
            </a:r>
          </a:p>
          <a:p>
            <a:r>
              <a:rPr lang="th-TH" sz="3200" dirty="0" smtClean="0"/>
              <a:t>มีความต้านทานไฟสูงกว่าวัสดุพื้นฐานอื่นๆ เช่น อิฐ หรือ ไม้</a:t>
            </a:r>
          </a:p>
          <a:p>
            <a:r>
              <a:rPr lang="th-TH" sz="3200" dirty="0" smtClean="0"/>
              <a:t>มีคุณสมบัติต้านทานการซึมน้ำสูง อมน้ำแค่ 6% ขณะที่อิฐอมน้ำถึง 25%</a:t>
            </a:r>
          </a:p>
          <a:p>
            <a:r>
              <a:rPr lang="th-TH" sz="3200" dirty="0" smtClean="0"/>
              <a:t>ไม่แตกร้าว บำรุงรักษาเพียงการทาสีใหม่เท่านั้น</a:t>
            </a:r>
          </a:p>
          <a:p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E201FDB-EAE3-4B55-859D-9DB578457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0933" y="1655805"/>
            <a:ext cx="7008569" cy="2290119"/>
          </a:xfrm>
        </p:spPr>
        <p:txBody>
          <a:bodyPr>
            <a:normAutofit/>
          </a:bodyPr>
          <a:lstStyle/>
          <a:p>
            <a:r>
              <a:rPr lang="th-TH" b="1" dirty="0" smtClean="0"/>
              <a:t>1. โครงสร้างอาคารไม้</a:t>
            </a:r>
            <a:br>
              <a:rPr lang="th-TH" b="1" dirty="0" smtClean="0"/>
            </a:br>
            <a:r>
              <a:rPr lang="th-TH" b="1" dirty="0" smtClean="0"/>
              <a:t>2.</a:t>
            </a:r>
            <a:r>
              <a:rPr lang="en-US" b="1" dirty="0"/>
              <a:t> </a:t>
            </a:r>
            <a:r>
              <a:rPr lang="th-TH" b="1" dirty="0" smtClean="0"/>
              <a:t>โครงสร้าง</a:t>
            </a:r>
            <a:r>
              <a:rPr lang="th-TH" b="1" dirty="0"/>
              <a:t>อาคารระบบเสาคอนกรีตเสริมเหล็ก</a:t>
            </a:r>
            <a:r>
              <a:rPr lang="th-TH" b="1" dirty="0" smtClean="0">
                <a:latin typeface="AngsanaUPC" pitchFamily="18" charset="-34"/>
                <a:cs typeface="AngsanaUPC" pitchFamily="18" charset="-34"/>
              </a:rPr>
              <a:t/>
            </a:r>
            <a:br>
              <a:rPr lang="th-TH" b="1" dirty="0" smtClean="0">
                <a:latin typeface="AngsanaUPC" pitchFamily="18" charset="-34"/>
                <a:cs typeface="AngsanaUPC" pitchFamily="18" charset="-34"/>
              </a:rPr>
            </a:br>
            <a:r>
              <a:rPr lang="th-TH" b="1" dirty="0" smtClean="0">
                <a:latin typeface="AngsanaUPC" pitchFamily="18" charset="-34"/>
                <a:cs typeface="AngsanaUPC" pitchFamily="18" charset="-34"/>
              </a:rPr>
              <a:t>3. </a:t>
            </a:r>
            <a:r>
              <a:rPr lang="th-TH" b="1" dirty="0" smtClean="0"/>
              <a:t>โครงสร้างอาคารระบบผนัง คสล.รับน้ำหนัก</a:t>
            </a:r>
            <a:br>
              <a:rPr lang="th-TH" b="1" dirty="0" smtClean="0"/>
            </a:br>
            <a:r>
              <a:rPr lang="th-TH" b="1" dirty="0" smtClean="0"/>
              <a:t>4. โครงสร้างอาคารเหล็ก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892391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732" y="626378"/>
            <a:ext cx="8596668" cy="833306"/>
          </a:xfrm>
        </p:spPr>
        <p:txBody>
          <a:bodyPr/>
          <a:lstStyle/>
          <a:p>
            <a:pPr algn="ctr"/>
            <a:r>
              <a:rPr lang="th-TH" b="1" dirty="0"/>
              <a:t>ความได้เปรียบในการแข่งขันจาก “ต้นทุนทางตรงลดลง”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54838" y="1459684"/>
            <a:ext cx="8596668" cy="3880773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th-TH" sz="2400" b="1" dirty="0" smtClean="0"/>
          </a:p>
          <a:p>
            <a:r>
              <a:rPr lang="th-TH" sz="2400" dirty="0" smtClean="0"/>
              <a:t>ระบบพรีคาสผนังรับแรง ออกแบบผนังของงานสถาปัตย์เป็นโครงสร้าง ทดแทน เสา + คาน + ผนังก่ออิฐฉาบปูน</a:t>
            </a:r>
          </a:p>
          <a:p>
            <a:r>
              <a:rPr lang="th-TH" sz="2400" dirty="0" smtClean="0"/>
              <a:t>หลีกเลี่ยงความเสี่ยงด้านต้นทุน และผลกระทบอื่นๆ ที่เกิดจากปัญหาการขาดแคลนวัสดุ</a:t>
            </a:r>
          </a:p>
          <a:p>
            <a:r>
              <a:rPr lang="th-TH" sz="2400" dirty="0" smtClean="0"/>
              <a:t>วัสดุหลักที่ใช้ คือ คอนกรีต ผลิตโดยใช้วัตถุดิบภายในประเทศ ไม่ขาดแคลน รวมทั้งสามารถผลิตเองได้</a:t>
            </a:r>
          </a:p>
          <a:p>
            <a:r>
              <a:rPr lang="th-TH" sz="2400" dirty="0" smtClean="0"/>
              <a:t>เหล็กเสริมใช้ปริมาณน้อยและส่วนใหญ่ใช้เหล็กตะแกรงซึ่งเป็นเหล็กรีดเย็น ไม่ขาดแคลน มีผู้ผลิตมากราย</a:t>
            </a:r>
          </a:p>
          <a:p>
            <a:r>
              <a:rPr lang="th-TH" sz="2400" dirty="0" smtClean="0"/>
              <a:t>ลดความสูญเสียวัสดุจากการปฏิบัติงานได้มาก</a:t>
            </a:r>
          </a:p>
          <a:p>
            <a:r>
              <a:rPr lang="th-TH" sz="2400" dirty="0" smtClean="0"/>
              <a:t>ใช้จำนวนแรงงานน้อย เป็นระบบที่รับมือกับปัญหาการขาดแคลนแรงงานในปัจจุบันและอนาคตได้เป็นอย่างดี</a:t>
            </a:r>
          </a:p>
          <a:p>
            <a:r>
              <a:rPr lang="th-TH" sz="2400" dirty="0" smtClean="0"/>
              <a:t>เป็นแรงงานทั่วไป ไม่จำเป็นต้องเป็นช่างฝีมือเฉพาะด้านทำให้ลดต้นทุนและจัดหาแรงงานได้ง่าย</a:t>
            </a:r>
          </a:p>
          <a:p>
            <a:r>
              <a:rPr lang="th-TH" sz="2400" dirty="0" smtClean="0"/>
              <a:t>ควบคุมต้นทุนเพิ่มจากการขึ้นค่าแรงขั้นต่ำได้ดี เนื่องจากใช้แรงงานได้เต็มประสิทธิภาพ</a:t>
            </a:r>
          </a:p>
          <a:p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h-TH" b="1" dirty="0"/>
              <a:t>ความได้เปรียบในการแข่งขันจาก “คุณภาพมาตรฐาน”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76960" y="2076699"/>
            <a:ext cx="6931481" cy="1785335"/>
          </a:xfrm>
        </p:spPr>
        <p:txBody>
          <a:bodyPr>
            <a:noAutofit/>
          </a:bodyPr>
          <a:lstStyle/>
          <a:p>
            <a:r>
              <a:rPr lang="th-TH" sz="3600" dirty="0" smtClean="0"/>
              <a:t>คุณภาพ</a:t>
            </a:r>
            <a:r>
              <a:rPr lang="th-TH" sz="3600" dirty="0" smtClean="0"/>
              <a:t>มาตรฐาน ไม่แปรผันตามฝีมือแรงงาน</a:t>
            </a:r>
          </a:p>
          <a:p>
            <a:r>
              <a:rPr lang="th-TH" sz="3600" dirty="0" smtClean="0"/>
              <a:t>ใช้ผู้ควบคุมงานน้อย</a:t>
            </a:r>
          </a:p>
          <a:p>
            <a:r>
              <a:rPr lang="th-TH" sz="3600" dirty="0" smtClean="0"/>
              <a:t>ขยะน้อย ดูแลรักษาความเป็นระเบียบเรียบร้อยง่าย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201FDB-EAE3-4B55-859D-9DB578457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57338" y="552450"/>
            <a:ext cx="9077325" cy="575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892391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201FDB-EAE3-4B55-859D-9DB578457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F53B111-957C-4E05-9CD2-5F68C5BF53C0}"/>
              </a:ext>
            </a:extLst>
          </p:cNvPr>
          <p:cNvSpPr txBox="1">
            <a:spLocks/>
          </p:cNvSpPr>
          <p:nvPr/>
        </p:nvSpPr>
        <p:spPr>
          <a:xfrm>
            <a:off x="586718" y="6318422"/>
            <a:ext cx="8596668" cy="381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th-TH" dirty="0" smtClean="0"/>
              <a:t>ระบบไม้แบบที่ออกแบบให้เทส่วนของผนังและพื้นพร้อมกัน โดยแยกไม้แบบเป็นชิ้นเล็กๆ เพื่อให้ต่อการติดตั้ง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19350" y="742950"/>
            <a:ext cx="7353300" cy="537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892391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201FDB-EAE3-4B55-859D-9DB578457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F53B111-957C-4E05-9CD2-5F68C5BF53C0}"/>
              </a:ext>
            </a:extLst>
          </p:cNvPr>
          <p:cNvSpPr txBox="1">
            <a:spLocks/>
          </p:cNvSpPr>
          <p:nvPr/>
        </p:nvSpPr>
        <p:spPr>
          <a:xfrm>
            <a:off x="586718" y="6318422"/>
            <a:ext cx="8596668" cy="381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th-TH" dirty="0" smtClean="0"/>
              <a:t>โครงสร้างอาคารหลักที่หล่อเสร็จเรียบร้อย ผนังส่วนที่อาจจะเป็นผนังอิฐก่อหรือผนังสำเร็จมาติดตั้งอีกท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43175" y="728663"/>
            <a:ext cx="7105650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8923912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201FDB-EAE3-4B55-859D-9DB578457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F53B111-957C-4E05-9CD2-5F68C5BF53C0}"/>
              </a:ext>
            </a:extLst>
          </p:cNvPr>
          <p:cNvSpPr txBox="1">
            <a:spLocks/>
          </p:cNvSpPr>
          <p:nvPr/>
        </p:nvSpPr>
        <p:spPr>
          <a:xfrm>
            <a:off x="586718" y="6318422"/>
            <a:ext cx="8596668" cy="38196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 marL="342900" lvl="0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th-TH" dirty="0" smtClean="0"/>
              <a:t>โครงสร้างที่ก่อสร้างด้วย </a:t>
            </a:r>
            <a:r>
              <a:rPr lang="en-US" dirty="0" smtClean="0"/>
              <a:t>tunnel form </a:t>
            </a:r>
            <a:r>
              <a:rPr lang="th-TH" dirty="0" smtClean="0"/>
              <a:t>เหมาะสำหรับอาคารที่มีลักษณะซ้ำกันทั้งในแนวนอนและแนวตั้ง ทำให้เวลาการก่อสร้างรวดเร็วมาก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38388" y="919163"/>
            <a:ext cx="7515225" cy="501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8923912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201FDB-EAE3-4B55-859D-9DB578457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F53B111-957C-4E05-9CD2-5F68C5BF53C0}"/>
              </a:ext>
            </a:extLst>
          </p:cNvPr>
          <p:cNvSpPr txBox="1">
            <a:spLocks/>
          </p:cNvSpPr>
          <p:nvPr/>
        </p:nvSpPr>
        <p:spPr>
          <a:xfrm>
            <a:off x="586718" y="6318422"/>
            <a:ext cx="8596668" cy="381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th-TH" dirty="0" smtClean="0"/>
              <a:t>เมื่อก่อสร้างส่วนโครงสร้างหลักแล้ว ผนังประกอบส่วนที่เหลือก็สามารถก่ออิฐฉาบปูนได้เลย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33638" y="685800"/>
            <a:ext cx="7324725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89239123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201FDB-EAE3-4B55-859D-9DB578457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F53B111-957C-4E05-9CD2-5F68C5BF53C0}"/>
              </a:ext>
            </a:extLst>
          </p:cNvPr>
          <p:cNvSpPr txBox="1">
            <a:spLocks/>
          </p:cNvSpPr>
          <p:nvPr/>
        </p:nvSpPr>
        <p:spPr>
          <a:xfrm>
            <a:off x="586718" y="6318422"/>
            <a:ext cx="8596668" cy="381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th-TH" dirty="0" smtClean="0"/>
              <a:t>ภาพการติดตั้งชิ้นส่วนผนังและพื้น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19350" y="633413"/>
            <a:ext cx="7353300" cy="559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89239123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201FDB-EAE3-4B55-859D-9DB578457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F53B111-957C-4E05-9CD2-5F68C5BF53C0}"/>
              </a:ext>
            </a:extLst>
          </p:cNvPr>
          <p:cNvSpPr txBox="1">
            <a:spLocks/>
          </p:cNvSpPr>
          <p:nvPr/>
        </p:nvSpPr>
        <p:spPr>
          <a:xfrm>
            <a:off x="611432" y="6120714"/>
            <a:ext cx="8596668" cy="3819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lvl="0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th-TH" sz="2000" dirty="0" smtClean="0"/>
              <a:t>การติดตั้งชิ้นส่วนผนังและพื้นต้องใช้ช่างที่มีการฝึกฝนมาโดยเฉพาะ เพราะต้องมีการตรวจสอบความถูกต้องของชิ้นส่วน ต าแหน่งในการติดตั้ง รวมถึงระยะดิ่งและฉากของอาคาร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81225" y="781050"/>
            <a:ext cx="7829550" cy="529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8923912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47784" y="1191614"/>
            <a:ext cx="10454857" cy="5502801"/>
          </a:xfrm>
        </p:spPr>
        <p:txBody>
          <a:bodyPr>
            <a:noAutofit/>
          </a:bodyPr>
          <a:lstStyle/>
          <a:p>
            <a:r>
              <a:rPr lang="th-TH" sz="2400" dirty="0" smtClean="0"/>
              <a:t>ไม้จริง (</a:t>
            </a:r>
            <a:r>
              <a:rPr lang="en-US" sz="2400" dirty="0" smtClean="0"/>
              <a:t>Natural Wood) </a:t>
            </a:r>
            <a:r>
              <a:rPr lang="th-TH" sz="2400" dirty="0" smtClean="0"/>
              <a:t>ก็ยังได้รับความนิยมอย่างไม่เสื่อมคลาย ด้วยลวดลายของผิวสัมผัสที่เป็นเอกลักษณ์ในแบบธรรมชาติแท้ ๆ ที่มีความสวยงาม ให้ความรู้สึกอบอุ่น และช่วยลดความตึงเครียดอึดอัด อีกทั้งยังถ่ายเทอากาศได้ดี จึงทำให้ไม้จริง ยังไม่มีวัสดุใด ๆ มาทดแทนได้แบบ 100% ถึงแม้ว่าในปัจจุบัน จะมีวัสดุทดแทนไม้จริง ผลิตออกมาใช้กันมากมายในตลาด</a:t>
            </a:r>
          </a:p>
          <a:p>
            <a:r>
              <a:rPr lang="th-TH" sz="2400" dirty="0" smtClean="0"/>
              <a:t>สำหรับไม้ที่นำมาแปรรูปใช้ก่อสร้างอาคาร ได้มีการแยกประเภทไม้ ตามลักษณะความแข็งแรงของไม้ ดังนี้</a:t>
            </a:r>
          </a:p>
          <a:p>
            <a:r>
              <a:rPr lang="th-TH" sz="2400" b="1" u="sng" dirty="0" smtClean="0"/>
              <a:t>ไม้เนื้ออ่อน</a:t>
            </a:r>
            <a:r>
              <a:rPr lang="th-TH" sz="2400" dirty="0" smtClean="0"/>
              <a:t> เป็นไม้ที่มีวงปีกว้างมาก เนื่องจากเป็นไม้โดเร็ว ลำต้นใหญ่ เนื้อค่อนข้างเหนียว แต่แปรรูปได้ง่าย เนื้อไม้มีสีจาง หรือค่อนข้างซีด ความทนทานมีขีดจำกัด ไม่สามารถรับน้ำหนักได้มากเท่าที่ควร จึงเหมาะกับงานในที่ร่ม หรืองานชั่วคราวมากกว่าการนำมาปูพื้น </a:t>
            </a:r>
          </a:p>
          <a:p>
            <a:r>
              <a:rPr lang="th-TH" sz="2400" b="1" u="sng" dirty="0" smtClean="0"/>
              <a:t>ไม้เนื้อแข็ง</a:t>
            </a:r>
            <a:r>
              <a:rPr lang="th-TH" sz="2400" dirty="0" smtClean="0"/>
              <a:t> เป็นไม้ที่มีวงปีมากกว่าไม้เนื้ออ่อน เพราะมีการเจริญเติบโตช้ากว่า โดยเฉลี่ยมีอายุหลายสิบปี จึงจะนำมาใช้งานได้ ลักษณะทั่วไปของไม้เนื้อแข็ง ผิวสัมผัสของเนื้อไม้ จะมีความมัน ลวดลายละเอียด เนื้อแน่น สีเข้ม แดงถึงดำ มีน้ำหนักมาก แข็งแรงทนทาน เหมาะสำหรับงานปูพื้น งานเฟอร์นิเจอร์ และงานโครงสร้างไม้</a:t>
            </a:r>
          </a:p>
          <a:p>
            <a:r>
              <a:rPr lang="th-TH" sz="2400" b="1" u="sng" dirty="0" smtClean="0"/>
              <a:t>ไม้เนื้อแกร่ง</a:t>
            </a:r>
            <a:r>
              <a:rPr lang="th-TH" sz="2400" dirty="0" smtClean="0"/>
              <a:t> เป็นไม้ที่มีการเจริยเติบโตช้ามากที่สุด จึงทำให้มีวงปีถี่มากกว่าไม้ 2 ชนิดแรก โดยมีอายุเฉลี่ยไม่น้อยกว่า 60-70 ปีขึ้นไป จึงจะนำมาใช้งานได้ เนื้อไม้มีสีเข้มค่อนข้างแดง น้ำหนักไม่มาก แต่แข็งกว่าไม้เนื้อแข็ง ไม้ที่จัดอยู่ในกลุ่มนี้ ส่วนใหญ่มักเป็นไม้ที่ใช้ในงานโครงสร้างเป็นหลัก เช่น พื้น คาน ตง ขื่อ และเสา </a:t>
            </a:r>
          </a:p>
          <a:p>
            <a:endParaRPr lang="en-US" sz="24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E201FDB-EAE3-4B55-859D-9DB578457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41405"/>
          </a:xfrm>
        </p:spPr>
        <p:txBody>
          <a:bodyPr>
            <a:normAutofit fontScale="90000"/>
          </a:bodyPr>
          <a:lstStyle/>
          <a:p>
            <a:r>
              <a:rPr lang="th-TH" b="1" dirty="0" smtClean="0"/>
              <a:t>โครงสร้างอาคารไม้</a:t>
            </a:r>
            <a:br>
              <a:rPr lang="th-TH" b="1" dirty="0" smtClean="0"/>
            </a:br>
            <a:r>
              <a:rPr lang="en-US" b="1" dirty="0" smtClean="0"/>
              <a:t> 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ไม่มีคำอธิบายรูปภาพ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923" y="1235491"/>
            <a:ext cx="4594122" cy="4503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วงปีในต้นไม้ (Tree Ring)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53" t="4589" r="921"/>
          <a:stretch/>
        </p:blipFill>
        <p:spPr bwMode="auto">
          <a:xfrm>
            <a:off x="6083709" y="1235491"/>
            <a:ext cx="4424516" cy="4469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17103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1988" y="385763"/>
            <a:ext cx="10868025" cy="608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53B111-957C-4E05-9CD2-5F68C5BF53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1319" y="1531367"/>
            <a:ext cx="11208480" cy="4021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892391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34" b="20979"/>
          <a:stretch/>
        </p:blipFill>
        <p:spPr>
          <a:xfrm>
            <a:off x="1173759" y="260058"/>
            <a:ext cx="9958432" cy="6431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833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348265"/>
            <a:ext cx="8596668" cy="1908903"/>
          </a:xfrm>
        </p:spPr>
        <p:txBody>
          <a:bodyPr/>
          <a:lstStyle/>
          <a:p>
            <a:pPr>
              <a:buNone/>
            </a:pPr>
            <a:r>
              <a:rPr lang="th-TH" b="1" dirty="0" smtClean="0"/>
              <a:t>จันทัน (</a:t>
            </a:r>
            <a:r>
              <a:rPr lang="en-US" b="1" dirty="0" smtClean="0"/>
              <a:t>Rafter)</a:t>
            </a:r>
          </a:p>
          <a:p>
            <a:r>
              <a:rPr lang="th-TH" dirty="0" smtClean="0"/>
              <a:t>ส่วนที่วางเอียงลาดไปตามลักษณะของหลังคา ถือเป็นส่วนประกอบหนึ่งของโครงสร้างหลังคา มีหน้าที่รองรับ และถ่ายเทน้ำหนักจากแปไปสู่อกไก่ อเส และหัวเสาตามลำดับ โดยแบ่งออกเป็น จันทันเอก คือ จันทันที่พาดอยู่บนหัวเสา และอกไก่ และจันทันพราง คือ จันทันที่พาดอยู่บนอเส และอกไก่ โดยทั่วไป จันทันจะวางเป็นระยะทุก ๆ 1 เมตร โดยระยะห่างของจันทัน จะขึ้นอยู่กับน้ำหนักของวัสดุมุงหลังคา และระยะแป โดยมีขนาดที่ใช้กันทั่วไป คือ 1 1⁄2 </a:t>
            </a:r>
            <a:r>
              <a:rPr lang="en-US" dirty="0" smtClean="0"/>
              <a:t>x 5 </a:t>
            </a:r>
            <a:r>
              <a:rPr lang="th-TH" dirty="0" smtClean="0"/>
              <a:t>นิ้ว และ 2 </a:t>
            </a:r>
            <a:r>
              <a:rPr lang="en-US" dirty="0" smtClean="0"/>
              <a:t>x 6 </a:t>
            </a:r>
            <a:r>
              <a:rPr lang="th-TH" dirty="0" smtClean="0"/>
              <a:t>นิ้ว</a:t>
            </a:r>
          </a:p>
          <a:p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77334" y="2257168"/>
            <a:ext cx="8596668" cy="11545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 3" charset="2"/>
              <a:buNone/>
            </a:pPr>
            <a:r>
              <a:rPr lang="th-TH" b="1" smtClean="0"/>
              <a:t>สะพานรับจันทัน (</a:t>
            </a:r>
            <a:r>
              <a:rPr lang="en-US" b="1" smtClean="0"/>
              <a:t>Bridge Rafter)</a:t>
            </a:r>
          </a:p>
          <a:p>
            <a:r>
              <a:rPr lang="th-TH" smtClean="0"/>
              <a:t>ส่วนที่วางอยู่บนขื่อคัด โดยทำหน้าที่รองรับจันทันพราง เพื่อไม่ให้เกิดการอ่อนตัวที่จุดกึ่งกลาง และป้องกันไม่ให้จันทันพรางบิด หรือ แอ่นตัว โดยสะพานรับจันทัน โดยมีขนาดที่ใช้กันทั่วไป คือ 2 </a:t>
            </a:r>
            <a:r>
              <a:rPr lang="en-US" smtClean="0"/>
              <a:t>x 6 </a:t>
            </a:r>
            <a:r>
              <a:rPr lang="th-TH" smtClean="0"/>
              <a:t>นิ้ว</a:t>
            </a:r>
            <a:endParaRPr lang="th-TH" dirty="0" smtClean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77334" y="3828487"/>
            <a:ext cx="8596668" cy="11965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 3" charset="2"/>
              <a:buNone/>
            </a:pPr>
            <a:r>
              <a:rPr lang="th-TH" b="1" smtClean="0"/>
              <a:t>อกไก่ (</a:t>
            </a:r>
            <a:r>
              <a:rPr lang="en-US" b="1" smtClean="0"/>
              <a:t>Ridge)</a:t>
            </a:r>
          </a:p>
          <a:p>
            <a:r>
              <a:rPr lang="th-TH" smtClean="0"/>
              <a:t>ส่วนโครงสร้างหลังคา ที่ทำจากไม้เนื้อแกร่ง หรือไม้เนื้อแข็ง เช่น ไม้แดง ไม้เต็ง ไม้รัง ไม้มะค่า และไม้ประดู่ โดยอกไก่ จะวางอยู่บนดั้งบริเวณสันหลังคา ทำหน้าที่รับน้ำหนักจันทัน ส่วนบนยอดจั่วตามแนวสันหลังคา โดยมีขนาดที่ใช้กันทั่วไป คือ 2 </a:t>
            </a:r>
            <a:r>
              <a:rPr lang="en-US" smtClean="0"/>
              <a:t>x 6 </a:t>
            </a:r>
            <a:r>
              <a:rPr lang="th-TH" smtClean="0"/>
              <a:t>นิ้ว และ 2 </a:t>
            </a:r>
            <a:r>
              <a:rPr lang="en-US" smtClean="0"/>
              <a:t>x 8 </a:t>
            </a:r>
            <a:r>
              <a:rPr lang="th-TH" smtClean="0"/>
              <a:t>นิ้ว</a:t>
            </a:r>
            <a:endParaRPr lang="th-TH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2896</TotalTime>
  <Words>2245</Words>
  <Application>Microsoft Office PowerPoint</Application>
  <PresentationFormat>แบบจอกว้าง</PresentationFormat>
  <Paragraphs>110</Paragraphs>
  <Slides>38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7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38</vt:i4>
      </vt:variant>
    </vt:vector>
  </HeadingPairs>
  <TitlesOfParts>
    <vt:vector size="46" baseType="lpstr">
      <vt:lpstr>AngsanaUPC</vt:lpstr>
      <vt:lpstr>Arial</vt:lpstr>
      <vt:lpstr>Cordia New</vt:lpstr>
      <vt:lpstr>IrisUPC</vt:lpstr>
      <vt:lpstr>JasmineUPC</vt:lpstr>
      <vt:lpstr>Trebuchet MS</vt:lpstr>
      <vt:lpstr>Wingdings 3</vt:lpstr>
      <vt:lpstr>Facet</vt:lpstr>
      <vt:lpstr>โครงสร้าง</vt:lpstr>
      <vt:lpstr>งานนำเสนอ PowerPoint</vt:lpstr>
      <vt:lpstr>1. โครงสร้างอาคารไม้ 2. โครงสร้างอาคารระบบเสาคอนกรีตเสริมเหล็ก 3. โครงสร้างอาคารระบบผนัง คสล.รับน้ำหนัก 4. โครงสร้างอาคารเหล็ก</vt:lpstr>
      <vt:lpstr>โครงสร้างอาคารไม้  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โครงสร้างอาคารระบบเสาคอนกรีตเสริมเหล็ก</vt:lpstr>
      <vt:lpstr>งานนำเสนอ PowerPoint</vt:lpstr>
      <vt:lpstr>งานนำเสนอ PowerPoint</vt:lpstr>
      <vt:lpstr>แปลนเสาเข็มและฐานราก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โครงสร้างอาคารระบบผนัง คสล.รับน้ำหนัก</vt:lpstr>
      <vt:lpstr>งานนำเสนอ PowerPoint</vt:lpstr>
      <vt:lpstr>“ไม่มีเสา” สวยงาม เพิ่มพื้นที่ใช้สอย จัดวางเฟอร์นิเจอร์ได้ลงตัว </vt:lpstr>
      <vt:lpstr>ความได้เปรียบในการแข่งขันจาก “ต้นทุนทางตรงลดลง”</vt:lpstr>
      <vt:lpstr>ความได้เปรียบในการแข่งขันจาก “คุณภาพมาตรฐาน”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aran kwanpan</dc:creator>
  <cp:lastModifiedBy>aran tum</cp:lastModifiedBy>
  <cp:revision>31</cp:revision>
  <dcterms:created xsi:type="dcterms:W3CDTF">2019-09-08T02:29:43Z</dcterms:created>
  <dcterms:modified xsi:type="dcterms:W3CDTF">2024-02-08T05:20:35Z</dcterms:modified>
</cp:coreProperties>
</file>