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1845" y="238538"/>
            <a:ext cx="8825658" cy="2388637"/>
          </a:xfrm>
        </p:spPr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กล้องโทรทัศน์ดิจิทัลและอุปกรณ์ประกอบการถ่ายทำสื่อดิจิทัล</a:t>
            </a:r>
            <a:endParaRPr lang="en-US" sz="6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3061252"/>
            <a:ext cx="10207689" cy="33395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ของกล้องโทรทัศน์ดิจิทัล (</a:t>
            </a:r>
            <a:r>
              <a:rPr lang="en-US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Digital Television Cameras) 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กล้องโทรทัศน์ดิจิทัลสามารถแบ่งออกเป็นหลายประเภทตามลักษณะการใช้งานและระดับคุณภาพ:</a:t>
            </a:r>
            <a:endParaRPr lang="en-US" sz="4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220" y="214179"/>
            <a:ext cx="9404723" cy="1400530"/>
          </a:xfrm>
        </p:spPr>
        <p:txBody>
          <a:bodyPr/>
          <a:lstStyle/>
          <a:p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อุปกรณ์ตรวจสอบภาพ (</a:t>
            </a:r>
            <a:r>
              <a:rPr lang="en-US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Monitoring Equipment)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89044"/>
            <a:ext cx="8946541" cy="4459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4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*จอภาพสนาม*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SmallHD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Focus 7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สำหรับดูภาพขณะถ่ายทำ)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เวคเตอร์สโคป*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Tektronix WFM5200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สำหรับตรวจสอบสัญญาณภาพในห้องควบคุม)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*ตัวอย่างการใช้งาน*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Waveform Monitor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ตรวจสอบระดับแสงในภาพเพื่อป้องกัน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Overexposed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 อุปกรณ์เลนส์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Lens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0139"/>
            <a:ext cx="8946541" cy="5088835"/>
          </a:xfrm>
        </p:spPr>
        <p:txBody>
          <a:bodyPr>
            <a:normAutofit lnSpcReduction="10000"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*เลนส์คุณภาพสูง*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Cinema Lens: Zeiss Supreme Prime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สำหรับงานภาพยนตร์)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Lens: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Fujinon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UA22x8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สำหรับงานถ่ายทอดสด)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*ฟิลเตอร์*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ND Filter: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สำหรับควบคุมปริมาณแสง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Polarizer Filter: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สำหรับลดแสงสะท้อน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*ตัวอย่างการใช้งาน*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ใช้เลนส์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Prime 85mm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สำหรับถ่าย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Portrait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หรือใช้เลนส์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สำหรับงานข่าวที่ต้องการความรวดเร็ว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19585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687" y="452718"/>
            <a:ext cx="9998765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ตัวอย่างชุดอุปกรณ์สำหรับงานผลิตสื่อประเภทต่างๆ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*ชุดอุปกรณ์ถ่ายทอดสดกีฬา*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HDC-3500 (4K)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8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</a:t>
            </a: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เลนส์: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Fujinon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UA22x8.5 BERM Zoom Lens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อุปกรณ์เคลื่อนไหว: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Robotic Camera Head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สวิตช์ภาพ: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XVS-8000 Vision Mixer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5367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*ชุดอุปกรณ์ผลิตภาพยนตร์สั้น*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กล้อง: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URSA Mini Pro 12K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เลนส์: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Sigma Cine Prime Lens Set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แสง: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ARRI M18,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SkyPanel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S360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อุปกรณ์เคลื่อนไหว: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DJI Ronin 2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83290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*ชุดอุปกรณ์ผลิตรายการทอล์คโชว์*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กล้อง: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Panasonic AK-UC4000 (3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ไมโครโฟน: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Shure SM58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สำหรับพิธีกร) +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Sennheiser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EW 100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สำหรับแขกรับเชิญ)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แสง: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Kino Flo Celeb 401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29509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59" y="-1932673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การ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เลือกใช้กล้องและอุปกรณ์ที่เหมาะสมจะขึ้นอยู่กับประเภทของงาน งบประมาณ และคุณภาพที่ต้องการ โดยต้องพิจารณาความเข้ากันได้ของระบบทั้งหมดเพื่อให้ได้ผลลัพธ์ที่ดีที่สุด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4501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กล้องสตูดิโอ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Camera)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2" y="1038308"/>
            <a:ext cx="10893287" cy="5819692"/>
          </a:xfrm>
        </p:spPr>
        <p:txBody>
          <a:bodyPr>
            <a:no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กล้องขนาดใหญ่ ติดตั้งบนขาตั้ง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Pedestal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Tripod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หนัก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CCU (Camera Control Unit)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แยกส่วนสำหรับควบคุมค่าต่างๆ จากห้องควบคุม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ใช้เลนส์คุณภาพสูงแบบเปลี่ยนได้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Interchangeable Lens)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มีระบบระบายความร้อนที่ดีสำหรับการทำงานยาวนาน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HDC-3500 (4K HDR Broadcast Camera)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Grass Valley LDX 86 (4K UHD Studio Camera)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858174"/>
          </a:xfrm>
        </p:spPr>
        <p:txBody>
          <a:bodyPr>
            <a:normAutofit fontScale="90000"/>
          </a:bodyPr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กล้อง </a:t>
            </a:r>
            <a:r>
              <a:rPr lang="en-US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ENG/EFP (Electronic News Gathering/Electronic Field Production)</a:t>
            </a:r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4521" y="2305878"/>
            <a:ext cx="956144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ลักษณะ*</a:t>
            </a:r>
            <a:r>
              <a:rPr lang="th-TH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กล้องขนาดกลางพกพาสะดวกสำหรับงานนอกสถานที่ </a:t>
            </a:r>
            <a:endParaRPr lang="th-TH" sz="3600" dirty="0" smtClean="0">
              <a:solidFill>
                <a:srgbClr val="FFFF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ออกแบบมาให้ใช้งานโดยผู้ปฏิบัติงานคนเดียว (</a:t>
            </a:r>
            <a:r>
              <a:rPr lang="en-US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One-Man Band) </a:t>
            </a:r>
            <a:endParaRPr lang="th-TH" sz="3600" dirty="0" smtClean="0">
              <a:solidFill>
                <a:srgbClr val="FFFF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en-US" sz="3600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มีช่องบันทึกสื่อภายในตัวหรือเชื่อมต่อกับอุปกรณ์บันทึกภายนอก </a:t>
            </a:r>
            <a:endParaRPr lang="th-TH" sz="3600" dirty="0" smtClean="0">
              <a:solidFill>
                <a:srgbClr val="FFFF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ทนทานต่อสภาพแวดล้อมต่างๆ </a:t>
            </a:r>
            <a:endParaRPr lang="th-TH" sz="3600" dirty="0" smtClean="0">
              <a:solidFill>
                <a:srgbClr val="FFFF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th-TH" sz="3600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Panasonic AJ-PX5000 (4K P2 ENG Camera) </a:t>
            </a:r>
            <a:endParaRPr lang="th-TH" sz="3600" dirty="0" smtClean="0">
              <a:solidFill>
                <a:srgbClr val="FFFFFF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71500" indent="-571500">
              <a:buFontTx/>
              <a:buChar char="-"/>
            </a:pPr>
            <a:r>
              <a:rPr lang="en-US" sz="3600" dirty="0" smtClean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solidFill>
                  <a:srgbClr val="FFFFFF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Sony PMW-400 (XDCAM HD422 Camera)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39"/>
            <a:ext cx="9404723" cy="1614709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กล้อง 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Cinema (Cinematic Camera)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2" y="1391478"/>
            <a:ext cx="10644740" cy="485692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*ลักษณะ*</a:t>
            </a:r>
            <a:r>
              <a:rPr lang="th-TH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ออกแบบมาสำหรับงานภาพยนตร์และผลิตภัณฑ์คุณภาพสูง </a:t>
            </a:r>
            <a:endParaRPr lang="th-TH" sz="4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คุณสมบัติ*</a:t>
            </a:r>
            <a:r>
              <a:rPr lang="th-TH" sz="4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4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เซ็นเซอร์ขนาดใหญ่ (</a:t>
            </a:r>
            <a:r>
              <a:rPr lang="en-US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Full Frame, Super 35mm) </a:t>
            </a:r>
            <a:endParaRPr lang="th-TH" sz="4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รองรับการบันทึกแบบ </a:t>
            </a:r>
            <a:r>
              <a:rPr lang="en-US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RAW </a:t>
            </a:r>
            <a:r>
              <a:rPr lang="th-TH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Log Format </a:t>
            </a:r>
            <a:endParaRPr lang="th-TH" sz="4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มีระบบระบายความร้อนที่ดีสำหรับการถ่ายทำยาวนาน </a:t>
            </a:r>
            <a:endParaRPr lang="th-TH" sz="4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4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</a:t>
            </a:r>
            <a:r>
              <a:rPr lang="th-TH" sz="4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</a:p>
          <a:p>
            <a:pPr>
              <a:buFontTx/>
              <a:buChar char="-"/>
            </a:pPr>
            <a:r>
              <a:rPr lang="th-TH" sz="4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ARRI ALEXA Mini LF (Cinema Camera) </a:t>
            </a:r>
            <a:endParaRPr lang="th-TH" sz="4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VENICE (Full-Frame Digital Cinema Camera)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374" y="293692"/>
            <a:ext cx="9404723" cy="1400530"/>
          </a:xfrm>
        </p:spPr>
        <p:txBody>
          <a:bodyPr/>
          <a:lstStyle/>
          <a:p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กล้อง 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DSLR/Mirrorless (Hybrid Camera)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331843"/>
            <a:ext cx="9541565" cy="5227983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กล้องสะท้อนภาพและกล้องมิเรอร์เลสที่ปรับมาใช้สำหรับงานวิดีโอ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*คุณสมบัติ*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ขนาดกะทัดรัด น้ำหนักเบา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เซ็นเซอร์ขนาดใหญ่ให้ภาพละเอียดสูง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เปลี่ยนเลนส์ได้ตามต้องการ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Canon EOS C70 (Cinema EOS Camera)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A7S III (Mirrorless Hybrid Camera)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472597"/>
            <a:ext cx="9404723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อุปกรณ์ประกอบการถ่ายทำสื่อดิจิทัล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ให้แสง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Lighting Equipment)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ไฟสตูดิโอ*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ARRI Fresnel, Kino Flo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ไฟ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300D,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Godox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SL-60W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โมดิไฟเออร์แสง*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Softbox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Umbrella, Reflector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ตัวอย่างการใช้งาน*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ใช้ไฟ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 Light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วางด้านหน้า 45 องศาจากตัวแบบ 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Fill Light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ลดเงา และใช้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Back Light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แยกตัวแบบออกจากพื้นหลัง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อุปกรณ์บันทึกเสียง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33384" cy="4686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*ไมโครโฟน*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Shotgun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Mic: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Sennheiser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MKH-416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สำหรับบันทึกเสียงกลางแจ้ง) 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Mic: Sony ECM-77B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ไมค์ติดตัว)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Studio Condenser Mic: Neumann U87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สำหรับบันทึกเสียงในสตูดิโอ)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*เครื่องบันทึกเสียง*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Zoom H6, Sound Devices 633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ตัวอย่างการใช้งาน*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ใช้ไมค์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Boom Pole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สำหรับบทสนทนาในฉาก 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ซ่อนไว้ในเสื้อผ้าตัวละคร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70098" cy="800100"/>
          </a:xfrm>
        </p:spPr>
        <p:txBody>
          <a:bodyPr/>
          <a:lstStyle/>
          <a:p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อุปกรณ์สนับสนุนการถ่ายทำ (</a:t>
            </a:r>
            <a:r>
              <a:rPr lang="en-US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Support Equipment)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252817"/>
            <a:ext cx="9770098" cy="56051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*ขาตั้งกล้อง*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Tripod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Sachtler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Video 18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สำหรับงาน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Fluid Head: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Manfrotto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504HD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สำหรับการเคลื่อนไหวลื่นไหล)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*อุปกรณ์เคลื่อนกล้อง*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Gimbal: DJI Ronin 2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สำหรับการเคลื่อนไหวลื่นไหล)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Jib Arm: Kessler Crane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สำหรับการเคลื่อนไหวแนวตั้ง) -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Dolly: Matthews Studio Equipment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สำหรับเคลื่อนไหวราบเรียบ) 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*ตัวอย่างการใช้งาน*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Gimbal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สำหรับติดตามการเดินของตัวละคร หรือใช้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Jib Arm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สำหรับเปิดภาพจากสูงลงมาต่ำ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30341" cy="1117665"/>
          </a:xfrm>
        </p:spPr>
        <p:txBody>
          <a:bodyPr/>
          <a:lstStyle/>
          <a:p>
            <a:pPr algn="ctr"/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อุปกรณ์บันทึกและเก็บข้อมูล (</a:t>
            </a:r>
            <a:r>
              <a:rPr lang="en-US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Recording &amp; Storage)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เครื่องบันทึกภาพ*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Atomos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Ninja V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บันทึกภาพ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ProRes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RAW)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การ์ดบันทึกข้อมูล*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CFexpress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SDXC UHS-II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ตัวอย่างการใช้งาน*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th-TH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บันทึกภาพ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K 60fps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บนการ์ด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CFexpress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ความเร็ว 1,500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MB/s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98</TotalTime>
  <Words>460</Words>
  <Application>Microsoft Office PowerPoint</Application>
  <PresentationFormat>Widescreen</PresentationFormat>
  <Paragraphs>90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TH SarabunPSK</vt:lpstr>
      <vt:lpstr>Wingdings 3</vt:lpstr>
      <vt:lpstr>Ion</vt:lpstr>
      <vt:lpstr>กล้องโทรทัศน์ดิจิทัลและอุปกรณ์ประกอบการถ่ายทำสื่อดิจิทัล</vt:lpstr>
      <vt:lpstr>1. กล้องสตูดิโอ (Studio Camera)</vt:lpstr>
      <vt:lpstr>2. กล้อง ENG/EFP (Electronic News Gathering/Electronic Field Production) </vt:lpstr>
      <vt:lpstr>3. กล้อง Cinema (Cinematic Camera)</vt:lpstr>
      <vt:lpstr>4. กล้อง DSLR/Mirrorless (Hybrid Camera)</vt:lpstr>
      <vt:lpstr>อุปกรณ์ประกอบการถ่ายทำสื่อดิจิทัล</vt:lpstr>
      <vt:lpstr>2. อุปกรณ์บันทึกเสียง (Audio Equipment)</vt:lpstr>
      <vt:lpstr>3. อุปกรณ์สนับสนุนการถ่ายทำ (Support Equipment)</vt:lpstr>
      <vt:lpstr>4. อุปกรณ์บันทึกและเก็บข้อมูล (Recording &amp; Storage)</vt:lpstr>
      <vt:lpstr>5. อุปกรณ์ตรวจสอบภาพ (Monitoring Equipment)</vt:lpstr>
      <vt:lpstr>6. อุปกรณ์เลนส์ (Lens Equipment)</vt:lpstr>
      <vt:lpstr>ตัวอย่างชุดอุปกรณ์สำหรับงานผลิตสื่อประเภทต่างๆ</vt:lpstr>
      <vt:lpstr>2. *ชุดอุปกรณ์ผลิตภาพยนตร์สั้น*</vt:lpstr>
      <vt:lpstr>3. *ชุดอุปกรณ์ผลิตรายการทอล์คโชว์*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29</cp:revision>
  <dcterms:created xsi:type="dcterms:W3CDTF">2025-05-15T21:21:56Z</dcterms:created>
  <dcterms:modified xsi:type="dcterms:W3CDTF">2025-05-16T00:03:37Z</dcterms:modified>
</cp:coreProperties>
</file>