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71" r:id="rId7"/>
    <p:sldId id="260" r:id="rId8"/>
    <p:sldId id="272" r:id="rId9"/>
    <p:sldId id="273" r:id="rId10"/>
    <p:sldId id="282" r:id="rId11"/>
    <p:sldId id="274" r:id="rId12"/>
    <p:sldId id="261" r:id="rId13"/>
    <p:sldId id="284" r:id="rId14"/>
    <p:sldId id="285" r:id="rId15"/>
    <p:sldId id="283" r:id="rId16"/>
    <p:sldId id="288" r:id="rId17"/>
    <p:sldId id="287" r:id="rId18"/>
    <p:sldId id="275" r:id="rId19"/>
    <p:sldId id="276" r:id="rId20"/>
    <p:sldId id="277" r:id="rId21"/>
    <p:sldId id="278" r:id="rId22"/>
    <p:sldId id="279" r:id="rId23"/>
    <p:sldId id="280" r:id="rId24"/>
    <p:sldId id="28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8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8/5/2024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oe.go.th/moe/th/news/detail.php?NewsID=13186&amp;Key=news_research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pac.psu.ac.th/SearchPortal.aspx?word=%e0%b8%a7%e0%b8%a3%e0%b8%b1%e0%b8%8d%e0%b8%8d%e0%b8%b2+%e0%b8%a0%e0%b8%b1%e0%b8%97%e0%b8%a3%e0%b8%aa%e0%b8%b8%e0%b8%82&amp;type=au: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2"/>
            <a:ext cx="6815669" cy="1216314"/>
          </a:xfrm>
        </p:spPr>
        <p:txBody>
          <a:bodyPr/>
          <a:lstStyle/>
          <a:p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วิชา ระเบียบวิธีวิจัยทางสังคมศาสตร์</a:t>
            </a:r>
            <a:b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PPS3110</a:t>
            </a:r>
            <a:br>
              <a:rPr lang="en-US" sz="2000" dirty="0"/>
            </a:br>
            <a:r>
              <a:rPr lang="en-US" sz="2000" b="1" dirty="0"/>
              <a:t>Introduction to Social Science Research Methodology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1076" y="3485478"/>
            <a:ext cx="7482625" cy="1796527"/>
          </a:xfrm>
        </p:spPr>
        <p:txBody>
          <a:bodyPr>
            <a:normAutofit fontScale="85000" lnSpcReduction="20000"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สาขารัฐศาสตร์ วิทยาลัยนวัตกรรมและการจัดการ มหาวิทยาลัยราชภัฏสวนสุนันทา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ปีการศึกษา 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/6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(ภาคปกติ)</a:t>
            </a:r>
          </a:p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อาจารย์บริบุรณ์ ฉลอง (อ.หนุ่ม) 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Tel 0623199591 </a:t>
            </a:r>
          </a:p>
          <a:p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E-mail : boriboon_c@Hotmail.com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619337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307416"/>
            <a:ext cx="9601196" cy="1303867"/>
          </a:xfrm>
        </p:spPr>
        <p:txBody>
          <a:bodyPr/>
          <a:lstStyle/>
          <a:p>
            <a:r>
              <a:rPr lang="th-TH" dirty="0"/>
              <a:t>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7128" y="1611283"/>
            <a:ext cx="10547796" cy="4531540"/>
          </a:xfrm>
        </p:spPr>
        <p:txBody>
          <a:bodyPr>
            <a:noAutofit/>
          </a:bodyPr>
          <a:lstStyle/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4. การวิจัยต้องมีการสังเกตที่ถูกต้อง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Accurate observation)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และพรรณนาความได้นักวิจัยอาจเลือกวิธีการวัดและเครื่องมือทางด้านปริมาณ หากมีความเหมาะสมในการหาคำตอบได้ นักวิจัยก็จะต้องใช้วิธีการวิจัยเชิงคุณภาพ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Qualitative research)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หรือวิธีการที่ไม่ใช่เชิงปริมาณ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Non qualitative method)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แทน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5. การวิจัยเกี่ยวข้องกับการเก็บข้อมูลใหม่ ซึ่งเป็นข้อมูลปฐมภูมิหรือข้อมูลที่ใช้เป็นครั้งแรก หรือมิฉะนั้นก็จะเป็นการใช้ข้อมูลที่มีอยู่แล้วสำหรับวัตถุประสงค์ใหม่ ในทางตรงข้ามการจัดการใหม่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Reorganizing)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หรือการนำเอาผลงานของผู้ทำวิจัยไว้แล้วมาศึกษาใหม่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Restating)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ไม่ถือว่าเป็นการทำวิจัย เพราะการศึกษาดังกล่าวไม่ได้ทำให้เกิดความรู้ใหม่ขึ้นมา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6. การวิจัยมีวิธีการหรือแบบการวิจัย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Research procedure or research design)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ซึ่งนำไปสู่การวิเคราะห์ที่เข้มแข็งและถือได้ว่าเป็นการวิจัย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7. การทำวิจัยต้องการความรู้ ความชำนาญ หรือความเชี่ยวชาญ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Expertise)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ดังนั้น ผู้ทำวิจัยจะต้องรู้และเข้าใจปัญหา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Problem)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ที่จะทำพร้อมกับต้องรู้ด้วยว่าคนอื่นได้ทำวิจัยอะไรไว้บ้างและอย่างไรผู้ทำวิจัยจะต้องรู้ถ้อยคำที่ใช้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terminology)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แนวคิด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Concept)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และทักษะด้านเทคนิค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technical skill)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เพื่อที่จะเข้าใจและวิเคราะห์ข้อมูลที่เก็บรวบรวมมาได้อย่างถูกต้อง</a:t>
            </a:r>
          </a:p>
        </p:txBody>
      </p:sp>
    </p:spTree>
    <p:extLst>
      <p:ext uri="{BB962C8B-B14F-4D97-AF65-F5344CB8AC3E}">
        <p14:creationId xmlns:p14="http://schemas.microsoft.com/office/powerpoint/2010/main" val="3978407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310" y="642267"/>
            <a:ext cx="9601196" cy="1303867"/>
          </a:xfrm>
        </p:spPr>
        <p:txBody>
          <a:bodyPr/>
          <a:lstStyle/>
          <a:p>
            <a:r>
              <a:rPr lang="th-TH" dirty="0"/>
              <a:t>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8490" y="1804524"/>
            <a:ext cx="10663707" cy="4531540"/>
          </a:xfrm>
        </p:spPr>
        <p:txBody>
          <a:bodyPr>
            <a:normAutofit fontScale="92500"/>
          </a:bodyPr>
          <a:lstStyle/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8. การวิจัยต้องมีวัตถุประสงค์และเหตุผลถูกต้องตามหลักตรรกวิทยา ดังนั้น ผู้ที่จะทำการวิจัยจึงควรใช้เครื่องทดสอบทุกอันที่เป็นไปได้เพื่อทำให้วิธี การศึกษา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Procedure)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ที่ใช้ข้อมูลที่เก็บรวบรวมมา หรือแม้แต่ข้อสรุปของงานวิจัยที่ค้นพบมีเหตุผลและนักวิจัยต้องพยายามขจัดอคติส่วนตัว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bias)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หรือไม่ใช้อารมณ์ในการวิเคราะห์หากแต่ใช้เหตุผลและความรู้ทางวิชาการในการทำวิจัย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9. งานวิจัยที่จะทำจะต้องเกี่ยวข้องกับคำถามที่ต้องการคำตอบของปัญหาที่ยังแก้ไม่ได้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10. การทำวิจัยเป็นกิจกรรมที่ต้องใช้ความอดทน นักวิจัยควรคาดการณ์ไว้ก่อนถึงความผิดหวังหรือความหมดกำลังใจ หากถึงตอนที่จะหาคำตอบสำหรับคำถามที่ตั้งขึ้นได้อย่างยากลำบาก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11. การทำวิจัยจะต้องมีการบันทึกและรายงานอย่างระมัดระวัง โดยจะต้องให้คำนิยาม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definition)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คำศัพท์สำคัญ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key work)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และจะต้องตระหนักถึงข้อจำกัด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limitation)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ต่างๆด้วยวิธีการศึกษาจะต้องกล่าวโดยละเอียดนอกจากนี้การอ้างอิง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reference)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ก็ต้องกระทำอย่างระมัดระวังผลการวิจัยจะต้องมีการบันทึกไว้อย่างชัดเจนและจะต้องเสนอข้อสรุป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Conclusion)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ด้วยความระมัดระวัง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12. การทำวิจัยบางครั้งต้องการกำลังใจหรือการสนับสนุน ไม่ว่างานวิจัยนั้นจะมีผลเกื้อกูลหรือขัดทางต่อกลุ่มคนใดก็ตาม</a:t>
            </a:r>
          </a:p>
          <a:p>
            <a:endParaRPr lang="th-TH" sz="1400" b="1" i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53679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126" y="626083"/>
            <a:ext cx="9601196" cy="854987"/>
          </a:xfrm>
        </p:spPr>
        <p:txBody>
          <a:bodyPr/>
          <a:lstStyle/>
          <a:p>
            <a:r>
              <a:rPr lang="th-TH" dirty="0"/>
              <a:t>การวิจัย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31" y="1715512"/>
            <a:ext cx="10779617" cy="46610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1800" b="1" i="1" dirty="0"/>
              <a:t>      การวิจัย (</a:t>
            </a:r>
            <a:r>
              <a:rPr lang="en-US" sz="1800" b="1" i="1" dirty="0"/>
              <a:t>Research) </a:t>
            </a:r>
            <a:r>
              <a:rPr lang="th-TH" sz="1800" b="1" i="1" dirty="0"/>
              <a:t>เกิดจากการรวมคำ 2 คำ คือคำว่า </a:t>
            </a:r>
            <a:r>
              <a:rPr lang="en-US" sz="1800" b="1" i="1" dirty="0"/>
              <a:t>RE + SEARCH (RE </a:t>
            </a:r>
            <a:r>
              <a:rPr lang="th-TH" sz="1800" b="1" i="1" dirty="0"/>
              <a:t>แปลว่าซ้ำ , </a:t>
            </a:r>
            <a:r>
              <a:rPr lang="en-US" sz="1800" b="1" i="1" dirty="0"/>
              <a:t>SEARCH </a:t>
            </a:r>
            <a:r>
              <a:rPr lang="th-TH" sz="1800" b="1" i="1" dirty="0"/>
              <a:t>แปลว่า ค้น) </a:t>
            </a:r>
            <a:r>
              <a:rPr lang="en-US" sz="1800" b="1" i="1" dirty="0"/>
              <a:t>Research </a:t>
            </a:r>
            <a:r>
              <a:rPr lang="th-TH" sz="1800" b="1" i="1" dirty="0"/>
              <a:t>แปลว่า ค้นคว้าซ้ำแล้วซ้ำอีก  ในปี 1961 ณ สหรัฐอเมริกาที่ประชุม </a:t>
            </a:r>
            <a:r>
              <a:rPr lang="en-US" sz="1800" b="1" i="1" dirty="0"/>
              <a:t>Pan Pacific Science Congress </a:t>
            </a:r>
            <a:r>
              <a:rPr lang="th-TH" sz="1800" b="1" i="1" dirty="0"/>
              <a:t>โดยนักจิตวิทยาด้านการวิจัยได้ออกแบบแนวคิดอธิบายคำว่า “ </a:t>
            </a:r>
            <a:r>
              <a:rPr lang="en-US" sz="1800" b="1" i="1" dirty="0"/>
              <a:t>Research” </a:t>
            </a:r>
            <a:r>
              <a:rPr lang="th-TH" sz="1800" b="1" i="1" dirty="0"/>
              <a:t>โดยแยกเป็นอักษรอธิบายความหมายไว้ดังนี้</a:t>
            </a:r>
          </a:p>
          <a:p>
            <a:r>
              <a:rPr lang="en-US" sz="1800" b="1" i="1" dirty="0"/>
              <a:t>R = Recruitment &amp; Relationship </a:t>
            </a:r>
            <a:r>
              <a:rPr lang="th-TH" sz="1800" b="1" i="1" dirty="0"/>
              <a:t>หมายถึง การฝึกตนให้มีความรู้ รวมทั้งรวบรวมผู้ที่มีความรู้เพื่อปฏิบัติงานรวมกันติดต่อสัมพันธ์และประสานงานกัน</a:t>
            </a:r>
          </a:p>
          <a:p>
            <a:r>
              <a:rPr lang="en-US" sz="1800" b="1" i="1" dirty="0"/>
              <a:t>E = </a:t>
            </a:r>
            <a:r>
              <a:rPr lang="en-US" sz="1800" b="1" i="1" dirty="0" err="1"/>
              <a:t>Edication</a:t>
            </a:r>
            <a:r>
              <a:rPr lang="en-US" sz="1800" b="1" i="1" dirty="0"/>
              <a:t> &amp; Efficiency </a:t>
            </a:r>
            <a:r>
              <a:rPr lang="th-TH" sz="1800" b="1" i="1" dirty="0"/>
              <a:t>หมายถึง ผู้วิจัยจะต้องมีการศึกษามีความรู้และสมรรถภาพสูงในการวิจัย</a:t>
            </a:r>
          </a:p>
          <a:p>
            <a:r>
              <a:rPr lang="en-US" sz="1800" b="1" i="1" dirty="0"/>
              <a:t>S = Science &amp; Stimulation </a:t>
            </a:r>
            <a:r>
              <a:rPr lang="th-TH" sz="1800" b="1" i="1" dirty="0"/>
              <a:t>หมายถึง เป็นศาสตร์ที่ต้องมีการพิสูจน์ค้นคว้า เพื่อหาความจริงและผู้วิจัยต้องมีความคิดริเริ่มกระตือรือร้นที่จะทำวิจัย</a:t>
            </a:r>
          </a:p>
          <a:p>
            <a:r>
              <a:rPr lang="en-US" sz="1800" b="1" i="1" dirty="0"/>
              <a:t>E = Evaluation &amp; Environment </a:t>
            </a:r>
            <a:r>
              <a:rPr lang="th-TH" sz="1800" b="1" i="1" dirty="0"/>
              <a:t>หมายถึง รู้จักประเมินผลว่ามีประโยชน์สมควรจะทำต่อไปหรือไม่และต้องรู้จักใช้เครื่องมือต่างๆในการวิจัย</a:t>
            </a:r>
          </a:p>
          <a:p>
            <a:r>
              <a:rPr lang="en-US" sz="1800" b="1" i="1" dirty="0"/>
              <a:t>A = Aim &amp; Attitude </a:t>
            </a:r>
            <a:r>
              <a:rPr lang="th-TH" sz="1800" b="1" i="1" dirty="0"/>
              <a:t>หมายถึง มีจุดมุ่งหมายหรือเป้าหมายที่แน่นอนและมีทัศนคติที่ดีต่อการติดตามผลการวิจัย</a:t>
            </a:r>
          </a:p>
          <a:p>
            <a:r>
              <a:rPr lang="en-US" sz="1800" b="1" i="1" dirty="0"/>
              <a:t>R = Result </a:t>
            </a:r>
            <a:r>
              <a:rPr lang="th-TH" sz="1800" b="1" i="1" dirty="0"/>
              <a:t>หมายถึง การวิจัยได้มาผลเป็นอย่างไรก็ตามจะต้องยอมรับผลทางวิจัยนั้นอย่างดุษฎี และเป็นผลที่ได้จากการศึกษาค้นคว้าอย่างมีระบบ</a:t>
            </a:r>
          </a:p>
          <a:p>
            <a:r>
              <a:rPr lang="en-US" sz="1800" b="1" i="1" dirty="0"/>
              <a:t>C = Curiosity </a:t>
            </a:r>
            <a:r>
              <a:rPr lang="th-TH" sz="1800" b="1" i="1" dirty="0"/>
              <a:t>หมายถึง ผู้วิจัยจะต้องมีความอยากรู้อยากเห็นมีความสนใจและขวนขวายในการวิจัยอยู่ตลอดเวลา</a:t>
            </a:r>
          </a:p>
          <a:p>
            <a:r>
              <a:rPr lang="en-US" sz="1800" b="1" i="1" dirty="0"/>
              <a:t>H = Horizon </a:t>
            </a:r>
            <a:r>
              <a:rPr lang="th-TH" sz="1800" b="1" i="1" dirty="0"/>
              <a:t>หมายถึง เมื่อผลการวิจัยปรากฏออกมาแล้วย่อมทำให้ทราบและเข้าใจในปัญหาเหล่านั้นได้ เหมือนกับการเกิดแสงสว่างขึ้น แต่ถ้ายังไม่เกิดแสงสว่างผู้วิจัยต้องดำเนินการต่อไปจนกว่าจะพบแสงสว่าง ในทางสังคมแสงสว่าง หมายถึงผลการวิจัยก่อให้เกิดสุขแก่สังคม </a:t>
            </a:r>
          </a:p>
          <a:p>
            <a:pPr marL="0" indent="0">
              <a:buNone/>
            </a:pPr>
            <a:r>
              <a:rPr lang="th-TH" sz="1800" b="1" i="1" dirty="0"/>
              <a:t>(อารมณ์ สนานภู่ : 2545)</a:t>
            </a:r>
          </a:p>
          <a:p>
            <a:pPr marL="0" indent="0">
              <a:buNone/>
            </a:pPr>
            <a:r>
              <a:rPr lang="th-TH" sz="1800" b="1" i="1" dirty="0"/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28287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126" y="231341"/>
            <a:ext cx="9601196" cy="1303867"/>
          </a:xfrm>
        </p:spPr>
        <p:txBody>
          <a:bodyPr/>
          <a:lstStyle/>
          <a:p>
            <a:r>
              <a:rPr lang="th-TH" dirty="0"/>
              <a:t>การวิจัย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6" y="1238993"/>
            <a:ext cx="10869769" cy="50587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ประเภทของงานวิจัย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          </a:t>
            </a:r>
            <a:r>
              <a:rPr lang="th-TH" b="1" i="1" dirty="0">
                <a:solidFill>
                  <a:schemeClr val="tx1"/>
                </a:solidFill>
              </a:rPr>
              <a:t>การที่จะแบ่งการวิจัยออกเป็นกี่ประเภทนั้น</a:t>
            </a:r>
            <a:r>
              <a:rPr lang="th-TH" b="1" i="1" dirty="0">
                <a:solidFill>
                  <a:srgbClr val="00B050"/>
                </a:solidFill>
              </a:rPr>
              <a:t>ขึ้นอยู่กับเกณฑ์ที่ใช้ในการแบ่งว่าจะยึดถือสิ่งใดเป็นเกณฑ์</a:t>
            </a:r>
            <a:r>
              <a:rPr lang="th-TH" b="1" i="1" dirty="0">
                <a:solidFill>
                  <a:schemeClr val="tx1"/>
                </a:solidFill>
              </a:rPr>
              <a:t>หรือเป็นหลัก ทั้งนี้เพราะการใช้เกณฑ์ต่างกัน ก็จะแบ่งการวิจัยออกเป็นประเภทต่าง ได้ไม่เหมือนกัน ด้วยเหตุนี้ประเภทของการวิจัยจึงแบ่งกันได้หลายแบบเพราะขึ้นอยู่กับเกณฑ์ที่ใช้ในการแบ่งดังกล่าวแล้ว ต่อไปนี้จะขอกล่าวถึงประเภทของการวิจัยโดยใช้เกณฑ์ต่าง ๆ กัน   เช่น</a:t>
            </a:r>
          </a:p>
          <a:p>
            <a:pPr marL="0" indent="0">
              <a:buNone/>
            </a:pPr>
            <a:r>
              <a:rPr lang="th-TH" b="1" i="1" dirty="0"/>
              <a:t>1. แบ่งตามจุดมุ่งหมายของการวิจัย   </a:t>
            </a:r>
            <a:r>
              <a:rPr lang="th-TH" b="1" i="1" dirty="0">
                <a:solidFill>
                  <a:srgbClr val="00B050"/>
                </a:solidFill>
              </a:rPr>
              <a:t>การวิจัยเชิงพยากรณ์ / การวิจัยเชิงวินิจฉัย / การวิจัยเชิงอรรถาธิบาย</a:t>
            </a:r>
          </a:p>
          <a:p>
            <a:pPr marL="0" indent="0">
              <a:buNone/>
            </a:pPr>
            <a:r>
              <a:rPr lang="th-TH" b="1" i="1" dirty="0"/>
              <a:t>2. แบ่งตามประโยชน์ของการวิจัย    </a:t>
            </a:r>
            <a:r>
              <a:rPr lang="th-TH" b="1" i="1" dirty="0">
                <a:solidFill>
                  <a:srgbClr val="00B050"/>
                </a:solidFill>
              </a:rPr>
              <a:t>การวิจัยพื้นฐาน(เพื่อสร้างทฤษฎี)</a:t>
            </a:r>
            <a:r>
              <a:rPr lang="th-TH" b="1" i="1" dirty="0">
                <a:solidFill>
                  <a:srgbClr val="00B050"/>
                </a:solidFill>
                <a:latin typeface="Tahoma" panose="020B0604030504040204" pitchFamily="34" charset="0"/>
              </a:rPr>
              <a:t> / </a:t>
            </a:r>
            <a:r>
              <a:rPr lang="th-TH" b="1" i="1" dirty="0">
                <a:solidFill>
                  <a:srgbClr val="00B050"/>
                </a:solidFill>
              </a:rPr>
              <a:t>การวิจัยประยุกต์ (เพื่อหาแนวทางปฏิบัติ)</a:t>
            </a:r>
            <a:endParaRPr lang="th-TH" b="1" i="1" dirty="0">
              <a:solidFill>
                <a:srgbClr val="00B050"/>
              </a:solidFill>
              <a:latin typeface="Tahoma" panose="020B0604030504040204" pitchFamily="34" charset="0"/>
            </a:endParaRPr>
          </a:p>
          <a:p>
            <a:pPr marL="0" indent="0">
              <a:buNone/>
            </a:pPr>
            <a:r>
              <a:rPr lang="th-TH" b="1" i="1" dirty="0"/>
              <a:t>3. แบ่งตามวิธีการเก็บรวบรวมข้อมูล  </a:t>
            </a:r>
            <a:r>
              <a:rPr lang="th-TH" b="1" dirty="0">
                <a:solidFill>
                  <a:srgbClr val="00B050"/>
                </a:solidFill>
              </a:rPr>
              <a:t>การวิจัยจากเอกสาร / การวิจัยจากการสังเกต/ การวิจัยแบบสำมะโน การวิจัยแบบสำรวจจากตัวอย่าง /การศึกษาเฉพาะกรณี/การศึกษาแบบต่อเนื่อง/ การวิจัยเชิงทดลอง </a:t>
            </a:r>
            <a:endParaRPr lang="th-TH" b="1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</a:rPr>
              <a:t>4. แบ่งตามลักษณะการวิเคราะห์ข้อมูล  </a:t>
            </a:r>
            <a:r>
              <a:rPr lang="th-TH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การวิจัยเชิงคุณภาพ (</a:t>
            </a:r>
            <a:r>
              <a:rPr lang="en-US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Qualitative research)</a:t>
            </a:r>
            <a:r>
              <a:rPr lang="th-TH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/การวิจัยเชิงปริมาณ (</a:t>
            </a:r>
            <a:r>
              <a:rPr lang="en-US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Quantitative research)</a:t>
            </a:r>
            <a:endParaRPr lang="th-TH" b="1" i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b="1" i="1" dirty="0"/>
              <a:t>5. แบ่งตามลักษณะวิชาหรือศาสตร์  </a:t>
            </a:r>
            <a:r>
              <a:rPr lang="th-TH" b="1" i="1" dirty="0">
                <a:solidFill>
                  <a:srgbClr val="00B050"/>
                </a:solidFill>
              </a:rPr>
              <a:t>การวิจัยทางวิทยาศาสตร์(</a:t>
            </a:r>
            <a:r>
              <a:rPr lang="en-US" b="1" i="1" dirty="0">
                <a:solidFill>
                  <a:srgbClr val="00B050"/>
                </a:solidFill>
              </a:rPr>
              <a:t>Scientific research)</a:t>
            </a:r>
            <a:r>
              <a:rPr lang="th-TH" b="1" i="1" dirty="0">
                <a:solidFill>
                  <a:srgbClr val="00B050"/>
                </a:solidFill>
              </a:rPr>
              <a:t>/</a:t>
            </a:r>
            <a:r>
              <a:rPr lang="en-US" b="1" i="1" dirty="0">
                <a:solidFill>
                  <a:srgbClr val="00B050"/>
                </a:solidFill>
              </a:rPr>
              <a:t> </a:t>
            </a:r>
            <a:r>
              <a:rPr lang="th-TH" b="1" i="1" dirty="0">
                <a:solidFill>
                  <a:srgbClr val="FF0000"/>
                </a:solidFill>
              </a:rPr>
              <a:t>วิจัยทางสังคมศาสตร์ (</a:t>
            </a:r>
            <a:r>
              <a:rPr lang="en-US" b="1" i="1" dirty="0">
                <a:solidFill>
                  <a:srgbClr val="FF0000"/>
                </a:solidFill>
              </a:rPr>
              <a:t>Social research) </a:t>
            </a:r>
            <a:endParaRPr lang="th-TH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h-TH" b="1" i="1" dirty="0"/>
              <a:t>6. แบ่งตามระเบียบวิธีวิจัย  </a:t>
            </a:r>
            <a:r>
              <a:rPr lang="th-TH" b="1" i="1" dirty="0">
                <a:solidFill>
                  <a:srgbClr val="00B050"/>
                </a:solidFill>
              </a:rPr>
              <a:t>การวิจัยเชิงประวัติศาสตร์/ </a:t>
            </a:r>
            <a:r>
              <a:rPr lang="th-TH" b="1" i="1" dirty="0">
                <a:solidFill>
                  <a:srgbClr val="FF0000"/>
                </a:solidFill>
              </a:rPr>
              <a:t>การวิจัยเชิงบรรยายหรือพรรณนา/การวิจัยเชิงทดลอง</a:t>
            </a:r>
            <a:r>
              <a:rPr lang="th-TH" b="1" i="1" dirty="0">
                <a:solidFill>
                  <a:srgbClr val="00B050"/>
                </a:solidFill>
              </a:rPr>
              <a:t> 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00B050"/>
                </a:solidFill>
                <a:hlinkClick r:id="rId2"/>
              </a:rPr>
              <a:t>https://www.moe.go.th/moe/th/news/detail.php?NewsID=13186&amp;Key=news_research</a:t>
            </a:r>
            <a:endParaRPr lang="th-TH" sz="1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100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5322"/>
            <a:ext cx="9601196" cy="1303867"/>
          </a:xfrm>
        </p:spPr>
        <p:txBody>
          <a:bodyPr/>
          <a:lstStyle/>
          <a:p>
            <a:r>
              <a:rPr lang="th-TH" dirty="0"/>
              <a:t>การวิจัย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611" y="1210614"/>
            <a:ext cx="10637950" cy="5647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/>
              <a:t> </a:t>
            </a:r>
            <a:r>
              <a:rPr lang="th-TH" b="1" i="1" dirty="0">
                <a:solidFill>
                  <a:srgbClr val="0070C0"/>
                </a:solidFill>
              </a:rPr>
              <a:t>           การวิจัยทางสังคมศาสตร์ (</a:t>
            </a:r>
            <a:r>
              <a:rPr lang="en-US" b="1" i="1" dirty="0">
                <a:solidFill>
                  <a:srgbClr val="0070C0"/>
                </a:solidFill>
              </a:rPr>
              <a:t>Social research) </a:t>
            </a:r>
            <a:r>
              <a:rPr lang="th-TH" b="1" i="1" dirty="0">
                <a:solidFill>
                  <a:srgbClr val="00B050"/>
                </a:solidFill>
              </a:rPr>
              <a:t>เป็นการวิจัยที่เกี่ยวกับสภาพแวดล้อม สังคม วัฒนธรรม และ</a:t>
            </a:r>
            <a:r>
              <a:rPr lang="th-TH" b="1" i="1" dirty="0">
                <a:solidFill>
                  <a:srgbClr val="FF0000"/>
                </a:solidFill>
              </a:rPr>
              <a:t>พฤติกรรมของมนุษย์</a:t>
            </a:r>
            <a:r>
              <a:rPr lang="th-TH" b="1" i="1" dirty="0">
                <a:solidFill>
                  <a:srgbClr val="00B050"/>
                </a:solidFill>
              </a:rPr>
              <a:t>  เช่น การวิจัยด้านปรัชญา สังคมวิทยาศาสตร์ เศรษฐศาสตร์ เป็นต้น 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B050"/>
                </a:solidFill>
              </a:rPr>
              <a:t>             การวิจัยทางสังคมศาสตร์นี้แตกต่างกับการวิจัยทางวิทยาศาสตร์มาก เนื่องจากสังคมศาสตร์เป็นวิชาที่ว่าด้วยสังคม สิ่งแวดล้อม และพฤติกรรมของมนุษย์ ซึ่งวัดไม่ได้โดยตรงและควบคุมได้ยาก แต่มนุษย์ก็ได้พยายามวัดโดยใช้เครื่องมือวัดทางอ้อม เช่น ใช้แบบทดสอบ แบบสอบถาม แบบวัดเจตคติ ฯลฯ และได้นำเอาวิธีการทางวิทยาศาสตร์มาช่วยในการวิจัย ทำให้ผลการวิจัยเป็นที่น่าเชื่อถือมากยิ่งขึ้น การวิจัยทางสังคมศาสตร์อาจจำแนกตามสาขาต่าง ๆ ได้ดังนี้ </a:t>
            </a:r>
          </a:p>
          <a:p>
            <a:pPr marL="0" indent="0">
              <a:buNone/>
            </a:pPr>
            <a:r>
              <a:rPr lang="th-TH" dirty="0"/>
              <a:t>       </a:t>
            </a:r>
            <a:r>
              <a:rPr lang="en-US" b="1" dirty="0"/>
              <a:t>-</a:t>
            </a:r>
            <a:r>
              <a:rPr lang="en-US" dirty="0"/>
              <a:t> </a:t>
            </a:r>
            <a:r>
              <a:rPr lang="th-TH" b="1" i="1" dirty="0"/>
              <a:t>สาขาปรัชญา เช่น วรรณคดี การศึกษา ฯลฯ</a:t>
            </a:r>
          </a:p>
          <a:p>
            <a:pPr marL="0" indent="0">
              <a:buNone/>
            </a:pPr>
            <a:r>
              <a:rPr lang="th-TH" b="1" i="1" dirty="0"/>
              <a:t>       </a:t>
            </a:r>
            <a:r>
              <a:rPr lang="en-US" b="1" i="1" dirty="0"/>
              <a:t>- </a:t>
            </a:r>
            <a:r>
              <a:rPr lang="th-TH" b="1" i="1" dirty="0"/>
              <a:t>สาขานิติศาสตร์ เช่น กฎหมายแพ่ง กฎหมายการปกครอง ฯลฯ</a:t>
            </a:r>
          </a:p>
          <a:p>
            <a:pPr marL="0" indent="0">
              <a:buNone/>
            </a:pPr>
            <a:r>
              <a:rPr lang="th-TH" b="1" i="1" dirty="0"/>
              <a:t>       </a:t>
            </a:r>
            <a:r>
              <a:rPr lang="en-US" b="1" i="1" dirty="0"/>
              <a:t>- </a:t>
            </a:r>
            <a:r>
              <a:rPr lang="th-TH" b="1" i="1" dirty="0">
                <a:solidFill>
                  <a:srgbClr val="FF0000"/>
                </a:solidFill>
              </a:rPr>
              <a:t>สาขารัฐศาสตร์และรัฐ</a:t>
            </a:r>
            <a:r>
              <a:rPr lang="th-TH" b="1" i="1" dirty="0" err="1">
                <a:solidFill>
                  <a:srgbClr val="FF0000"/>
                </a:solidFill>
              </a:rPr>
              <a:t>ประศาสน</a:t>
            </a:r>
            <a:r>
              <a:rPr lang="th-TH" b="1" i="1" dirty="0">
                <a:solidFill>
                  <a:srgbClr val="FF0000"/>
                </a:solidFill>
              </a:rPr>
              <a:t>ศาสตร์ เช่น รัฐ การเมืองการปกครอง อำนาจ การบริหารราชการทั่วไป ฯลฯ</a:t>
            </a:r>
          </a:p>
          <a:p>
            <a:pPr marL="0" indent="0">
              <a:buNone/>
            </a:pPr>
            <a:r>
              <a:rPr lang="th-TH" b="1" i="1" dirty="0"/>
              <a:t>       </a:t>
            </a:r>
            <a:r>
              <a:rPr lang="en-US" b="1" i="1" dirty="0"/>
              <a:t>- </a:t>
            </a:r>
            <a:r>
              <a:rPr lang="th-TH" b="1" i="1" dirty="0"/>
              <a:t>สาขาเศรษฐศาสตร์ เช่น การเงินและการคลัง เศรษฐศาสตร์การพัฒนา ฯลฯ</a:t>
            </a:r>
          </a:p>
          <a:p>
            <a:pPr marL="0" indent="0">
              <a:buNone/>
            </a:pPr>
            <a:r>
              <a:rPr lang="th-TH" b="1" i="1" dirty="0"/>
              <a:t>       </a:t>
            </a:r>
            <a:r>
              <a:rPr lang="en-US" b="1" i="1" dirty="0"/>
              <a:t>- </a:t>
            </a:r>
            <a:r>
              <a:rPr lang="th-TH" b="1" i="1" dirty="0"/>
              <a:t>สาขาสังคมวิทยาศาสตร์ เช่น ประชากรศาสตร์ พัฒนาชุมชน ฯลฯ</a:t>
            </a:r>
          </a:p>
        </p:txBody>
      </p:sp>
    </p:spTree>
    <p:extLst>
      <p:ext uri="{BB962C8B-B14F-4D97-AF65-F5344CB8AC3E}">
        <p14:creationId xmlns:p14="http://schemas.microsoft.com/office/powerpoint/2010/main" val="2925636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126" y="626084"/>
            <a:ext cx="9601196" cy="687562"/>
          </a:xfrm>
        </p:spPr>
        <p:txBody>
          <a:bodyPr>
            <a:normAutofit fontScale="90000"/>
          </a:bodyPr>
          <a:lstStyle/>
          <a:p>
            <a:r>
              <a:rPr lang="th-TH" dirty="0"/>
              <a:t>การวิจัย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715512"/>
            <a:ext cx="9601196" cy="4661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ขอบเขตการวิจัยแบบรัฐศาสตร์</a:t>
            </a:r>
          </a:p>
          <a:p>
            <a:pPr marL="0" indent="0">
              <a:buNone/>
            </a:pPr>
            <a:endParaRPr lang="th-TH" b="1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           </a:t>
            </a:r>
            <a:r>
              <a:rPr lang="en-US" b="1" i="1" dirty="0">
                <a:solidFill>
                  <a:srgbClr val="0070C0"/>
                </a:solidFill>
              </a:rPr>
              <a:t>1)  </a:t>
            </a:r>
            <a:r>
              <a:rPr lang="th-TH" b="1" i="1" dirty="0">
                <a:solidFill>
                  <a:srgbClr val="0070C0"/>
                </a:solidFill>
              </a:rPr>
              <a:t>รัฐ  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          </a:t>
            </a:r>
            <a:r>
              <a:rPr lang="en-US" b="1" i="1" dirty="0">
                <a:solidFill>
                  <a:srgbClr val="0070C0"/>
                </a:solidFill>
              </a:rPr>
              <a:t>2)  </a:t>
            </a:r>
            <a:r>
              <a:rPr lang="th-TH" b="1" i="1" dirty="0">
                <a:solidFill>
                  <a:srgbClr val="0070C0"/>
                </a:solidFill>
              </a:rPr>
              <a:t>การเมืองการปกครอง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          </a:t>
            </a:r>
            <a:r>
              <a:rPr lang="en-US" b="1" i="1" dirty="0">
                <a:solidFill>
                  <a:srgbClr val="0070C0"/>
                </a:solidFill>
              </a:rPr>
              <a:t>3) </a:t>
            </a:r>
            <a:r>
              <a:rPr lang="th-TH" b="1" i="1" dirty="0">
                <a:solidFill>
                  <a:srgbClr val="0070C0"/>
                </a:solidFill>
              </a:rPr>
              <a:t> อำนาจ</a:t>
            </a:r>
          </a:p>
        </p:txBody>
      </p:sp>
      <p:sp>
        <p:nvSpPr>
          <p:cNvPr id="4" name="Right Arrow 3"/>
          <p:cNvSpPr/>
          <p:nvPr/>
        </p:nvSpPr>
        <p:spPr>
          <a:xfrm>
            <a:off x="5093316" y="31939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7189090" y="2182827"/>
            <a:ext cx="214809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/>
              <a:t>พฤติกรรมของมนุษย์</a:t>
            </a:r>
          </a:p>
        </p:txBody>
      </p:sp>
      <p:sp>
        <p:nvSpPr>
          <p:cNvPr id="6" name="Rectangle 5"/>
          <p:cNvSpPr/>
          <p:nvPr/>
        </p:nvSpPr>
        <p:spPr>
          <a:xfrm>
            <a:off x="7189090" y="3360887"/>
            <a:ext cx="214809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/>
              <a:t>ประวิติศาสตร์/ปรัชญา</a:t>
            </a:r>
          </a:p>
        </p:txBody>
      </p:sp>
      <p:sp>
        <p:nvSpPr>
          <p:cNvPr id="7" name="Rectangle 6"/>
          <p:cNvSpPr/>
          <p:nvPr/>
        </p:nvSpPr>
        <p:spPr>
          <a:xfrm>
            <a:off x="7189090" y="4677153"/>
            <a:ext cx="214809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dirty="0"/>
              <a:t>เปรียบเทียบ</a:t>
            </a:r>
          </a:p>
        </p:txBody>
      </p:sp>
    </p:spTree>
    <p:extLst>
      <p:ext uri="{BB962C8B-B14F-4D97-AF65-F5344CB8AC3E}">
        <p14:creationId xmlns:p14="http://schemas.microsoft.com/office/powerpoint/2010/main" val="3584008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126" y="626084"/>
            <a:ext cx="9601196" cy="687562"/>
          </a:xfrm>
        </p:spPr>
        <p:txBody>
          <a:bodyPr>
            <a:normAutofit fontScale="90000"/>
          </a:bodyPr>
          <a:lstStyle/>
          <a:p>
            <a:r>
              <a:rPr lang="th-TH" dirty="0"/>
              <a:t>การวิจัย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126" y="1313646"/>
            <a:ext cx="9601196" cy="4661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ขอบเขตการวิจัยแบบรัฐศาสตร์</a:t>
            </a:r>
          </a:p>
          <a:p>
            <a:pPr marL="0" indent="0">
              <a:buNone/>
            </a:pPr>
            <a:endParaRPr lang="th-TH" b="1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           </a:t>
            </a:r>
          </a:p>
        </p:txBody>
      </p:sp>
      <p:sp>
        <p:nvSpPr>
          <p:cNvPr id="4" name="Right Arrow 3"/>
          <p:cNvSpPr/>
          <p:nvPr/>
        </p:nvSpPr>
        <p:spPr>
          <a:xfrm rot="10800000">
            <a:off x="4819508" y="2478613"/>
            <a:ext cx="2002543" cy="25113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7288501" y="1493950"/>
            <a:ext cx="3800209" cy="4480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i="1" dirty="0"/>
              <a:t>ตัวแปรตาม</a:t>
            </a:r>
          </a:p>
          <a:p>
            <a:pPr algn="ctr"/>
            <a:r>
              <a:rPr lang="th-TH" sz="2400" b="1" i="1" dirty="0"/>
              <a:t>ได้แก่</a:t>
            </a:r>
          </a:p>
          <a:p>
            <a:pPr algn="ctr"/>
            <a:r>
              <a:rPr lang="th-TH" sz="2400" b="1" i="1" dirty="0"/>
              <a:t>ปรากฏการณ์ที่เกิดขึ้น</a:t>
            </a:r>
          </a:p>
          <a:p>
            <a:pPr algn="ctr"/>
            <a:r>
              <a:rPr lang="th-TH" sz="2400" b="1" i="1" dirty="0"/>
              <a:t>เช่น  พฤติกรรของมนุษย์  ได้แก่  ทัศนคติ, ความคาดหวัง, เจตคติ การมีส่วนร่วม, แรงจูงใจ, อื่น ๆ</a:t>
            </a:r>
          </a:p>
          <a:p>
            <a:pPr algn="ctr"/>
            <a:r>
              <a:rPr lang="th-TH" sz="2400" b="1" i="1" dirty="0"/>
              <a:t>มีที่มาจากตัวแปรต้นหรือตัวแปรสาเหตุ</a:t>
            </a:r>
          </a:p>
        </p:txBody>
      </p:sp>
      <p:sp>
        <p:nvSpPr>
          <p:cNvPr id="6" name="Rectangle 5"/>
          <p:cNvSpPr/>
          <p:nvPr/>
        </p:nvSpPr>
        <p:spPr>
          <a:xfrm>
            <a:off x="1728448" y="2001208"/>
            <a:ext cx="2624611" cy="3973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/>
              <a:t>ตัวแปรต้น/ตัวแปรอิสระ</a:t>
            </a:r>
          </a:p>
          <a:p>
            <a:pPr algn="ctr"/>
            <a:r>
              <a:rPr lang="th-TH" sz="2400" b="1" dirty="0"/>
              <a:t>/ตัวแปรสาเหตุ</a:t>
            </a:r>
          </a:p>
          <a:p>
            <a:pPr algn="ctr"/>
            <a:endParaRPr lang="th-TH" sz="2400" b="1" dirty="0"/>
          </a:p>
          <a:p>
            <a:pPr algn="ctr"/>
            <a:r>
              <a:rPr lang="th-TH" sz="2400" b="1" dirty="0"/>
              <a:t> ตัวแปรสาเหตุมีความสัมพันธ์ที่ทำให้เกิดปรากฎการณ์</a:t>
            </a:r>
          </a:p>
          <a:p>
            <a:pPr algn="ctr"/>
            <a:r>
              <a:rPr lang="en-US" sz="2400" b="1" dirty="0"/>
              <a:t>X1</a:t>
            </a:r>
          </a:p>
          <a:p>
            <a:pPr algn="ctr"/>
            <a:r>
              <a:rPr lang="en-US" sz="2400" b="1" dirty="0"/>
              <a:t>X2</a:t>
            </a:r>
          </a:p>
          <a:p>
            <a:pPr algn="ctr"/>
            <a:r>
              <a:rPr lang="en-US" sz="2400" b="1" dirty="0"/>
              <a:t>X3</a:t>
            </a:r>
          </a:p>
          <a:p>
            <a:pPr algn="ctr"/>
            <a:r>
              <a:rPr lang="en-US" sz="2400" b="1" dirty="0" err="1"/>
              <a:t>Xn</a:t>
            </a:r>
            <a:endParaRPr lang="th-TH" sz="2400" b="1" dirty="0"/>
          </a:p>
          <a:p>
            <a:pPr algn="ctr"/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2676974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1126" y="231341"/>
            <a:ext cx="9601196" cy="1303867"/>
          </a:xfrm>
        </p:spPr>
        <p:txBody>
          <a:bodyPr/>
          <a:lstStyle/>
          <a:p>
            <a:r>
              <a:rPr lang="th-TH" dirty="0"/>
              <a:t>การวิจัย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1065" y="1238994"/>
            <a:ext cx="10844011" cy="46610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</a:rPr>
              <a:t>การแบ่งตามลักษณะการวิเคราะห์ข้อมูล แบ่งการวิจัยได้เป็น 2 ประเภท ดังนี้</a:t>
            </a:r>
          </a:p>
          <a:p>
            <a:pPr marL="0" indent="0">
              <a:buNone/>
            </a:pPr>
            <a:r>
              <a:rPr lang="th-TH" b="1" i="1" dirty="0"/>
              <a:t>         </a:t>
            </a:r>
            <a:r>
              <a:rPr lang="th-TH" b="1" i="1" dirty="0">
                <a:solidFill>
                  <a:srgbClr val="0070C0"/>
                </a:solidFill>
              </a:rPr>
              <a:t>1. การวิจัยเชิงคุณภาพ (</a:t>
            </a:r>
            <a:r>
              <a:rPr lang="en-US" b="1" i="1" dirty="0">
                <a:solidFill>
                  <a:srgbClr val="0070C0"/>
                </a:solidFill>
              </a:rPr>
              <a:t>Qualitative research)</a:t>
            </a:r>
            <a:r>
              <a:rPr lang="en-US" b="1" i="1" dirty="0"/>
              <a:t> </a:t>
            </a:r>
            <a:r>
              <a:rPr lang="th-TH" b="1" i="1" dirty="0"/>
              <a:t>เป็นการวิจัยที่นำเอาข้อมูลทางด้านคุณภาพมาวิเคราะห์ ข้อมูลทางด้านคุณภาพเป็นข้อมูลที่ไม่เป็นตัวเลขแต่จะเป็นข้อความบรรยายลักษณะสภาพเหตุการณ์ของสิ่งต่าง ๆ ที่เกี่ยวข้อง และการเสนอผลการวิจัยก็จะออกมาในรูปของข้อความที่ไม่มีตัวเลขทางสถิติสนับสนุนเช่นเดียวกัน การวิจัยประเภทนี้จึงมุ่งบรรยายหรืออธิบายเหตุการณ์ต่าง ๆ โดยอาศัยความคิดวิเคราะห์ เพื่อประเมินผลหรือสรุปผลนั่นเอง  </a:t>
            </a:r>
            <a:r>
              <a:rPr lang="th-TH" b="1" i="1" dirty="0">
                <a:solidFill>
                  <a:srgbClr val="00B050"/>
                </a:solidFill>
              </a:rPr>
              <a:t>(วิธีการสร้างข้อสรุป)</a:t>
            </a:r>
          </a:p>
          <a:p>
            <a:pPr marL="0" indent="0">
              <a:buNone/>
            </a:pPr>
            <a:r>
              <a:rPr lang="th-TH" b="1" i="1" dirty="0"/>
              <a:t>         </a:t>
            </a:r>
            <a:r>
              <a:rPr lang="th-TH" b="1" i="1" dirty="0">
                <a:solidFill>
                  <a:srgbClr val="0070C0"/>
                </a:solidFill>
              </a:rPr>
              <a:t>2. การวิจัยเชิงปริมาณ (</a:t>
            </a:r>
            <a:r>
              <a:rPr lang="en-US" b="1" i="1" dirty="0">
                <a:solidFill>
                  <a:srgbClr val="0070C0"/>
                </a:solidFill>
              </a:rPr>
              <a:t>Quantitative research)</a:t>
            </a:r>
            <a:r>
              <a:rPr lang="en-US" b="1" i="1" dirty="0"/>
              <a:t> </a:t>
            </a:r>
            <a:r>
              <a:rPr lang="th-TH" b="1" i="1" dirty="0"/>
              <a:t>เป็นการวิจัยที่นำเอาข้อมูลเชิงปริมาณมาวิเคราะห์ กล่าวคือใช้ตัวเลขประกอบการวิเคราะห์ สรุปผล และการเสนอผลการวิจัยก็ออกมาเป็นตัวเลขเช่นเดียวกัน ดังนั้น การวิจัยประเภทนี้จึงมุ่งที่จะอธิบายเหตุการณ์ต่าง ๆ โดยอาศัยตัวเลขยืนยันแสดงปริมาณมากน้อยแทนที่จะใช้ข้อความบรรยายให้เหตุผล </a:t>
            </a:r>
            <a:r>
              <a:rPr lang="th-TH" b="1" i="1" dirty="0">
                <a:solidFill>
                  <a:srgbClr val="00B050"/>
                </a:solidFill>
              </a:rPr>
              <a:t>(สถิติวิจัย)</a:t>
            </a:r>
          </a:p>
          <a:p>
            <a:pPr marL="0" indent="0">
              <a:buNone/>
            </a:pPr>
            <a:r>
              <a:rPr lang="th-TH" b="1" i="1" dirty="0"/>
              <a:t>            อนึ่งการวิจัยที่ดีนั้น</a:t>
            </a:r>
            <a:r>
              <a:rPr lang="th-TH" b="1" i="1" u="sng" dirty="0">
                <a:solidFill>
                  <a:srgbClr val="FF0000"/>
                </a:solidFill>
              </a:rPr>
              <a:t>ไม่ควรใช้แบบใดแบบหนึ่งโดยเฉพาะ </a:t>
            </a:r>
            <a:r>
              <a:rPr lang="th-TH" b="1" i="1" dirty="0"/>
              <a:t>เพราะจะทำให้ผลที่ได้ไม่</a:t>
            </a:r>
            <a:r>
              <a:rPr lang="th-TH" b="1" i="1" dirty="0" err="1"/>
              <a:t>แจ่ม</a:t>
            </a:r>
            <a:r>
              <a:rPr lang="th-TH" b="1" i="1" dirty="0"/>
              <a:t>ชัดเท่าที่ควร ดังนั้นในการปฏิบัติมักจะประยุกต์การวิจัยทั้ง 2 ประเภทนี้เข้าด้วยกัน เพื่อให้ผลการวิจัยมีทั้งเหตุและผลและมีตัวเลขสนับสนุนอันจะทำให้ผลการวิจัยน่าเชื่อถือมากยิ่งขึ้น  ที่เรียกว่า </a:t>
            </a:r>
            <a:r>
              <a:rPr lang="en-US" b="1" i="1" dirty="0"/>
              <a:t> </a:t>
            </a:r>
            <a:r>
              <a:rPr lang="th-TH" b="1" i="1" dirty="0">
                <a:solidFill>
                  <a:srgbClr val="00B050"/>
                </a:solidFill>
              </a:rPr>
              <a:t>การวิจัยเชิงผสมผสาน </a:t>
            </a:r>
            <a:r>
              <a:rPr lang="en-US" b="1" i="1" dirty="0">
                <a:solidFill>
                  <a:srgbClr val="00B050"/>
                </a:solidFill>
              </a:rPr>
              <a:t>(Mix-Method )</a:t>
            </a:r>
            <a:endParaRPr lang="th-TH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287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1587" y="391414"/>
            <a:ext cx="9601196" cy="832079"/>
          </a:xfrm>
        </p:spPr>
        <p:txBody>
          <a:bodyPr/>
          <a:lstStyle/>
          <a:p>
            <a:r>
              <a:rPr lang="th-TH" dirty="0"/>
              <a:t>คำถามวิจัย(1)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79" y="1223493"/>
            <a:ext cx="10921285" cy="56345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ขั้นตอนการวิจัย มี 6 ขั้นตอน</a:t>
            </a:r>
          </a:p>
          <a:p>
            <a:pPr marL="457200" indent="-457200">
              <a:buFont typeface="Arial"/>
              <a:buAutoNum type="arabicParenR"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การกำหนดคำถามวิจัย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การระบุประเด็นคำถามหลัก หรือโจทย์ของงานวิจัยที่ต้องการค้นหาคำตอบ ซึ่งเป็นจุดตั้งต้นหลักของการกำหนดแนวทางในการดำเนินการวิจัย 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(ทบทวนวรรณกรรม)</a:t>
            </a:r>
          </a:p>
          <a:p>
            <a:pPr marL="457200" indent="-457200">
              <a:buFont typeface="Arial"/>
              <a:buAutoNum type="arabicParenR"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การกำหนดหัวเรื่องในการวิจัย 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ประเด็น/หัวเรื่องที่ผู้วิจัยสนใจและมีความตั้งใจที่จะดำเนินการศึกษา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(ทบทวนวรรณกรรม)</a:t>
            </a:r>
            <a:endParaRPr lang="th-TH" b="1" i="1" dirty="0">
              <a:solidFill>
                <a:srgbClr val="00B050"/>
              </a:solidFill>
              <a:latin typeface="TH SarabunPSK" pitchFamily="34" charset="-34"/>
              <a:cs typeface="TH SarabunPSK" pitchFamily="34" charset="-34"/>
            </a:endParaRPr>
          </a:p>
          <a:p>
            <a:pPr marL="457200" indent="-457200">
              <a:buFont typeface="Arial"/>
              <a:buAutoNum type="arabicParenR"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การออกแบบวิจัย 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การกำหนดรายละเอียดกิจกรรมที่จะดำเนินการ เพื่อให้ได้มาซึ่งคำตอบที่ถูกต้องและเชื่อถือได้ เช่น การกำหนดกรอบแนวความคิด ตัวแปร การนิยามศัพท์ การกำหนดสมมติฐาน  การสร้างและตรวจสอบคุณภาพเครื่องมือการวิจัย การกำหนดกลุ่มเป้าหมาย   การเลือกกลุ่มตัวอย่าง และการวิเคราะห์ข้อมูล 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(ทบทวนวรรณกรรม)</a:t>
            </a:r>
            <a:endParaRPr lang="th-TH" b="1" i="1" dirty="0">
              <a:solidFill>
                <a:srgbClr val="00B050"/>
              </a:solidFill>
              <a:latin typeface="TH SarabunPSK" pitchFamily="34" charset="-34"/>
              <a:cs typeface="TH SarabunPSK" pitchFamily="34" charset="-34"/>
            </a:endParaRP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การเก็บรวบรวมข้อมูล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การลงมือเก็บข้อมูลตามกรอบแนวคิดที่ได้กำหนดเอาไว้ โดยอาจาอาศัยเครื่องมือการวิจัย เช่น แบบสอบถาม แบบสัมภาษณ์ และแบบสังเกต  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การวิเคราะห์และตีความหมายข้อมูล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กระบวนการแปลงข้อมูลดิบ (</a:t>
            </a:r>
            <a:r>
              <a:rPr lang="en-US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Raw data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)ให้เป็นสารสนเทศ (</a:t>
            </a:r>
            <a:r>
              <a:rPr lang="en-US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Information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) ที่สามารถตอบคำถามวิจัยหรือตรวจสอบสมมติฐานการวิจัยได้ 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ได้แก่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การจัดระเบียบข้อมูล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(สถิติต่างๆ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การแสดงข้อมูล การหาข้อสรุป การตีความ และการตรวจสอบความถูกต้องแม่นตรงของผลการวิจัย 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การนำเสนอผลการวิจัย 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คือ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การรายงานผลการศึกษา โดยพรรณนาเกี่ยวกับภูมิหลังของการศึกษา วิธีการดำเนินการศึกษา และข้อค้นพบที่ได้จากการศึกษา ตลอดรวมถึงข้อเสนอแนะที่ได้จากการศึกษา</a:t>
            </a:r>
          </a:p>
        </p:txBody>
      </p:sp>
    </p:spTree>
    <p:extLst>
      <p:ext uri="{BB962C8B-B14F-4D97-AF65-F5344CB8AC3E}">
        <p14:creationId xmlns:p14="http://schemas.microsoft.com/office/powerpoint/2010/main" val="2015229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634176"/>
            <a:ext cx="9601196" cy="653712"/>
          </a:xfrm>
        </p:spPr>
        <p:txBody>
          <a:bodyPr>
            <a:normAutofit fontScale="90000"/>
          </a:bodyPr>
          <a:lstStyle/>
          <a:p>
            <a:r>
              <a:rPr lang="th-TH" dirty="0"/>
              <a:t>คำถามวิจัย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218" y="1287888"/>
            <a:ext cx="10753858" cy="50400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</a:t>
            </a: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คำถามวิจัย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คือ สิ่งที่ผู้วิจัยมีข้อสงสัยและต้องการหาคำตอบ ซึ่งมักระบุถึงความสัมพันธ์ของตัวแปรสองตัวหรือมากกว่าสองตัวขึ้นไปว่ามีความสัมพันธ์กันอย่างไร ทั้งนี้ คำถามวิจัยที่ดีนั้นนอกจากควรเสนอในรูปความสัมพันธ์ระหว่างตัวแปรแล้ว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ยังควรเขียนให้อยู่ในรูปของคำถาม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ที่ชัดเจนไม่คลุมเครือ โดยสามารถทดสอบได้ด้วยข้อมูลเชิงประจักษ์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</a:t>
            </a: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แหล่งที่มาของคำถามวิจัย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1) การอ่านเอกสาร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ได้แก่ ตำรา หรือบทความทางวิชาการ (ทบทวนวรรณกรรม)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2) การอ่านงานวิจัยที่มีผู้อื่นทำไว้แล้ว 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ได้แก่ รายงานวิจัย วิทยานิพนธ์ วารสารทางวิชาการ ข้อค้นพบและข้อเสนอแนะที่ได้จากการวิจัย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3) การอ่านบทคัดย่อ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ได้แก่ วิทยานิพนธ์ ภาคนิพนธ์ สารนิพนธ์ รายงานการวิจัย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4) ประสบการณ์ของผู้วิจัย 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เช่น จากการทำงานและต้องการที่จะปรับปรุงหรือแก้ไขปัญหา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5) ข้อเสนอแนะของผู้เชี่ยวชาญ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6)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การวิเคราะห์แนวโน้มของเหตุการณ์ เช่น การเปลี่ยนแปลงในสังคม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         7) การเข้าร่วมสัมมนาทางวิชาการ หรือ การฟังบรรยายทางวิชาการ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         8) แหล่งอุดหนุนการวิจัยทั้งภายในและภายนอกประเทศ</a:t>
            </a:r>
          </a:p>
        </p:txBody>
      </p:sp>
    </p:spTree>
    <p:extLst>
      <p:ext uri="{BB962C8B-B14F-4D97-AF65-F5344CB8AC3E}">
        <p14:creationId xmlns:p14="http://schemas.microsoft.com/office/powerpoint/2010/main" val="136136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คำอธิบายรายวิชา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sz="28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แนวคิด วิธีการทางสถิติ สถิติภาคพรรณา สภถิติวิเคราะห์เบื้องต้น กรับวนการและเทคนิคการใช้สถิติงานวิจัยรัฐศาสตร์ มาปรับใช้ให้เกิดประโยชน์ โดยหยิบยกกรณีศึกษาและนำหลักการวิธีการทางภาคสถิติ สถิติพรรณา สถิติวิเคราะห์เบื้องต้นกระบวนการและเทคนิคการต่างมาปรับใช้ให้เกิดประสิทธิภาพ</a:t>
            </a:r>
            <a:endParaRPr lang="en-US" sz="2800" b="1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28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Acquisition of social science knowledge through research method; observation, data collection, survey and experiment, sampling, questionnaire constructing, and relevant research approaches in in social science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90495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634175"/>
            <a:ext cx="9601196" cy="1303867"/>
          </a:xfrm>
        </p:spPr>
        <p:txBody>
          <a:bodyPr/>
          <a:lstStyle/>
          <a:p>
            <a:r>
              <a:rPr lang="th-TH" dirty="0"/>
              <a:t>ขั้นตอนการศึกษาวิจัย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877352"/>
            <a:ext cx="9601196" cy="4094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 หลักเกณฑ์การกำหนดคำถามวิจัย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เป็นประเด็นคำถามการวิจัยที่ผู้วิจัยมีความสนใจ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(ช่วยกระตุ้นความอยากรู้อยากหาคำตอบ)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ควรเลือกประเด็นคำถามวิจัยที่มีความสำคัญและเป็นประโยชน์ 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เช่น ให้องค์ความรู้ใหม่ นำไปใช้ประโยชน์ได้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ประเด็นคำถามวิจัยสามารถทำวิจัยได้ 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คือ ต้องไม่เกินความสามารถของผู้วิจัย งบประมาณต้องไม่มากจนเกินไป ต้องไม่ใช้เวลาในการศึกษาที่นาน และต้องไม่ผิดจริยธรรมการวิจัย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ต้องไม่ซ้ำซ้อนกับงานวิจัยอื่นที่ทำมาแล้ว  คือ ซ้ำซ้อนทั้งคำถามวิจัยและระเบียบวิธีวิจัย วิธีการแก้ไข คือ ให้อ่านงานวิจัยให้มากที่สุด</a:t>
            </a:r>
          </a:p>
        </p:txBody>
      </p:sp>
    </p:spTree>
    <p:extLst>
      <p:ext uri="{BB962C8B-B14F-4D97-AF65-F5344CB8AC3E}">
        <p14:creationId xmlns:p14="http://schemas.microsoft.com/office/powerpoint/2010/main" val="1840344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634175"/>
            <a:ext cx="9601196" cy="718107"/>
          </a:xfrm>
        </p:spPr>
        <p:txBody>
          <a:bodyPr>
            <a:normAutofit fontScale="90000"/>
          </a:bodyPr>
          <a:lstStyle/>
          <a:p>
            <a:r>
              <a:rPr lang="th-TH" dirty="0"/>
              <a:t>ขั้นตอนการศึกษาวิจัย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0" y="1609860"/>
            <a:ext cx="10509161" cy="43620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ลักษณะของคำถามวิจัยที่ดี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ไม่กว้างหรือแคบเกินไป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ผลที่คาดว่าจะได้รับจากการวิจัยสามารถนำไปเสริมสร้างเพิ่มพูนองค์ความรู้ในศาสตร์นั้นๆ แก้ไขและป้องกันปัญหา อื่นๆ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สามารถตรวจสอบหรือค้นหาคำตอบให้กับคำถามวิจัยได้ด้วยวิธีทางวิทยาศาสตร์หรือ วิธีวิจัย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ไม่ซ้ำซ้อนกับงานวิจัยของคนอื่น ยกเว้น ต้องการศึกษาดูเพื่อการเปลี่ยนแปลงของเรื่องนั้นๆ หรือ ต้องการการต่อยอดเรื่องนั้นๆ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สามารถประเมินงบประมาณ ระยะเวลา และกำลังแรงงานในการดำเนินการได้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เหมาะกับทรัพยากรที่มีอยู่</a:t>
            </a:r>
          </a:p>
          <a:p>
            <a:pPr marL="457200" indent="-457200">
              <a:buAutoNum type="arabicParenR"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ไม่มีความเสี่ยงหรือความยากลำบากในการดำเนินการศึกษามากจนเกินไป </a:t>
            </a:r>
          </a:p>
        </p:txBody>
      </p:sp>
    </p:spTree>
    <p:extLst>
      <p:ext uri="{BB962C8B-B14F-4D97-AF65-F5344CB8AC3E}">
        <p14:creationId xmlns:p14="http://schemas.microsoft.com/office/powerpoint/2010/main" val="2942686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634175"/>
            <a:ext cx="9601196" cy="1303867"/>
          </a:xfrm>
        </p:spPr>
        <p:txBody>
          <a:bodyPr/>
          <a:lstStyle/>
          <a:p>
            <a:r>
              <a:rPr lang="th-TH" dirty="0"/>
              <a:t>คำถามวิจัย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338" y="1877352"/>
            <a:ext cx="10689465" cy="4094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การนิยามคำถามวิจัย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คือ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เพื่อระบุว่าอะไรคือสิ่งที่ทราบกันอยู่แล้วเกี่ยวกับคำถามนี้ และ ทำไมจึงมีคำถามนี้ อะไรคือคำถาม อะไรคือความแตกแต่งระหว่างสิ่งที่เป็นอยู่ในปัจจุบันและสิ่งที่ควรจะเป็น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</a:t>
            </a:r>
            <a:r>
              <a:rPr lang="th-TH" b="1" i="1" dirty="0" err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ปล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. ปัญหาที่พบบ่อยในการนิยามคำถามวิจัย มี 2 ประการ คือ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         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1) การขาดความรู้ทางทฤษฎีในประเด็นหรือเรื่องที่ตนเองกำลังสนใจ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                   2) การขาดความรู้เกี่ยวกับข้อเท็จจริงของประเด็นที่ทำวิจัย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       ดังนั้นจึงต้องค้นคว้า ความรู้ทางทฤษฎีและวิชาการ สำหรับข้อที่ 1 และ ค้นคว้าและติดตามอ่านรายงานการศึกษาต่างๆ ไม่ว่าจะเป็นรายงานตัวเลขสถิติและผลงานวิจัยที่เกี่ยวข้อง สำหรับข้อที่ 2</a:t>
            </a:r>
          </a:p>
        </p:txBody>
      </p:sp>
    </p:spTree>
    <p:extLst>
      <p:ext uri="{BB962C8B-B14F-4D97-AF65-F5344CB8AC3E}">
        <p14:creationId xmlns:p14="http://schemas.microsoft.com/office/powerpoint/2010/main" val="3690326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634175"/>
            <a:ext cx="9601196" cy="627955"/>
          </a:xfrm>
        </p:spPr>
        <p:txBody>
          <a:bodyPr>
            <a:normAutofit fontScale="90000"/>
          </a:bodyPr>
          <a:lstStyle/>
          <a:p>
            <a:r>
              <a:rPr lang="th-TH" dirty="0"/>
              <a:t>คำถามวิจัย 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13" y="1133341"/>
            <a:ext cx="10805374" cy="53447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ตัวอย่างคำถามวิจัย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</a:t>
            </a:r>
            <a:r>
              <a:rPr lang="th-TH" b="1" i="1" dirty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การมีส่วนร่วมทางการเมืองของประชาชนในเขตเทศบาลเมืองหัวหิน อำเภอหัวหิน จังหวัดประจวบคีรีขันธ์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อยู่ในระดับใด 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     ปัจจัยอะไรที่มีผลต่อการมีส่วนร่วมทางการเมือ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งของประชาชนในเขตเทศบาลเมือง อำเภอหัวหิน จังหวัดประจวบคีรีขันธ์</a:t>
            </a:r>
          </a:p>
          <a:p>
            <a:pPr marL="0" indent="0">
              <a:buNone/>
            </a:pPr>
            <a:r>
              <a:rPr lang="th-TH" b="1" i="1" dirty="0" err="1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ปล</a:t>
            </a: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การกำหนดคำถามวิจัยที่ดี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(ประโยคคำถาม)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จะนำไปสู่การกำหนดหรือการตั้งชื่อเรื่องวิจัย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(วลี )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และ วัตถุประสงค์ของการวิจัย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(วลี)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เช่น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หัวข้อวิจัย </a:t>
            </a:r>
            <a:r>
              <a:rPr lang="en-US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: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การมีส่วนร่วมทางการเมืองในเทศบาลเมืองหัวหินของประชาชนในเขตเทศบาลเมืองหัวหิน อำเภอ จังหวัดประจวบคีรีขันธ์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      หัวข้อที่ดี ต้องมีองค์ประกอบสำคัญที่สื่อให้เห็นถึง คือ ตัวแปรที่ศึกษา ประชากรที่ศึกษา และวิธีการศึกษา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วัตถุประสงค์ </a:t>
            </a:r>
            <a:r>
              <a:rPr lang="en-US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:  1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เพื่อศึกษาการมีส่วนร่วมทางการเมือง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ในเทศบาลเมืองหัวหินของประชาชนในเขตเทศบาลหัวหิน อำเภอหัวหิน จังหวัดประจวบคีรีขันธ์</a:t>
            </a:r>
          </a:p>
          <a:p>
            <a:pPr marL="0" indent="0">
              <a:buNone/>
            </a:pP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                       2) </a:t>
            </a:r>
            <a:r>
              <a:rPr lang="th-TH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เพื่อศึกษาปัจจัยที่มีผลต่อการมีส่วนร่วมทางการเมือง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ในเทศบาลเมืองหัวหินของประชาชนในเขตเทศบาลหัวหิน อำเภอหัวหิน จังหวัดประจวบคีรีขันธ์</a:t>
            </a:r>
          </a:p>
          <a:p>
            <a:pPr marL="0" indent="0">
              <a:buNone/>
            </a:pPr>
            <a:endParaRPr lang="th-TH" b="1" i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57889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671A9-56B4-BFA8-FA8A-EA6DEE635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ร่าง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045F-7D2D-7DC6-8C4A-F31ADB5F9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676" y="2556932"/>
            <a:ext cx="11001983" cy="33189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h-TH" sz="6600" dirty="0">
                <a:solidFill>
                  <a:srgbClr val="FF0000"/>
                </a:solidFill>
              </a:rPr>
              <a:t>ความคิดเห็น, ทัศนคติ. ความพึงพอใจ การมีส่วนร่วมทางการเมือง,</a:t>
            </a:r>
          </a:p>
          <a:p>
            <a:pPr marL="0" indent="0">
              <a:buNone/>
            </a:pPr>
            <a:r>
              <a:rPr lang="th-TH" sz="6600" dirty="0">
                <a:solidFill>
                  <a:srgbClr val="FF0000"/>
                </a:solidFill>
              </a:rPr>
              <a:t>ความรู้ความเข้าใจ , ความรับรู้, ประสิทธิภาพประสิทธิผล ของ</a:t>
            </a:r>
          </a:p>
          <a:p>
            <a:pPr marL="0" indent="0">
              <a:buNone/>
            </a:pPr>
            <a:endParaRPr lang="th-TH" sz="6600" dirty="0"/>
          </a:p>
          <a:p>
            <a:pPr marL="0" indent="0">
              <a:buNone/>
            </a:pPr>
            <a:r>
              <a:rPr lang="th-TH" sz="6600" dirty="0"/>
              <a:t>ของคนสุพรรณ ต่อ อิทธิพลของพรรคชาติไทยพัฒนในจังหวัดสุพรรณบุรี</a:t>
            </a:r>
          </a:p>
          <a:p>
            <a:pPr marL="0" indent="0">
              <a:buNone/>
            </a:pPr>
            <a:r>
              <a:rPr lang="th-TH" sz="6600" dirty="0">
                <a:solidFill>
                  <a:srgbClr val="FF0000"/>
                </a:solidFill>
              </a:rPr>
              <a:t>เห็นด้วย ไม่เป็นด้วย เฉยๆ  </a:t>
            </a:r>
            <a:r>
              <a:rPr lang="en-US" sz="6600" dirty="0">
                <a:solidFill>
                  <a:srgbClr val="FF0000"/>
                </a:solidFill>
              </a:rPr>
              <a:t>  </a:t>
            </a:r>
          </a:p>
          <a:p>
            <a:pPr marL="0" indent="0">
              <a:buNone/>
            </a:pP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66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/>
              <a:t>จุดมุ่งหมายของรายวิชา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28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นักศึกษามีความรู้ความเข้าใจเกี่ยวกับ แนวคิด และทฤษฎีเกี่ยวกับระเบียบวิธีวิจัยทางด้านสังคมศาสตร์</a:t>
            </a:r>
            <a:endParaRPr lang="en-US" sz="2800" b="1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นักศึกษาสามารถนำความรู้เกี่ยวกับระเบียบวิธีวิจัยทางด้านสังคมศาสตร์ ไปใช้ประโยชน์ในการพัฒนาและแก้ไขปัญหาทางด้านสังคมศาสตร์ได้อย่างถูกต้อง เช่น การสังเกตการณ์ การเก็บรวบรวมข้อมูล การสำรวจและการทดลองการสุ่มตัวอย่าง การสร้างแบบสอบถาม </a:t>
            </a:r>
            <a:endParaRPr lang="en-US" sz="2800" b="1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800" b="1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นักศึกษาสามารถนำเอาความรู้เกี่ยวกับระเบียบวิธีวิจัยทางด้านสังคมศาสตร์ไปใช้ในการศึกษาวิจัยในด้านการศึกษา การทำงาน และอื่นๆ</a:t>
            </a:r>
          </a:p>
        </p:txBody>
      </p:sp>
    </p:spTree>
    <p:extLst>
      <p:ext uri="{BB962C8B-B14F-4D97-AF65-F5344CB8AC3E}">
        <p14:creationId xmlns:p14="http://schemas.microsoft.com/office/powerpoint/2010/main" val="839408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295" y="484591"/>
            <a:ext cx="9601196" cy="427120"/>
          </a:xfrm>
        </p:spPr>
        <p:txBody>
          <a:bodyPr>
            <a:normAutofit fontScale="90000"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แนวทางการเก็บคะแนน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37638"/>
              </p:ext>
            </p:extLst>
          </p:nvPr>
        </p:nvGraphicFramePr>
        <p:xfrm>
          <a:off x="699247" y="911712"/>
          <a:ext cx="10811435" cy="56814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53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7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9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5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สัปดาห์ที่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หัวข้อ</a:t>
                      </a:r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</a:t>
                      </a: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รายละเอียด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</a:t>
                      </a:r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ชม</a:t>
                      </a:r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.)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กิจกรรมการเรียนการสอน/สื่อที่ใช้ 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ผู้สอน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แนะนำรายวิชา วิธีการศึกษา การประเมินผล หนังสือและ เอกสารประกอบการสอน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๒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ความรู้เบื้องต้นเกี่ยวกับการวิจัย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 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๓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ขั้นตอนสำคัญของการวิจัย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 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การกำหนดคำถามการวิจัย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 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๕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การทบทวนองค์ความรู้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 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๖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ตัวแปรและสมมุติฐานในการวิจัย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๗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กรอบแนวคิดในการวิจัย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 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๘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ประชากรกลุ่มตัวอย่าง และการเลือกตัวอย่าง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๙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kern="12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เครื่องมือการวิจัย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๑๐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การตรวจสอบคุณภาพเครื่องมือการวิจัย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๑๑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การเก็บรวบรวมข้อมูล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๑๒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การวิเคราะห์ข้อมูล การอภิปรายผล และการให้ข้อเสนอแนะ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7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๑๓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th-TH" sz="1800" b="1" kern="15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การนำเสนอผลการวิจัย</a:t>
                      </a:r>
                      <a:endParaRPr lang="en-US" sz="1800" b="1" kern="150" dirty="0">
                        <a:effectLst/>
                        <a:latin typeface="TH SarabunPSK" panose="020B0500040200020003" pitchFamily="34" charset="-34"/>
                        <a:ea typeface="SimSun" panose="02010600030101010101" pitchFamily="2" charset="-122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7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๑๔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th-TH" sz="1800" b="1" kern="15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จริยธรรมและจรรยาบรรณในการทำวิจัย</a:t>
                      </a:r>
                      <a:endParaRPr lang="en-US" sz="1800" b="1" kern="150" dirty="0">
                        <a:effectLst/>
                        <a:latin typeface="TH SarabunPSK" panose="020B0500040200020003" pitchFamily="34" charset="-34"/>
                        <a:ea typeface="SimSun" panose="02010600030101010101" pitchFamily="2" charset="-122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๑๕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นำเสนองานวิจัย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๑๖</a:t>
                      </a:r>
                      <a:endParaRPr lang="en-US" sz="1800" b="1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นำเสนองานวิจัย และทบทวนก่อนสอบ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๔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บรรยาย 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ตอบคำถาม</a:t>
                      </a:r>
                      <a:r>
                        <a:rPr lang="en-US" sz="1800" b="1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/PPT/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r>
                        <a:rPr lang="th-TH" sz="1800" baseline="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และคณะ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2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๑๗</a:t>
                      </a:r>
                      <a:endParaRPr lang="en-US" sz="1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สอบปลายภาค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๓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8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อ.บริบูรณ์ ฉลอง</a:t>
                      </a:r>
                      <a:endParaRPr lang="en-US" sz="1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17945" marR="17945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703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712197"/>
          </a:xfrm>
        </p:spPr>
        <p:txBody>
          <a:bodyPr>
            <a:normAutofit fontScale="90000"/>
          </a:bodyPr>
          <a:lstStyle/>
          <a:p>
            <a:r>
              <a:rPr lang="th-TH" b="1" dirty="0"/>
              <a:t> แนวทางการประเมินผลการเรียน</a:t>
            </a:r>
            <a:endParaRPr lang="th-TH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2832368"/>
              </p:ext>
            </p:extLst>
          </p:nvPr>
        </p:nvGraphicFramePr>
        <p:xfrm>
          <a:off x="1295402" y="1952346"/>
          <a:ext cx="96012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7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6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ลำดับที่</a:t>
                      </a:r>
                      <a:r>
                        <a:rPr lang="th-TH" sz="3200" b="1" baseline="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th-TH" sz="32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หัวข้อประเมิน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คะแนน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แบ่งกลุ่มดำเนิงานงานทุกชั่วโมง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จิตพิสัย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รายงานวิจัย 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บท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598">
                <a:tc>
                  <a:txBody>
                    <a:bodyPr/>
                    <a:lstStyle/>
                    <a:p>
                      <a:pPr algn="ctr"/>
                      <a:endParaRPr lang="th-TH" sz="32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32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h-TH" sz="32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522">
                <a:tc>
                  <a:txBody>
                    <a:bodyPr/>
                    <a:lstStyle/>
                    <a:p>
                      <a:pPr algn="ctr"/>
                      <a:endParaRPr lang="th-TH" sz="3200" b="1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82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523939"/>
          </a:xfrm>
        </p:spPr>
        <p:txBody>
          <a:bodyPr>
            <a:normAutofit fontScale="90000"/>
          </a:bodyPr>
          <a:lstStyle/>
          <a:p>
            <a:r>
              <a:rPr lang="th-TH" dirty="0"/>
              <a:t>หนังสืออ่านประกอบ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3735" y="2051323"/>
            <a:ext cx="9601196" cy="3318936"/>
          </a:xfrm>
        </p:spPr>
        <p:txBody>
          <a:bodyPr>
            <a:normAutofit fontScale="92500" lnSpcReduction="20000"/>
          </a:bodyPr>
          <a:lstStyle/>
          <a:p>
            <a:r>
              <a:rPr lang="th-TH" dirty="0"/>
              <a:t>๑)  ชไมพร กาญจนกิจสกุล, ระเบียบวิธีวิจัยทางสังคมศาสตร์</a:t>
            </a:r>
            <a:endParaRPr lang="en-US" dirty="0"/>
          </a:p>
          <a:p>
            <a:r>
              <a:rPr lang="th-TH" dirty="0"/>
              <a:t>๒)  </a:t>
            </a:r>
            <a:r>
              <a:rPr lang="th-TH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  <a:hlinkClick r:id="rId2"/>
              </a:rPr>
              <a:t>วรัญญา ภัทรสุข</a:t>
            </a:r>
            <a:r>
              <a:rPr lang="en-US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/>
              <a:t>,</a:t>
            </a:r>
            <a:r>
              <a:rPr lang="th-TH" dirty="0"/>
              <a:t>  ระเบียบวิธีวิจัยทางสังคมศาสตร์</a:t>
            </a:r>
            <a:endParaRPr lang="en-US" dirty="0"/>
          </a:p>
          <a:p>
            <a:r>
              <a:rPr lang="th-TH" dirty="0"/>
              <a:t>๓)  สุมาลี ไชยสุภรากุล</a:t>
            </a:r>
            <a:r>
              <a:rPr lang="en-US" dirty="0"/>
              <a:t>,  </a:t>
            </a:r>
            <a:r>
              <a:rPr lang="th-TH" dirty="0"/>
              <a:t>ระเบียบวิธีวิจัยทางสังคมศาสตร์</a:t>
            </a:r>
          </a:p>
          <a:p>
            <a:r>
              <a:rPr lang="th-TH" dirty="0"/>
              <a:t>๔) </a:t>
            </a:r>
            <a:r>
              <a:rPr lang="en-US" dirty="0"/>
              <a:t> </a:t>
            </a:r>
            <a:r>
              <a:rPr lang="th-TH" dirty="0"/>
              <a:t>สุชาติ ประสิทธิ์รัฐสินธุ์</a:t>
            </a:r>
            <a:r>
              <a:rPr lang="en-US" dirty="0"/>
              <a:t>, </a:t>
            </a:r>
            <a:r>
              <a:rPr lang="th-TH" dirty="0"/>
              <a:t>ระเบียบวิธีการวิจัยทางสังคมศาสตร์</a:t>
            </a:r>
            <a:endParaRPr lang="en-US" dirty="0"/>
          </a:p>
          <a:p>
            <a:r>
              <a:rPr lang="th-TH" dirty="0"/>
              <a:t>๕)  พิษณุ  เสงี่ยมพงษ์ม</a:t>
            </a:r>
            <a:r>
              <a:rPr lang="en-US" dirty="0"/>
              <a:t>,</a:t>
            </a:r>
            <a:r>
              <a:rPr lang="th-TH" dirty="0"/>
              <a:t> วิธีวิจัยทางรัฐศาสตร์ </a:t>
            </a:r>
            <a:r>
              <a:rPr lang="en-US" dirty="0"/>
              <a:t>: </a:t>
            </a:r>
            <a:r>
              <a:rPr lang="th-TH" dirty="0"/>
              <a:t>การประยุกต์ใช้และตัวอย่าง</a:t>
            </a:r>
            <a:endParaRPr lang="en-US" dirty="0"/>
          </a:p>
          <a:p>
            <a:r>
              <a:rPr lang="th-TH" dirty="0"/>
              <a:t>๖)   สุรพล พรมกุล</a:t>
            </a:r>
            <a:r>
              <a:rPr lang="en-US" dirty="0"/>
              <a:t>, </a:t>
            </a:r>
            <a:r>
              <a:rPr lang="th-TH" dirty="0"/>
              <a:t> ระเบียบวิธีวิจัยทางรัฐศาสตร์ (</a:t>
            </a:r>
            <a:r>
              <a:rPr lang="en-US" dirty="0"/>
              <a:t>RESEARCH METHOD LOGY)</a:t>
            </a:r>
          </a:p>
          <a:p>
            <a:r>
              <a:rPr lang="th-TH" dirty="0"/>
              <a:t>๗)  รศ.ดร.พลศักดิ์ จิรไกรศิริและคณะ</a:t>
            </a:r>
            <a:r>
              <a:rPr lang="en-US" dirty="0"/>
              <a:t>, </a:t>
            </a:r>
            <a:r>
              <a:rPr lang="th-TH" dirty="0"/>
              <a:t> การวิเคราะห์การเมืองและระเบียบวิธีวิจัยทางรัฐศาสตร์ (มสธ.)</a:t>
            </a:r>
            <a:endParaRPr lang="en-US" dirty="0"/>
          </a:p>
          <a:p>
            <a:r>
              <a:rPr lang="th-TH" dirty="0"/>
              <a:t>๘)  รศ.ดร.ธงชัย วงศ์ชัยสุวรรณและคณะ</a:t>
            </a:r>
            <a:r>
              <a:rPr lang="en-US" dirty="0"/>
              <a:t>, </a:t>
            </a:r>
            <a:r>
              <a:rPr lang="th-TH" dirty="0"/>
              <a:t>การวิเคราะห์การเมืองและระเบียบวิธีวิจัยทางรัฐศาสตร์ (มสธ.)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15479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604621"/>
          </a:xfrm>
        </p:spPr>
        <p:txBody>
          <a:bodyPr>
            <a:normAutofit fontScale="90000"/>
          </a:bodyPr>
          <a:lstStyle/>
          <a:p>
            <a:r>
              <a:rPr lang="th-TH" b="1" i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 (</a:t>
            </a:r>
            <a:r>
              <a:rPr lang="en-US" b="1" i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method) </a:t>
            </a:r>
            <a:r>
              <a:rPr lang="th-TH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กับ </a:t>
            </a:r>
            <a:r>
              <a:rPr lang="th-TH" b="1" i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ระเบียบวิธี (</a:t>
            </a:r>
            <a:r>
              <a:rPr lang="en-US" b="1" i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methodology)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869141"/>
            <a:ext cx="9601196" cy="4491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dirty="0"/>
              <a:t>      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ความแตกต่างระหว่าง </a:t>
            </a:r>
            <a:r>
              <a:rPr lang="th-TH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 (</a:t>
            </a:r>
            <a:r>
              <a:rPr lang="en-US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method)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กับ </a:t>
            </a:r>
            <a:r>
              <a:rPr lang="th-TH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ระเบียบวิธี (</a:t>
            </a:r>
            <a:r>
              <a:rPr lang="en-US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methodology)  </a:t>
            </a:r>
            <a:r>
              <a:rPr lang="th-TH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คือ </a:t>
            </a:r>
          </a:p>
          <a:p>
            <a:pPr marL="0" indent="0">
              <a:buNone/>
            </a:pPr>
            <a:r>
              <a:rPr lang="th-TH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วิธีการ (</a:t>
            </a:r>
            <a:r>
              <a:rPr lang="en-US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method)</a:t>
            </a:r>
            <a:r>
              <a:rPr lang="th-TH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เป็นเรื่องของเครื่องมือหรือเทคนิคในการเก็บรวบรวมข้อมูล เช่น การใช้กล้องจุลทรรศน์ การทดลอง การสังเกต เป็นต้น </a:t>
            </a:r>
          </a:p>
          <a:p>
            <a:pPr marL="0" indent="0">
              <a:buNone/>
            </a:pP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</a:t>
            </a:r>
            <a:r>
              <a:rPr lang="th-TH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ระเบียบวิธี (</a:t>
            </a:r>
            <a:r>
              <a:rPr lang="en-US" sz="3000" b="1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methodology) </a:t>
            </a:r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 ปรัชญาหรือระบบคิดของนักวิจัยในกระบวนการวิจัย ซึ่งรวมถึงทฤษฎี และแนวคิดในการตั้งสมมติฐาน เกณฑ์มาตรฐานของการยอมรับ หรือปฏิเสธสมมติฐาน การเก็บข้อมูล การแปลผลข้อมูลและการสรุปผลการวิจัยระเบียบวิธี คือ พื้นฐานของเหตุผลและทฤษฎีของการวิจัยทางสังคมศาสตร์ สิ่งที่ทำให้สังคมศาสตร์ มีความเป็นวิทยาศาสตร์ ก็คือ </a:t>
            </a:r>
            <a:r>
              <a:rPr lang="th-TH" sz="3000" b="1" i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ระเบียบวิธี</a:t>
            </a:r>
          </a:p>
          <a:p>
            <a:pPr marL="0" indent="0">
              <a:buNone/>
            </a:pPr>
            <a:endParaRPr lang="th-TH" sz="3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1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 </a:t>
            </a:r>
            <a:r>
              <a:rPr lang="en-US" sz="1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สุมาลี ไชยสุภรากุล ระเบียบวิธีวิจัยทางสังคมศาสตร์ 2558</a:t>
            </a:r>
          </a:p>
        </p:txBody>
      </p:sp>
    </p:spTree>
    <p:extLst>
      <p:ext uri="{BB962C8B-B14F-4D97-AF65-F5344CB8AC3E}">
        <p14:creationId xmlns:p14="http://schemas.microsoft.com/office/powerpoint/2010/main" val="1482258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621523"/>
            <a:ext cx="9601196" cy="808031"/>
          </a:xfrm>
        </p:spPr>
        <p:txBody>
          <a:bodyPr/>
          <a:lstStyle/>
          <a:p>
            <a:r>
              <a:rPr lang="th-TH" dirty="0"/>
              <a:t>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387" y="1681168"/>
            <a:ext cx="10715223" cy="4539328"/>
          </a:xfrm>
        </p:spPr>
        <p:txBody>
          <a:bodyPr/>
          <a:lstStyle/>
          <a:p>
            <a:pPr marL="0" indent="0">
              <a:buNone/>
            </a:pP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ความหมายของการวิจัย</a:t>
            </a:r>
          </a:p>
          <a:p>
            <a:r>
              <a:rPr lang="th-TH" sz="2800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การวิจัย (อังกฤษ: </a:t>
            </a:r>
            <a:r>
              <a:rPr lang="en-US" sz="2800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research) </a:t>
            </a:r>
            <a:r>
              <a:rPr lang="th-TH" sz="2800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หมายถึง  การกระทำของมนุษย์เพื่อค้นหาความจริงในสิ่งใดสิ่งหนึ่งที่กระทำด้วยพื้นฐานของปัญญา ความมุ่งหมายหลักในการทำวิจัยได้แก่การค้นพบ(</a:t>
            </a:r>
            <a:r>
              <a:rPr lang="en-US" sz="2800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discovering), </a:t>
            </a:r>
            <a:r>
              <a:rPr lang="th-TH" sz="2800" b="1" i="1" dirty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การแปลความหมาย, และ การพัฒนากรรมวิธีและระบบ สู่ความก้าวหน้าในความรู้ด้านต่าง ๆ ในเชิงวิทยาศาสตร์ที่หลากหลายในโลกและจักรวาล การวิจัยอาจต้องใช้หรือไม่ต้องใช้วิธีการทางวิทยาศาสตร์ก็ได้</a:t>
            </a:r>
          </a:p>
          <a:p>
            <a:r>
              <a:rPr lang="en-US" sz="1400" b="1" i="1" dirty="0">
                <a:latin typeface="TH SarabunPSK" pitchFamily="34" charset="-34"/>
                <a:cs typeface="TH SarabunPSK" pitchFamily="34" charset="-34"/>
              </a:rPr>
              <a:t>https://th.wikipedia.org/wiki/%E0%B8%81%E0%B8%B2%E0%B8%A3%E0%B8%A7%E0%B8%B4%E0%B8%88%E0%B8%B1%E0%B8%A2</a:t>
            </a:r>
            <a:endParaRPr lang="th-TH" sz="1400" b="1" i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9452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310" y="642267"/>
            <a:ext cx="9601196" cy="1303867"/>
          </a:xfrm>
        </p:spPr>
        <p:txBody>
          <a:bodyPr/>
          <a:lstStyle/>
          <a:p>
            <a:r>
              <a:rPr lang="th-TH" dirty="0"/>
              <a:t>วิจัย (</a:t>
            </a:r>
            <a:r>
              <a:rPr lang="en-US" dirty="0"/>
              <a:t>Research</a:t>
            </a:r>
            <a:r>
              <a:rPr lang="th-TH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54" y="1804524"/>
            <a:ext cx="10650828" cy="4531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Best and </a:t>
            </a:r>
            <a:r>
              <a:rPr lang="en-US" b="1" i="1" dirty="0" err="1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kahn</a:t>
            </a:r>
            <a:r>
              <a:rPr lang="en-US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i="1" dirty="0">
                <a:solidFill>
                  <a:srgbClr val="0070C0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ให้ความหมายไว้ดังนี้</a:t>
            </a:r>
          </a:p>
          <a:p>
            <a:pPr marL="0" indent="0">
              <a:buNone/>
            </a:pP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        การวิจัย หมายถึง </a:t>
            </a:r>
            <a:r>
              <a:rPr lang="th-TH" b="1" i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การวิเคราะห์ที่มีระบบ ระเบียบ และจุดมุ่งหมายที่ชัดเจน อันจะนำไปสู่การพัฒนาเป็นข้อสรุปที่เป็นนัยทั่วไป หรือได้มาซึ่งหลักเกณฑ์หรือทฤษฎีอันสามารถนำไปใช้ในการพยากรณ์ได้และมีคุณลักษณะต่าง ๆ ดังต่อไปนี้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1. การวิจัยจะต้องนำไปสู่การแก้ปัญหาเพื่อบรรลุเป้าหมายสุดท้าย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Ultimate goal)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กล่าวคือ การค้นพบความสัมพันธ์เชิงเหตุและผลระหว่างตัวแปร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Variable)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ต่าง ๆ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2. การวิจัยควรเน้นการพัฒนาข้อสรุปที่เป็นนัยทั่วไป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Generalization)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หลักการ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Principle)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หรือทฤษฎี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Theory)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ซึ่งจะเป็นประโยชน์ในการพยากรณ์สิ่งที่จะเกิดขึ้นในอนาคต</a:t>
            </a:r>
          </a:p>
          <a:p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3. การวิจัยต้องอยู่บนพื้นฐานของประสบการณ์ที่สามารถสังเกตได้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Observable experience)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หรือหลักฐานเชิงประจักษ์ (</a:t>
            </a:r>
            <a:r>
              <a:rPr lang="en-US" b="1" i="1" dirty="0">
                <a:latin typeface="TH SarabunPSK" pitchFamily="34" charset="-34"/>
                <a:cs typeface="TH SarabunPSK" pitchFamily="34" charset="-34"/>
              </a:rPr>
              <a:t>Empirical evidence) </a:t>
            </a:r>
            <a:r>
              <a:rPr lang="th-TH" b="1" i="1" dirty="0">
                <a:latin typeface="TH SarabunPSK" pitchFamily="34" charset="-34"/>
                <a:cs typeface="TH SarabunPSK" pitchFamily="34" charset="-34"/>
              </a:rPr>
              <a:t>ซึ่งในหลายกรณีจะเห็นว่ามีคำถามที่น่าสนใจหลายประการที่ไม่สามารถนำไปสู่กระบวนการทำวิจัยได้ เพราะไม่สามารถสังเกตได้</a:t>
            </a:r>
          </a:p>
          <a:p>
            <a:endParaRPr lang="th-TH" sz="1400" b="1" i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09055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2413</TotalTime>
  <Words>3844</Words>
  <Application>Microsoft Office PowerPoint</Application>
  <PresentationFormat>Widescreen</PresentationFormat>
  <Paragraphs>271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Garamond</vt:lpstr>
      <vt:lpstr>Tahoma</vt:lpstr>
      <vt:lpstr>TH SarabunPSK</vt:lpstr>
      <vt:lpstr>Organic</vt:lpstr>
      <vt:lpstr>วิชา ระเบียบวิธีวิจัยทางสังคมศาสตร์ PPS3110 Introduction to Social Science Research Methodology</vt:lpstr>
      <vt:lpstr>คำอธิบายรายวิชา</vt:lpstr>
      <vt:lpstr>จุดมุ่งหมายของรายวิชา</vt:lpstr>
      <vt:lpstr>แนวทางการเก็บคะแนน</vt:lpstr>
      <vt:lpstr> แนวทางการประเมินผลการเรียน</vt:lpstr>
      <vt:lpstr>หนังสืออ่านประกอบ</vt:lpstr>
      <vt:lpstr>วิธีการ (method) กับ ระเบียบวิธี (methodology)</vt:lpstr>
      <vt:lpstr>วิจัย (Research)</vt:lpstr>
      <vt:lpstr>วิจัย (Research)</vt:lpstr>
      <vt:lpstr>วิจัย (Research)</vt:lpstr>
      <vt:lpstr>วิจัย (Research)</vt:lpstr>
      <vt:lpstr>การวิจัย (Research)</vt:lpstr>
      <vt:lpstr>การวิจัย (Research)</vt:lpstr>
      <vt:lpstr>การวิจัย (Research)</vt:lpstr>
      <vt:lpstr>การวิจัย (Research)</vt:lpstr>
      <vt:lpstr>การวิจัย (Research)</vt:lpstr>
      <vt:lpstr>การวิจัย (Research)</vt:lpstr>
      <vt:lpstr>คำถามวิจัย(1)</vt:lpstr>
      <vt:lpstr>คำถามวิจัย (2)</vt:lpstr>
      <vt:lpstr>ขั้นตอนการศึกษาวิจัย (3)</vt:lpstr>
      <vt:lpstr>ขั้นตอนการศึกษาวิจัย (4)</vt:lpstr>
      <vt:lpstr>คำถามวิจัย (5)</vt:lpstr>
      <vt:lpstr>คำถามวิจัย (6)</vt:lpstr>
      <vt:lpstr>ร่าง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วิชา ระเบียบวิธีวิจัยทางรัฐศาสตร์ PPS3110</dc:title>
  <dc:creator>Windows User</dc:creator>
  <cp:lastModifiedBy>Boriboon Chalong</cp:lastModifiedBy>
  <cp:revision>72</cp:revision>
  <dcterms:created xsi:type="dcterms:W3CDTF">2018-08-13T08:45:11Z</dcterms:created>
  <dcterms:modified xsi:type="dcterms:W3CDTF">2024-08-05T01:01:54Z</dcterms:modified>
</cp:coreProperties>
</file>