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9" d="100"/>
          <a:sy n="99" d="100"/>
        </p:scale>
        <p:origin x="108" y="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8135B5-84A8-4BF0-A9E9-BC6DA1B79FAB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6AB670-8E0D-470F-9472-0247CD440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148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6AB670-8E0D-470F-9472-0247CD440EE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111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3539FEE-81D3-4406-802E-60B20B16F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701763-729E-462F-A5A8-E0DEFEB1E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99714" y="353160"/>
            <a:ext cx="7091300" cy="8985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i="0" u="none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Basic Painting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71507" y="387224"/>
            <a:ext cx="3291839" cy="830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n-US" sz="2000" b="0" i="1" u="none">
                <a:solidFill>
                  <a:srgbClr val="FFFFFF"/>
                </a:solidFill>
              </a:rPr>
              <a:t>Course Syllabus, Materials &amp; Fundamental Techniques</a:t>
            </a:r>
          </a:p>
        </p:txBody>
      </p:sp>
      <p:pic>
        <p:nvPicPr>
          <p:cNvPr id="5" name="Video 3" descr="การวาดและการ Coloring ลูก">
            <a:extLst>
              <a:ext uri="{FF2B5EF4-FFF2-40B4-BE49-F238E27FC236}">
                <a16:creationId xmlns:a16="http://schemas.microsoft.com/office/drawing/2014/main" id="{5A30CE27-7F73-808B-2F58-B08F9F0E859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84" r="-1" b="-1"/>
          <a:stretch/>
        </p:blipFill>
        <p:spPr>
          <a:xfrm>
            <a:off x="1687900" y="1582889"/>
            <a:ext cx="9404688" cy="52751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1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667375" y="2609850"/>
            <a:ext cx="857250" cy="38100"/>
          </a:xfrm>
          <a:prstGeom prst="rect">
            <a:avLst/>
          </a:prstGeom>
          <a:solidFill>
            <a:srgbClr val="C25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895725" y="2886075"/>
            <a:ext cx="4400550" cy="714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200" b="1" i="0" u="none">
                <a:solidFill>
                  <a:srgbClr val="1E293B"/>
                </a:solidFill>
                <a:latin typeface="Playfair Display"/>
              </a:rPr>
              <a:t>Course Overview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62250" y="3743325"/>
            <a:ext cx="666750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0" i="0" u="none">
                <a:solidFill>
                  <a:srgbClr val="475569"/>
                </a:solidFill>
                <a:latin typeface="Plus Jakarta Sans"/>
              </a:rPr>
              <a:t>A comprehensive foundation in 2D visual arts, color media exploration, and technical execution.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166937"/>
            <a:ext cx="5334000" cy="3429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6750" y="2938462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938462"/>
            <a:ext cx="514350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Plus Jakarta Sans"/>
              </a:rPr>
              <a:t>2D Visual Art Principles:</a:t>
            </a:r>
            <a:r>
              <a:rPr sz="1350" b="0" i="0" u="none">
                <a:solidFill>
                  <a:srgbClr val="475569"/>
                </a:solidFill>
                <a:latin typeface="Plus Jakarta Sans"/>
              </a:rPr>
              <a:t> Study core theories, processes, and practical methods of visual expression.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6750" y="3567112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567112"/>
            <a:ext cx="514350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Plus Jakarta Sans"/>
              </a:rPr>
              <a:t>Color Media Exploration:</a:t>
            </a:r>
            <a:r>
              <a:rPr sz="1350" b="0" i="0" u="none">
                <a:solidFill>
                  <a:srgbClr val="475569"/>
                </a:solidFill>
                <a:latin typeface="Plus Jakarta Sans"/>
              </a:rPr>
              <a:t> Hands-on application of watercolors, gouache, and various color techniques.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6750" y="4195762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195762"/>
            <a:ext cx="514350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Plus Jakarta Sans"/>
              </a:rPr>
              <a:t>Design Foundations:</a:t>
            </a:r>
            <a:r>
              <a:rPr sz="1350" b="0" i="0" u="none">
                <a:solidFill>
                  <a:srgbClr val="475569"/>
                </a:solidFill>
                <a:latin typeface="Plus Jakarta Sans"/>
              </a:rPr>
              <a:t> Build essential skills applicable to broader design and creative disciplines.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6025" y="2176462"/>
            <a:ext cx="5314950" cy="34099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71500" y="476250"/>
            <a:ext cx="11601450" cy="5048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1E293B"/>
                </a:solidFill>
                <a:latin typeface="Playfair Display"/>
              </a:rPr>
              <a:t>Course Description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71500" y="1076325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438400"/>
            <a:ext cx="3492549" cy="28860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9799" y="2438400"/>
            <a:ext cx="3492549" cy="28860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8099" y="2438400"/>
            <a:ext cx="3492549" cy="28860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94225" y="3438525"/>
            <a:ext cx="3047099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950" b="0" i="0" u="none">
                <a:solidFill>
                  <a:srgbClr val="C2593F"/>
                </a:solidFill>
                <a:latin typeface="Playfair Display SemiBold"/>
              </a:rPr>
              <a:t>Light &amp; Shadow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6775" y="3886200"/>
            <a:ext cx="2901999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Master lighting principles, shadow construction, contrast control, and tonal rendering across objects.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524" y="3438525"/>
            <a:ext cx="3047099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950" b="0" i="0" u="none">
                <a:solidFill>
                  <a:srgbClr val="C2593F"/>
                </a:solidFill>
                <a:latin typeface="Playfair Display SemiBold"/>
              </a:rPr>
              <a:t>Proportion &amp; Depth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45074" y="3886200"/>
            <a:ext cx="2901999" cy="1028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Understand spatial relationships, scale accuracy, perspective distance, and surface texture reproduction.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50824" y="3438525"/>
            <a:ext cx="3047099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950" b="0" i="0" u="none">
                <a:solidFill>
                  <a:srgbClr val="C2593F"/>
                </a:solidFill>
                <a:latin typeface="Playfair Display SemiBold"/>
              </a:rPr>
              <a:t>Composition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23374" y="3886200"/>
            <a:ext cx="2901999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Develop proficiency in spatial layout, visual balance, focal points, and harmonious structure.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08150" y="2809875"/>
            <a:ext cx="419100" cy="4191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86450" y="2809875"/>
            <a:ext cx="419100" cy="4191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88562" y="2809875"/>
            <a:ext cx="371475" cy="4191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71500" y="476250"/>
            <a:ext cx="11601450" cy="5048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1E293B"/>
                </a:solidFill>
                <a:latin typeface="Playfair Display"/>
              </a:rPr>
              <a:t>Core Learning Outcomes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1500" y="1076325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476250"/>
            <a:ext cx="5550693" cy="5048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1E293B"/>
                </a:solidFill>
                <a:latin typeface="Playfair Display"/>
              </a:rPr>
              <a:t>Required Equipment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76325"/>
            <a:ext cx="5286375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125" y="0"/>
            <a:ext cx="5857875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" y="1381125"/>
            <a:ext cx="5550693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C2593F"/>
                </a:solidFill>
                <a:latin typeface="Playfair Display SemiBold"/>
              </a:rPr>
              <a:t>Essential Materials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1828800"/>
            <a:ext cx="528637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Plus Jakarta Sans"/>
              </a:rPr>
              <a:t>Papers &amp; Paints:</a:t>
            </a:r>
            <a:r>
              <a:rPr sz="1350" b="0" i="0" u="none">
                <a:solidFill>
                  <a:srgbClr val="475569"/>
                </a:solidFill>
                <a:latin typeface="Plus Jakarta Sans"/>
              </a:rPr>
              <a:t> 100 lb rough watercolor paper (A2 size), tube or pan watercolors, and gouache sets.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2476500"/>
            <a:ext cx="5286375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Plus Jakarta Sans"/>
              </a:rPr>
              <a:t>Studio Tools:</a:t>
            </a:r>
            <a:r>
              <a:rPr sz="1350" b="0" i="0" u="none">
                <a:solidFill>
                  <a:srgbClr val="475569"/>
                </a:solidFill>
                <a:latin typeface="Plus Jakarta Sans"/>
              </a:rPr>
              <a:t> A2 drawing board, standard palette, flower-shaped mixing palette, binder clips, masking tape, wiping cloth, and water container.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71500" y="2438400"/>
          <a:ext cx="11048999" cy="2886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19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347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623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7215">
                <a:tc>
                  <a:txBody>
                    <a:bodyPr/>
                    <a:lstStyle/>
                    <a:p>
                      <a:pPr algn="l"/>
                      <a:r>
                        <a:rPr sz="1500" b="1" i="0" u="none">
                          <a:solidFill>
                            <a:srgbClr val="1E293B"/>
                          </a:solidFill>
                          <a:latin typeface="Playfair Display"/>
                        </a:rPr>
                        <a:t>Brush Category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0E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1" i="0" u="none">
                          <a:solidFill>
                            <a:srgbClr val="1E293B"/>
                          </a:solidFill>
                          <a:latin typeface="Playfair Display"/>
                        </a:rPr>
                        <a:t>Head &amp; Bristle Shape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0E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1" i="0" u="none">
                          <a:solidFill>
                            <a:srgbClr val="1E293B"/>
                          </a:solidFill>
                          <a:latin typeface="Playfair Display"/>
                        </a:rPr>
                        <a:t>Primary Technique &amp; Application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0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7215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ROUND / RIGGER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Pointed tip with long/thin hair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Fine line work, intricate accents, outlines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7215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FLAT / BRIGHT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Square flat edge, long/short bristles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Rapid broad coverage, bold square strokes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7215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FILBERT / ANGLE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Oval rounded head / slanted edge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Smooth edge blending, versatile detailing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7215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FAN / MOP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Spread fan shape / soft round mop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Foliage/grass textures, large soft washes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571500" y="3024187"/>
            <a:ext cx="225191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2823418" y="3024187"/>
            <a:ext cx="40347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148" y="3024187"/>
            <a:ext cx="476235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71500" y="3595687"/>
            <a:ext cx="225191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823418" y="3595687"/>
            <a:ext cx="40347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58148" y="3595687"/>
            <a:ext cx="476235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71500" y="4167187"/>
            <a:ext cx="225191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2823418" y="4167187"/>
            <a:ext cx="40347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58148" y="4167187"/>
            <a:ext cx="476235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71500" y="4738687"/>
            <a:ext cx="225191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2823418" y="4738687"/>
            <a:ext cx="40347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858148" y="4738687"/>
            <a:ext cx="476235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571500" y="5310187"/>
            <a:ext cx="225191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2823418" y="5310187"/>
            <a:ext cx="40347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858148" y="5310187"/>
            <a:ext cx="476235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71500" y="476250"/>
            <a:ext cx="11601450" cy="5048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1E293B"/>
                </a:solidFill>
                <a:latin typeface="Playfair Display"/>
              </a:rPr>
              <a:t>Brush Types &amp; Applications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71500" y="1076325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743200"/>
            <a:ext cx="5334000" cy="22764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743200"/>
            <a:ext cx="5334000" cy="22764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3086100"/>
            <a:ext cx="488061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C2593F"/>
                </a:solidFill>
                <a:latin typeface="Playfair Display SemiBold"/>
              </a:rPr>
              <a:t>Recommended Equipment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533775"/>
            <a:ext cx="4648200" cy="1028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Use standard natural or synthetic bristle brushes with separate water containers. This allows full control over water-to-pigment ratios, which is vital for foundational painting exercises.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29400" y="3086100"/>
            <a:ext cx="488061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C2593F"/>
                </a:solidFill>
                <a:latin typeface="Playfair Display SemiBold"/>
              </a:rPr>
              <a:t>Not Recommended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29400" y="3533775"/>
            <a:ext cx="4648200" cy="1028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Refillable water brush pens (water reservoir brushes) are NOT recommended for this course. They limit manual moisture adjustment during wash and color blending practices.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" y="476250"/>
            <a:ext cx="11601450" cy="5048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1E293B"/>
                </a:solidFill>
                <a:latin typeface="Playfair Display"/>
              </a:rPr>
              <a:t>Tool Recommendations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1500" y="1076325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166937"/>
            <a:ext cx="5334000" cy="3429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2714625"/>
            <a:ext cx="56007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C2593F"/>
                </a:solidFill>
                <a:latin typeface="Playfair Display SemiBold"/>
              </a:rPr>
              <a:t>Object Sketching Exercise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6750" y="3162300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162300"/>
            <a:ext cx="514350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Plus Jakarta Sans"/>
              </a:rPr>
              <a:t>Objective:</a:t>
            </a:r>
            <a:r>
              <a:rPr sz="1350" b="0" i="0" u="none">
                <a:solidFill>
                  <a:srgbClr val="475569"/>
                </a:solidFill>
                <a:latin typeface="Plus Jakarta Sans"/>
              </a:rPr>
              <a:t> Practice sketching everyday objects to master structural forms and proportions.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6750" y="3790950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790950"/>
            <a:ext cx="514350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Plus Jakarta Sans"/>
              </a:rPr>
              <a:t>Quantity &amp; Format:</a:t>
            </a:r>
            <a:r>
              <a:rPr sz="1350" b="0" i="0" u="none">
                <a:solidFill>
                  <a:srgbClr val="475569"/>
                </a:solidFill>
                <a:latin typeface="Plus Jakarta Sans"/>
              </a:rPr>
              <a:t> 50 objects total (5 sketches per page across 10 A4 sheets).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6750" y="4419600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419600"/>
            <a:ext cx="514350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Plus Jakarta Sans"/>
              </a:rPr>
              <a:t>Focus Areas:</a:t>
            </a:r>
            <a:r>
              <a:rPr sz="1350" b="0" i="0" u="none">
                <a:solidFill>
                  <a:srgbClr val="475569"/>
                </a:solidFill>
                <a:latin typeface="Plus Jakarta Sans"/>
              </a:rPr>
              <a:t> Structural geometry, value shading, and surface texture fidelity.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6025" y="2176462"/>
            <a:ext cx="1685925" cy="20002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71500" y="476250"/>
            <a:ext cx="11601450" cy="5048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1E293B"/>
                </a:solidFill>
                <a:latin typeface="Playfair Display"/>
              </a:rPr>
              <a:t>Practical Assignment 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71500" y="1076325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1500" y="3862387"/>
            <a:ext cx="11049000" cy="3810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7968" y="4119562"/>
            <a:ext cx="2668302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950" b="0" i="0" u="none">
                <a:solidFill>
                  <a:srgbClr val="C2593F"/>
                </a:solidFill>
                <a:latin typeface="Playfair Display SemiBold"/>
              </a:rPr>
              <a:t>Step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4567237"/>
            <a:ext cx="254124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Analyze structural geometry &amp; outline forms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43888" y="2566987"/>
            <a:ext cx="2668302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950" b="0" i="0" u="none">
                <a:solidFill>
                  <a:srgbClr val="C2593F"/>
                </a:solidFill>
                <a:latin typeface="Playfair Display SemiBold"/>
              </a:rPr>
              <a:t>Step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07419" y="3014662"/>
            <a:ext cx="254124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Identify light source &amp; apply initial shading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79808" y="4119562"/>
            <a:ext cx="2668302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950" b="0" i="0" u="none">
                <a:solidFill>
                  <a:srgbClr val="C2593F"/>
                </a:solidFill>
                <a:latin typeface="Playfair Display SemiBold"/>
              </a:rPr>
              <a:t>Step 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43339" y="4567237"/>
            <a:ext cx="254124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Render surface textures &amp; refine fine details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15728" y="2566987"/>
            <a:ext cx="2668302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950" b="0" i="0" u="none">
                <a:solidFill>
                  <a:srgbClr val="C2593F"/>
                </a:solidFill>
                <a:latin typeface="Playfair Display SemiBold"/>
              </a:rPr>
              <a:t>Step 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79259" y="3014662"/>
            <a:ext cx="254124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Final review &amp; portfolio page formatting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1500" y="476250"/>
            <a:ext cx="11601450" cy="5048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1E293B"/>
                </a:solidFill>
                <a:latin typeface="Playfair Display"/>
              </a:rPr>
              <a:t>Sketching Workflow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71500" y="1076325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1746870" y="3786187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CFBF7"/>
          </a:solidFill>
          <a:ln w="38100">
            <a:solidFill>
              <a:srgbClr val="C2593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4582790" y="3786187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CFBF7"/>
          </a:solidFill>
          <a:ln w="38100">
            <a:solidFill>
              <a:srgbClr val="C2593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7418709" y="3786187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CFBF7"/>
          </a:solidFill>
          <a:ln w="38100">
            <a:solidFill>
              <a:srgbClr val="C2593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10254629" y="3786187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CFBF7"/>
          </a:solidFill>
          <a:ln w="38100">
            <a:solidFill>
              <a:srgbClr val="C2593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5275" y="2466975"/>
            <a:ext cx="1160145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5400" b="1" i="0" u="none">
                <a:solidFill>
                  <a:srgbClr val="1E293B"/>
                </a:solidFill>
                <a:latin typeface="Playfair Display"/>
              </a:rPr>
              <a:t>Questions?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" y="3524250"/>
            <a:ext cx="110490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0" i="0" u="none">
                <a:solidFill>
                  <a:srgbClr val="475569"/>
                </a:solidFill>
                <a:latin typeface="Plus Jakarta Sans"/>
              </a:rPr>
              <a:t>Ready to embark on your Basic Painting journey.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4171950"/>
            <a:ext cx="11049000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64748B"/>
                </a:solidFill>
                <a:latin typeface="Plus Jakarta Sans"/>
              </a:rPr>
              <a:t>Basic Painting Course | Department of Visual Arts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1500" y="2643187"/>
            <a:ext cx="110490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571500" y="3414712"/>
            <a:ext cx="110490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71500" y="3405187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71500" y="3405187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71500" y="4176712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71500" y="4176712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786062"/>
            <a:ext cx="857250" cy="4762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66875" y="2793206"/>
            <a:ext cx="9953625" cy="1857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975" b="0" i="0" u="none">
                <a:solidFill>
                  <a:srgbClr val="475569"/>
                </a:solidFill>
                <a:latin typeface="Plus Jakarta Sans"/>
              </a:rPr>
              <a:t>https://susiegstudio.com/wp-content/uploads/2022/09/myartwork_watercolorpalettebrush_watercolor_5838.jpg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6875" y="3026568"/>
            <a:ext cx="995362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susiegstudio.com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557587"/>
            <a:ext cx="857250" cy="4762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66875" y="3564731"/>
            <a:ext cx="9953625" cy="1857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975" b="0" i="0" u="none">
                <a:solidFill>
                  <a:srgbClr val="475569"/>
                </a:solidFill>
                <a:latin typeface="Plus Jakarta Sans"/>
              </a:rPr>
              <a:t>http://www.nicpro.com/cdn/shop/files/image_1_8eb0167d-1e05-4ee1-b828-57361ef721dc.jpg?v=1689759023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66875" y="3798093"/>
            <a:ext cx="995362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www.nicpro.com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4414837"/>
            <a:ext cx="857250" cy="4762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666875" y="4329112"/>
            <a:ext cx="9953625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975" b="0" i="0" u="none">
                <a:solidFill>
                  <a:srgbClr val="475569"/>
                </a:solidFill>
                <a:latin typeface="Plus Jakarta Sans"/>
              </a:rPr>
              <a:t>https://i.ytimg.com/vi/XxnW5h-7W_w/hq720.jpg?sqp=-oaymwEhCK4FEIIDSFryq4qpAxMIARUAAAAAGAElAADIQj0AgKJD&amp;rs=AOn4CLBydguUCUUXyCCJStEtYGcAtM3BjQ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66875" y="4748212"/>
            <a:ext cx="995362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www.youtube.com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1500" y="476250"/>
            <a:ext cx="11601450" cy="5048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1E293B"/>
                </a:solidFill>
                <a:latin typeface="Playfair Display"/>
              </a:rPr>
              <a:t>Image Sources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71500" y="1076325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534</Words>
  <Application>Microsoft Office PowerPoint</Application>
  <PresentationFormat>Widescreen</PresentationFormat>
  <Paragraphs>71</Paragraphs>
  <Slides>11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Playfair Display SemiBold</vt:lpstr>
      <vt:lpstr>Plus Jakarta Sans</vt:lpstr>
      <vt:lpstr>Aptos</vt:lpstr>
      <vt:lpstr>Arial</vt:lpstr>
      <vt:lpstr>Calibri</vt:lpstr>
      <vt:lpstr>Playfair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 a</cp:lastModifiedBy>
  <cp:revision>2</cp:revision>
  <dcterms:created xsi:type="dcterms:W3CDTF">2013-01-27T09:14:16Z</dcterms:created>
  <dcterms:modified xsi:type="dcterms:W3CDTF">2026-07-21T10:07:30Z</dcterms:modified>
  <cp:category/>
</cp:coreProperties>
</file>