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1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67554-6CE0-4A33-A2C5-FC0F466814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1D0DFB-9416-44A0-AB6A-D9847E649120}">
      <dgm:prSet/>
      <dgm:spPr/>
      <dgm:t>
        <a:bodyPr/>
        <a:lstStyle/>
        <a:p>
          <a:r>
            <a:rPr lang="en-US" u="sng"/>
            <a:t>Forward or futures hedge</a:t>
          </a:r>
          <a:r>
            <a:rPr lang="en-US"/>
            <a:t> allows the MNC to lock in the exchange rate at which it can purchase a specific currency.</a:t>
          </a:r>
        </a:p>
      </dgm:t>
    </dgm:pt>
    <dgm:pt modelId="{28AC5FE7-A768-4E33-9220-1A057A3578A9}" type="parTrans" cxnId="{B7E771ED-6408-4CC2-8282-C0CF6EE974E1}">
      <dgm:prSet/>
      <dgm:spPr/>
      <dgm:t>
        <a:bodyPr/>
        <a:lstStyle/>
        <a:p>
          <a:endParaRPr lang="en-US"/>
        </a:p>
      </dgm:t>
    </dgm:pt>
    <dgm:pt modelId="{04D7D1DB-53E0-4357-AAFE-B292A57C62F8}" type="sibTrans" cxnId="{B7E771ED-6408-4CC2-8282-C0CF6EE974E1}">
      <dgm:prSet/>
      <dgm:spPr/>
      <dgm:t>
        <a:bodyPr/>
        <a:lstStyle/>
        <a:p>
          <a:endParaRPr lang="en-US"/>
        </a:p>
      </dgm:t>
    </dgm:pt>
    <dgm:pt modelId="{B0B0EFA5-B51C-47C9-B04F-233B93D5DA1B}">
      <dgm:prSet/>
      <dgm:spPr/>
      <dgm:t>
        <a:bodyPr/>
        <a:lstStyle/>
        <a:p>
          <a:r>
            <a:rPr lang="en-US" u="sng"/>
            <a:t>Money market hedge</a:t>
          </a:r>
          <a:r>
            <a:rPr lang="en-US"/>
            <a:t> involves taking a money market position to cover a future payables position.</a:t>
          </a:r>
        </a:p>
      </dgm:t>
    </dgm:pt>
    <dgm:pt modelId="{71E70EE2-EFB3-41F7-8C02-053E3CD32F64}" type="parTrans" cxnId="{DF465F62-DDCD-46F7-B4EF-C7BC49ADAD1D}">
      <dgm:prSet/>
      <dgm:spPr/>
      <dgm:t>
        <a:bodyPr/>
        <a:lstStyle/>
        <a:p>
          <a:endParaRPr lang="en-US"/>
        </a:p>
      </dgm:t>
    </dgm:pt>
    <dgm:pt modelId="{1ECB356F-E1E6-4284-B071-3344E4E2EA64}" type="sibTrans" cxnId="{DF465F62-DDCD-46F7-B4EF-C7BC49ADAD1D}">
      <dgm:prSet/>
      <dgm:spPr/>
      <dgm:t>
        <a:bodyPr/>
        <a:lstStyle/>
        <a:p>
          <a:endParaRPr lang="en-US"/>
        </a:p>
      </dgm:t>
    </dgm:pt>
    <dgm:pt modelId="{841A1740-4F9A-4931-BD17-924146FC245D}">
      <dgm:prSet/>
      <dgm:spPr/>
      <dgm:t>
        <a:bodyPr/>
        <a:lstStyle/>
        <a:p>
          <a:r>
            <a:rPr lang="en-US" u="sng"/>
            <a:t>Call option hedge</a:t>
          </a:r>
          <a:r>
            <a:rPr lang="en-US"/>
            <a:t> on payables provides the right to buy a specified amount of a particular currency at a specified strike price.</a:t>
          </a:r>
        </a:p>
      </dgm:t>
    </dgm:pt>
    <dgm:pt modelId="{F4CBC86B-86B5-41D7-82EC-65B73E31DA94}" type="parTrans" cxnId="{D356C2B2-DDF3-4372-BA64-968602DA95DD}">
      <dgm:prSet/>
      <dgm:spPr/>
      <dgm:t>
        <a:bodyPr/>
        <a:lstStyle/>
        <a:p>
          <a:endParaRPr lang="en-US"/>
        </a:p>
      </dgm:t>
    </dgm:pt>
    <dgm:pt modelId="{1568D68F-DF7A-441C-82B3-628A00489065}" type="sibTrans" cxnId="{D356C2B2-DDF3-4372-BA64-968602DA95DD}">
      <dgm:prSet/>
      <dgm:spPr/>
      <dgm:t>
        <a:bodyPr/>
        <a:lstStyle/>
        <a:p>
          <a:endParaRPr lang="en-US"/>
        </a:p>
      </dgm:t>
    </dgm:pt>
    <dgm:pt modelId="{B8F1A7C5-BF39-4FFC-B4C3-C4E561ABC93D}" type="pres">
      <dgm:prSet presAssocID="{F3967554-6CE0-4A33-A2C5-FC0F46681436}" presName="vert0" presStyleCnt="0">
        <dgm:presLayoutVars>
          <dgm:dir/>
          <dgm:animOne val="branch"/>
          <dgm:animLvl val="lvl"/>
        </dgm:presLayoutVars>
      </dgm:prSet>
      <dgm:spPr/>
    </dgm:pt>
    <dgm:pt modelId="{B0C2C7D6-DD4E-4CCB-AEF0-BF5FB20B6862}" type="pres">
      <dgm:prSet presAssocID="{811D0DFB-9416-44A0-AB6A-D9847E649120}" presName="thickLine" presStyleLbl="alignNode1" presStyleIdx="0" presStyleCnt="3"/>
      <dgm:spPr/>
    </dgm:pt>
    <dgm:pt modelId="{AF482152-C800-43F5-B9C6-512F7AE2012A}" type="pres">
      <dgm:prSet presAssocID="{811D0DFB-9416-44A0-AB6A-D9847E649120}" presName="horz1" presStyleCnt="0"/>
      <dgm:spPr/>
    </dgm:pt>
    <dgm:pt modelId="{9D108F71-8BBA-45BF-8159-988A717FE316}" type="pres">
      <dgm:prSet presAssocID="{811D0DFB-9416-44A0-AB6A-D9847E649120}" presName="tx1" presStyleLbl="revTx" presStyleIdx="0" presStyleCnt="3"/>
      <dgm:spPr/>
    </dgm:pt>
    <dgm:pt modelId="{CAB8D678-2EEF-4C39-84F0-E04A7E5AC65D}" type="pres">
      <dgm:prSet presAssocID="{811D0DFB-9416-44A0-AB6A-D9847E649120}" presName="vert1" presStyleCnt="0"/>
      <dgm:spPr/>
    </dgm:pt>
    <dgm:pt modelId="{30D59BDE-2BE9-45AD-B0E6-E4F0947C9A4D}" type="pres">
      <dgm:prSet presAssocID="{B0B0EFA5-B51C-47C9-B04F-233B93D5DA1B}" presName="thickLine" presStyleLbl="alignNode1" presStyleIdx="1" presStyleCnt="3"/>
      <dgm:spPr/>
    </dgm:pt>
    <dgm:pt modelId="{B610EDDE-0546-4AFC-A7BE-EDAC5F879322}" type="pres">
      <dgm:prSet presAssocID="{B0B0EFA5-B51C-47C9-B04F-233B93D5DA1B}" presName="horz1" presStyleCnt="0"/>
      <dgm:spPr/>
    </dgm:pt>
    <dgm:pt modelId="{F8A0EE2F-F725-4F2F-ABDD-C0C7824CED5B}" type="pres">
      <dgm:prSet presAssocID="{B0B0EFA5-B51C-47C9-B04F-233B93D5DA1B}" presName="tx1" presStyleLbl="revTx" presStyleIdx="1" presStyleCnt="3"/>
      <dgm:spPr/>
    </dgm:pt>
    <dgm:pt modelId="{CC62BB48-EAB5-4BFF-8F37-7232E8E2FEF2}" type="pres">
      <dgm:prSet presAssocID="{B0B0EFA5-B51C-47C9-B04F-233B93D5DA1B}" presName="vert1" presStyleCnt="0"/>
      <dgm:spPr/>
    </dgm:pt>
    <dgm:pt modelId="{6DD40C34-C5CF-464B-B7D1-1F4E869604EA}" type="pres">
      <dgm:prSet presAssocID="{841A1740-4F9A-4931-BD17-924146FC245D}" presName="thickLine" presStyleLbl="alignNode1" presStyleIdx="2" presStyleCnt="3"/>
      <dgm:spPr/>
    </dgm:pt>
    <dgm:pt modelId="{A2D49801-36A4-4C9B-80A3-C69EDBAEBFF0}" type="pres">
      <dgm:prSet presAssocID="{841A1740-4F9A-4931-BD17-924146FC245D}" presName="horz1" presStyleCnt="0"/>
      <dgm:spPr/>
    </dgm:pt>
    <dgm:pt modelId="{35303A3D-6047-437A-9798-97D29153AA6C}" type="pres">
      <dgm:prSet presAssocID="{841A1740-4F9A-4931-BD17-924146FC245D}" presName="tx1" presStyleLbl="revTx" presStyleIdx="2" presStyleCnt="3"/>
      <dgm:spPr/>
    </dgm:pt>
    <dgm:pt modelId="{CE8E5D1A-2DE2-459D-B985-C2C59BDA1AB1}" type="pres">
      <dgm:prSet presAssocID="{841A1740-4F9A-4931-BD17-924146FC245D}" presName="vert1" presStyleCnt="0"/>
      <dgm:spPr/>
    </dgm:pt>
  </dgm:ptLst>
  <dgm:cxnLst>
    <dgm:cxn modelId="{04889305-9F6B-4A9C-A425-70975C38BBB4}" type="presOf" srcId="{841A1740-4F9A-4931-BD17-924146FC245D}" destId="{35303A3D-6047-437A-9798-97D29153AA6C}" srcOrd="0" destOrd="0" presId="urn:microsoft.com/office/officeart/2008/layout/LinedList"/>
    <dgm:cxn modelId="{DF465F62-DDCD-46F7-B4EF-C7BC49ADAD1D}" srcId="{F3967554-6CE0-4A33-A2C5-FC0F46681436}" destId="{B0B0EFA5-B51C-47C9-B04F-233B93D5DA1B}" srcOrd="1" destOrd="0" parTransId="{71E70EE2-EFB3-41F7-8C02-053E3CD32F64}" sibTransId="{1ECB356F-E1E6-4284-B071-3344E4E2EA64}"/>
    <dgm:cxn modelId="{BC969A67-B0F7-4FA4-8664-F050C98505F2}" type="presOf" srcId="{F3967554-6CE0-4A33-A2C5-FC0F46681436}" destId="{B8F1A7C5-BF39-4FFC-B4C3-C4E561ABC93D}" srcOrd="0" destOrd="0" presId="urn:microsoft.com/office/officeart/2008/layout/LinedList"/>
    <dgm:cxn modelId="{D356C2B2-DDF3-4372-BA64-968602DA95DD}" srcId="{F3967554-6CE0-4A33-A2C5-FC0F46681436}" destId="{841A1740-4F9A-4931-BD17-924146FC245D}" srcOrd="2" destOrd="0" parTransId="{F4CBC86B-86B5-41D7-82EC-65B73E31DA94}" sibTransId="{1568D68F-DF7A-441C-82B3-628A00489065}"/>
    <dgm:cxn modelId="{090020B9-DB22-4C0C-9A4E-9F3983FF77E9}" type="presOf" srcId="{B0B0EFA5-B51C-47C9-B04F-233B93D5DA1B}" destId="{F8A0EE2F-F725-4F2F-ABDD-C0C7824CED5B}" srcOrd="0" destOrd="0" presId="urn:microsoft.com/office/officeart/2008/layout/LinedList"/>
    <dgm:cxn modelId="{E54254D9-689B-49EE-942C-B6A3D9A65A5F}" type="presOf" srcId="{811D0DFB-9416-44A0-AB6A-D9847E649120}" destId="{9D108F71-8BBA-45BF-8159-988A717FE316}" srcOrd="0" destOrd="0" presId="urn:microsoft.com/office/officeart/2008/layout/LinedList"/>
    <dgm:cxn modelId="{B7E771ED-6408-4CC2-8282-C0CF6EE974E1}" srcId="{F3967554-6CE0-4A33-A2C5-FC0F46681436}" destId="{811D0DFB-9416-44A0-AB6A-D9847E649120}" srcOrd="0" destOrd="0" parTransId="{28AC5FE7-A768-4E33-9220-1A057A3578A9}" sibTransId="{04D7D1DB-53E0-4357-AAFE-B292A57C62F8}"/>
    <dgm:cxn modelId="{F024AD57-D06D-4C38-B892-C76388EC75B7}" type="presParOf" srcId="{B8F1A7C5-BF39-4FFC-B4C3-C4E561ABC93D}" destId="{B0C2C7D6-DD4E-4CCB-AEF0-BF5FB20B6862}" srcOrd="0" destOrd="0" presId="urn:microsoft.com/office/officeart/2008/layout/LinedList"/>
    <dgm:cxn modelId="{A15D6E53-D8F5-4C13-B74C-C86B46DFC821}" type="presParOf" srcId="{B8F1A7C5-BF39-4FFC-B4C3-C4E561ABC93D}" destId="{AF482152-C800-43F5-B9C6-512F7AE2012A}" srcOrd="1" destOrd="0" presId="urn:microsoft.com/office/officeart/2008/layout/LinedList"/>
    <dgm:cxn modelId="{99C2A648-5F33-445D-ABD6-D8DD0E4D5171}" type="presParOf" srcId="{AF482152-C800-43F5-B9C6-512F7AE2012A}" destId="{9D108F71-8BBA-45BF-8159-988A717FE316}" srcOrd="0" destOrd="0" presId="urn:microsoft.com/office/officeart/2008/layout/LinedList"/>
    <dgm:cxn modelId="{3E0592C8-9282-4621-A8F4-6EA4596E93A2}" type="presParOf" srcId="{AF482152-C800-43F5-B9C6-512F7AE2012A}" destId="{CAB8D678-2EEF-4C39-84F0-E04A7E5AC65D}" srcOrd="1" destOrd="0" presId="urn:microsoft.com/office/officeart/2008/layout/LinedList"/>
    <dgm:cxn modelId="{FACBA2E5-B540-4451-AD17-22DA8DDBACF5}" type="presParOf" srcId="{B8F1A7C5-BF39-4FFC-B4C3-C4E561ABC93D}" destId="{30D59BDE-2BE9-45AD-B0E6-E4F0947C9A4D}" srcOrd="2" destOrd="0" presId="urn:microsoft.com/office/officeart/2008/layout/LinedList"/>
    <dgm:cxn modelId="{D5D95BBD-F70C-4A3E-84D8-C74C601186C9}" type="presParOf" srcId="{B8F1A7C5-BF39-4FFC-B4C3-C4E561ABC93D}" destId="{B610EDDE-0546-4AFC-A7BE-EDAC5F879322}" srcOrd="3" destOrd="0" presId="urn:microsoft.com/office/officeart/2008/layout/LinedList"/>
    <dgm:cxn modelId="{27B69E50-E06F-4B8D-8891-8639A5432B50}" type="presParOf" srcId="{B610EDDE-0546-4AFC-A7BE-EDAC5F879322}" destId="{F8A0EE2F-F725-4F2F-ABDD-C0C7824CED5B}" srcOrd="0" destOrd="0" presId="urn:microsoft.com/office/officeart/2008/layout/LinedList"/>
    <dgm:cxn modelId="{FFDC0E71-E88E-4F50-A5C5-242C88FE9508}" type="presParOf" srcId="{B610EDDE-0546-4AFC-A7BE-EDAC5F879322}" destId="{CC62BB48-EAB5-4BFF-8F37-7232E8E2FEF2}" srcOrd="1" destOrd="0" presId="urn:microsoft.com/office/officeart/2008/layout/LinedList"/>
    <dgm:cxn modelId="{CCED0A71-CB3F-46D2-84FE-879DAC71A536}" type="presParOf" srcId="{B8F1A7C5-BF39-4FFC-B4C3-C4E561ABC93D}" destId="{6DD40C34-C5CF-464B-B7D1-1F4E869604EA}" srcOrd="4" destOrd="0" presId="urn:microsoft.com/office/officeart/2008/layout/LinedList"/>
    <dgm:cxn modelId="{109FF7CE-BA29-4E10-9A8D-C7C1F2015D1D}" type="presParOf" srcId="{B8F1A7C5-BF39-4FFC-B4C3-C4E561ABC93D}" destId="{A2D49801-36A4-4C9B-80A3-C69EDBAEBFF0}" srcOrd="5" destOrd="0" presId="urn:microsoft.com/office/officeart/2008/layout/LinedList"/>
    <dgm:cxn modelId="{6F7192C9-EB8C-4A47-989A-7A3EC057AE14}" type="presParOf" srcId="{A2D49801-36A4-4C9B-80A3-C69EDBAEBFF0}" destId="{35303A3D-6047-437A-9798-97D29153AA6C}" srcOrd="0" destOrd="0" presId="urn:microsoft.com/office/officeart/2008/layout/LinedList"/>
    <dgm:cxn modelId="{B0B546AA-966B-4D32-BD88-8542EED8288A}" type="presParOf" srcId="{A2D49801-36A4-4C9B-80A3-C69EDBAEBFF0}" destId="{CE8E5D1A-2DE2-459D-B985-C2C59BDA1A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A33CE-FF6A-481D-B766-903B24892C07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E000DD-0489-44E5-B4EB-2674788BE229}">
      <dgm:prSet/>
      <dgm:spPr/>
      <dgm:t>
        <a:bodyPr/>
        <a:lstStyle/>
        <a:p>
          <a:r>
            <a:rPr lang="en-US"/>
            <a:t>Based on contingency graph</a:t>
          </a:r>
        </a:p>
      </dgm:t>
    </dgm:pt>
    <dgm:pt modelId="{8EACDF3D-0D05-47F9-B0C5-3CCE9AEDBC50}" type="parTrans" cxnId="{BB54A7E2-4A74-4F06-BF09-0629C2173A42}">
      <dgm:prSet/>
      <dgm:spPr/>
      <dgm:t>
        <a:bodyPr/>
        <a:lstStyle/>
        <a:p>
          <a:endParaRPr lang="en-US"/>
        </a:p>
      </dgm:t>
    </dgm:pt>
    <dgm:pt modelId="{DAC3B38B-1651-40D0-8B7D-485C02368FAF}" type="sibTrans" cxnId="{BB54A7E2-4A74-4F06-BF09-0629C2173A42}">
      <dgm:prSet/>
      <dgm:spPr/>
      <dgm:t>
        <a:bodyPr/>
        <a:lstStyle/>
        <a:p>
          <a:endParaRPr lang="en-US"/>
        </a:p>
      </dgm:t>
    </dgm:pt>
    <dgm:pt modelId="{C1ED8B8F-3567-4167-94C7-A22F452FB96D}">
      <dgm:prSet/>
      <dgm:spPr/>
      <dgm:t>
        <a:bodyPr/>
        <a:lstStyle/>
        <a:p>
          <a:r>
            <a:rPr lang="en-US"/>
            <a:t>Advantage: provides an effective hedge</a:t>
          </a:r>
        </a:p>
      </dgm:t>
    </dgm:pt>
    <dgm:pt modelId="{D19C0BAF-59C6-47DC-AF28-2C1F12C16F24}" type="parTrans" cxnId="{3DC6F07B-331F-469D-B6B7-0C12283C7BFD}">
      <dgm:prSet/>
      <dgm:spPr/>
      <dgm:t>
        <a:bodyPr/>
        <a:lstStyle/>
        <a:p>
          <a:endParaRPr lang="en-US"/>
        </a:p>
      </dgm:t>
    </dgm:pt>
    <dgm:pt modelId="{1B7E54D2-3A96-45F0-B7F3-37E53E3EC6BF}" type="sibTrans" cxnId="{3DC6F07B-331F-469D-B6B7-0C12283C7BFD}">
      <dgm:prSet/>
      <dgm:spPr/>
      <dgm:t>
        <a:bodyPr/>
        <a:lstStyle/>
        <a:p>
          <a:endParaRPr lang="en-US"/>
        </a:p>
      </dgm:t>
    </dgm:pt>
    <dgm:pt modelId="{2C9A89CE-07B8-41E2-B8D9-81D77B9DA716}">
      <dgm:prSet/>
      <dgm:spPr/>
      <dgm:t>
        <a:bodyPr/>
        <a:lstStyle/>
        <a:p>
          <a:r>
            <a:rPr lang="en-US"/>
            <a:t>Disadvantage: premium must be paid</a:t>
          </a:r>
        </a:p>
      </dgm:t>
    </dgm:pt>
    <dgm:pt modelId="{70C1D666-D570-4F7B-B6A3-03A9F17169C2}" type="parTrans" cxnId="{DF7D6DDA-5156-4369-8B39-8BB3131835CE}">
      <dgm:prSet/>
      <dgm:spPr/>
      <dgm:t>
        <a:bodyPr/>
        <a:lstStyle/>
        <a:p>
          <a:endParaRPr lang="en-US"/>
        </a:p>
      </dgm:t>
    </dgm:pt>
    <dgm:pt modelId="{D50F1306-FE1D-41DE-8E7E-E95986EB607B}" type="sibTrans" cxnId="{DF7D6DDA-5156-4369-8B39-8BB3131835CE}">
      <dgm:prSet/>
      <dgm:spPr/>
      <dgm:t>
        <a:bodyPr/>
        <a:lstStyle/>
        <a:p>
          <a:endParaRPr lang="en-US"/>
        </a:p>
      </dgm:t>
    </dgm:pt>
    <dgm:pt modelId="{6236CEF8-B7FF-4A3A-8DB5-A2DFC7512642}">
      <dgm:prSet/>
      <dgm:spPr/>
      <dgm:t>
        <a:bodyPr/>
        <a:lstStyle/>
        <a:p>
          <a:r>
            <a:rPr lang="en-US"/>
            <a:t>Based on currency forecast</a:t>
          </a:r>
        </a:p>
      </dgm:t>
    </dgm:pt>
    <dgm:pt modelId="{EAF6E756-A2BF-4EE4-829E-A9986E6712A6}" type="parTrans" cxnId="{68227F07-F3C2-4659-80A1-B2C95AAAE5E5}">
      <dgm:prSet/>
      <dgm:spPr/>
      <dgm:t>
        <a:bodyPr/>
        <a:lstStyle/>
        <a:p>
          <a:endParaRPr lang="en-US"/>
        </a:p>
      </dgm:t>
    </dgm:pt>
    <dgm:pt modelId="{083FBF4A-DFD0-4FF2-B4A9-44F05341A871}" type="sibTrans" cxnId="{68227F07-F3C2-4659-80A1-B2C95AAAE5E5}">
      <dgm:prSet/>
      <dgm:spPr/>
      <dgm:t>
        <a:bodyPr/>
        <a:lstStyle/>
        <a:p>
          <a:endParaRPr lang="en-US"/>
        </a:p>
      </dgm:t>
    </dgm:pt>
    <dgm:pt modelId="{1C56ABA9-37EE-4D6F-970D-168601C7ECBA}">
      <dgm:prSet/>
      <dgm:spPr/>
      <dgm:t>
        <a:bodyPr/>
        <a:lstStyle/>
        <a:p>
          <a:r>
            <a:rPr lang="en-US"/>
            <a:t>MNC can incorporate forecasts of the spot rate to more accurately estimate the cost of hedging with call options.</a:t>
          </a:r>
        </a:p>
      </dgm:t>
    </dgm:pt>
    <dgm:pt modelId="{289E17E4-FF97-4DE3-9E83-CC079ED5877F}" type="parTrans" cxnId="{7548043E-3DAE-4DF0-9C66-9C629CA8FC5B}">
      <dgm:prSet/>
      <dgm:spPr/>
      <dgm:t>
        <a:bodyPr/>
        <a:lstStyle/>
        <a:p>
          <a:endParaRPr lang="en-US"/>
        </a:p>
      </dgm:t>
    </dgm:pt>
    <dgm:pt modelId="{ABB44CDA-13E9-4C04-86E1-BC355047E127}" type="sibTrans" cxnId="{7548043E-3DAE-4DF0-9C66-9C629CA8FC5B}">
      <dgm:prSet/>
      <dgm:spPr/>
      <dgm:t>
        <a:bodyPr/>
        <a:lstStyle/>
        <a:p>
          <a:endParaRPr lang="en-US"/>
        </a:p>
      </dgm:t>
    </dgm:pt>
    <dgm:pt modelId="{19C50E17-739E-4D06-A98D-75CE689C5B7F}" type="pres">
      <dgm:prSet presAssocID="{871A33CE-FF6A-481D-B766-903B24892C07}" presName="linear" presStyleCnt="0">
        <dgm:presLayoutVars>
          <dgm:dir/>
          <dgm:animLvl val="lvl"/>
          <dgm:resizeHandles val="exact"/>
        </dgm:presLayoutVars>
      </dgm:prSet>
      <dgm:spPr/>
    </dgm:pt>
    <dgm:pt modelId="{0876DD7A-358C-4CD8-865C-9D28FB4D1CA5}" type="pres">
      <dgm:prSet presAssocID="{1AE000DD-0489-44E5-B4EB-2674788BE229}" presName="parentLin" presStyleCnt="0"/>
      <dgm:spPr/>
    </dgm:pt>
    <dgm:pt modelId="{9D3F40C0-2CD8-4315-A219-A5876D0AB0F7}" type="pres">
      <dgm:prSet presAssocID="{1AE000DD-0489-44E5-B4EB-2674788BE229}" presName="parentLeftMargin" presStyleLbl="node1" presStyleIdx="0" presStyleCnt="2"/>
      <dgm:spPr/>
    </dgm:pt>
    <dgm:pt modelId="{A4D44C92-D0C6-4620-B74E-7D3157220727}" type="pres">
      <dgm:prSet presAssocID="{1AE000DD-0489-44E5-B4EB-2674788BE2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113458-3539-47C6-A714-9F6B56985670}" type="pres">
      <dgm:prSet presAssocID="{1AE000DD-0489-44E5-B4EB-2674788BE229}" presName="negativeSpace" presStyleCnt="0"/>
      <dgm:spPr/>
    </dgm:pt>
    <dgm:pt modelId="{C9FABEBE-AC2E-4093-80C9-9EF0A0A0464F}" type="pres">
      <dgm:prSet presAssocID="{1AE000DD-0489-44E5-B4EB-2674788BE229}" presName="childText" presStyleLbl="conFgAcc1" presStyleIdx="0" presStyleCnt="2">
        <dgm:presLayoutVars>
          <dgm:bulletEnabled val="1"/>
        </dgm:presLayoutVars>
      </dgm:prSet>
      <dgm:spPr/>
    </dgm:pt>
    <dgm:pt modelId="{61023E15-342D-4F72-B6B1-3F6CA3A85E6B}" type="pres">
      <dgm:prSet presAssocID="{DAC3B38B-1651-40D0-8B7D-485C02368FAF}" presName="spaceBetweenRectangles" presStyleCnt="0"/>
      <dgm:spPr/>
    </dgm:pt>
    <dgm:pt modelId="{8E9A0DE6-3289-4A0E-8416-8352BC79A716}" type="pres">
      <dgm:prSet presAssocID="{6236CEF8-B7FF-4A3A-8DB5-A2DFC7512642}" presName="parentLin" presStyleCnt="0"/>
      <dgm:spPr/>
    </dgm:pt>
    <dgm:pt modelId="{DC7F8409-D9CD-43D9-B25B-144713266BBD}" type="pres">
      <dgm:prSet presAssocID="{6236CEF8-B7FF-4A3A-8DB5-A2DFC7512642}" presName="parentLeftMargin" presStyleLbl="node1" presStyleIdx="0" presStyleCnt="2"/>
      <dgm:spPr/>
    </dgm:pt>
    <dgm:pt modelId="{03881A96-4048-4EE7-9315-D432DFAF4400}" type="pres">
      <dgm:prSet presAssocID="{6236CEF8-B7FF-4A3A-8DB5-A2DFC751264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EF25DDD-15DA-47E8-8B9E-35006C12306B}" type="pres">
      <dgm:prSet presAssocID="{6236CEF8-B7FF-4A3A-8DB5-A2DFC7512642}" presName="negativeSpace" presStyleCnt="0"/>
      <dgm:spPr/>
    </dgm:pt>
    <dgm:pt modelId="{B8061702-27A9-44E4-8D89-F288B2E97D05}" type="pres">
      <dgm:prSet presAssocID="{6236CEF8-B7FF-4A3A-8DB5-A2DFC751264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227F07-F3C2-4659-80A1-B2C95AAAE5E5}" srcId="{871A33CE-FF6A-481D-B766-903B24892C07}" destId="{6236CEF8-B7FF-4A3A-8DB5-A2DFC7512642}" srcOrd="1" destOrd="0" parTransId="{EAF6E756-A2BF-4EE4-829E-A9986E6712A6}" sibTransId="{083FBF4A-DFD0-4FF2-B4A9-44F05341A871}"/>
    <dgm:cxn modelId="{B9324018-F985-4AD2-8208-FAC7D411200E}" type="presOf" srcId="{C1ED8B8F-3567-4167-94C7-A22F452FB96D}" destId="{C9FABEBE-AC2E-4093-80C9-9EF0A0A0464F}" srcOrd="0" destOrd="0" presId="urn:microsoft.com/office/officeart/2005/8/layout/list1"/>
    <dgm:cxn modelId="{7548043E-3DAE-4DF0-9C66-9C629CA8FC5B}" srcId="{6236CEF8-B7FF-4A3A-8DB5-A2DFC7512642}" destId="{1C56ABA9-37EE-4D6F-970D-168601C7ECBA}" srcOrd="0" destOrd="0" parTransId="{289E17E4-FF97-4DE3-9E83-CC079ED5877F}" sibTransId="{ABB44CDA-13E9-4C04-86E1-BC355047E127}"/>
    <dgm:cxn modelId="{EA85BA47-9C85-4D2F-BB1F-CB8749106C11}" type="presOf" srcId="{6236CEF8-B7FF-4A3A-8DB5-A2DFC7512642}" destId="{DC7F8409-D9CD-43D9-B25B-144713266BBD}" srcOrd="0" destOrd="0" presId="urn:microsoft.com/office/officeart/2005/8/layout/list1"/>
    <dgm:cxn modelId="{C0EFED59-C965-44D1-9329-F7A006CBC713}" type="presOf" srcId="{6236CEF8-B7FF-4A3A-8DB5-A2DFC7512642}" destId="{03881A96-4048-4EE7-9315-D432DFAF4400}" srcOrd="1" destOrd="0" presId="urn:microsoft.com/office/officeart/2005/8/layout/list1"/>
    <dgm:cxn modelId="{3DC6F07B-331F-469D-B6B7-0C12283C7BFD}" srcId="{1AE000DD-0489-44E5-B4EB-2674788BE229}" destId="{C1ED8B8F-3567-4167-94C7-A22F452FB96D}" srcOrd="0" destOrd="0" parTransId="{D19C0BAF-59C6-47DC-AF28-2C1F12C16F24}" sibTransId="{1B7E54D2-3A96-45F0-B7F3-37E53E3EC6BF}"/>
    <dgm:cxn modelId="{393B969C-94CE-43C4-91FF-936093C90602}" type="presOf" srcId="{1AE000DD-0489-44E5-B4EB-2674788BE229}" destId="{9D3F40C0-2CD8-4315-A219-A5876D0AB0F7}" srcOrd="0" destOrd="0" presId="urn:microsoft.com/office/officeart/2005/8/layout/list1"/>
    <dgm:cxn modelId="{3B077FC8-08C4-4AE8-B8C4-C5A981E032D0}" type="presOf" srcId="{2C9A89CE-07B8-41E2-B8D9-81D77B9DA716}" destId="{C9FABEBE-AC2E-4093-80C9-9EF0A0A0464F}" srcOrd="0" destOrd="1" presId="urn:microsoft.com/office/officeart/2005/8/layout/list1"/>
    <dgm:cxn modelId="{30D14DD7-AC71-42ED-BB6D-889FA3A5B21E}" type="presOf" srcId="{1AE000DD-0489-44E5-B4EB-2674788BE229}" destId="{A4D44C92-D0C6-4620-B74E-7D3157220727}" srcOrd="1" destOrd="0" presId="urn:microsoft.com/office/officeart/2005/8/layout/list1"/>
    <dgm:cxn modelId="{DF7D6DDA-5156-4369-8B39-8BB3131835CE}" srcId="{1AE000DD-0489-44E5-B4EB-2674788BE229}" destId="{2C9A89CE-07B8-41E2-B8D9-81D77B9DA716}" srcOrd="1" destOrd="0" parTransId="{70C1D666-D570-4F7B-B6A3-03A9F17169C2}" sibTransId="{D50F1306-FE1D-41DE-8E7E-E95986EB607B}"/>
    <dgm:cxn modelId="{BB54A7E2-4A74-4F06-BF09-0629C2173A42}" srcId="{871A33CE-FF6A-481D-B766-903B24892C07}" destId="{1AE000DD-0489-44E5-B4EB-2674788BE229}" srcOrd="0" destOrd="0" parTransId="{8EACDF3D-0D05-47F9-B0C5-3CCE9AEDBC50}" sibTransId="{DAC3B38B-1651-40D0-8B7D-485C02368FAF}"/>
    <dgm:cxn modelId="{B9E9BBE8-2B98-41F2-9A08-A72FFE59E4B5}" type="presOf" srcId="{871A33CE-FF6A-481D-B766-903B24892C07}" destId="{19C50E17-739E-4D06-A98D-75CE689C5B7F}" srcOrd="0" destOrd="0" presId="urn:microsoft.com/office/officeart/2005/8/layout/list1"/>
    <dgm:cxn modelId="{E99984ED-6631-4391-BB02-0B561576D847}" type="presOf" srcId="{1C56ABA9-37EE-4D6F-970D-168601C7ECBA}" destId="{B8061702-27A9-44E4-8D89-F288B2E97D05}" srcOrd="0" destOrd="0" presId="urn:microsoft.com/office/officeart/2005/8/layout/list1"/>
    <dgm:cxn modelId="{6CC63305-60B2-46BB-9029-C1AAC17E2193}" type="presParOf" srcId="{19C50E17-739E-4D06-A98D-75CE689C5B7F}" destId="{0876DD7A-358C-4CD8-865C-9D28FB4D1CA5}" srcOrd="0" destOrd="0" presId="urn:microsoft.com/office/officeart/2005/8/layout/list1"/>
    <dgm:cxn modelId="{06198BC2-0FCD-483F-8FAD-D2C1823B2235}" type="presParOf" srcId="{0876DD7A-358C-4CD8-865C-9D28FB4D1CA5}" destId="{9D3F40C0-2CD8-4315-A219-A5876D0AB0F7}" srcOrd="0" destOrd="0" presId="urn:microsoft.com/office/officeart/2005/8/layout/list1"/>
    <dgm:cxn modelId="{D1DEBF8B-A099-498F-A995-AB70E3075E13}" type="presParOf" srcId="{0876DD7A-358C-4CD8-865C-9D28FB4D1CA5}" destId="{A4D44C92-D0C6-4620-B74E-7D3157220727}" srcOrd="1" destOrd="0" presId="urn:microsoft.com/office/officeart/2005/8/layout/list1"/>
    <dgm:cxn modelId="{08C3E29C-0C0F-4AF1-AC86-CA85C68A01F8}" type="presParOf" srcId="{19C50E17-739E-4D06-A98D-75CE689C5B7F}" destId="{AA113458-3539-47C6-A714-9F6B56985670}" srcOrd="1" destOrd="0" presId="urn:microsoft.com/office/officeart/2005/8/layout/list1"/>
    <dgm:cxn modelId="{D3FDAF64-A1C2-400E-96ED-A5C7C84C9226}" type="presParOf" srcId="{19C50E17-739E-4D06-A98D-75CE689C5B7F}" destId="{C9FABEBE-AC2E-4093-80C9-9EF0A0A0464F}" srcOrd="2" destOrd="0" presId="urn:microsoft.com/office/officeart/2005/8/layout/list1"/>
    <dgm:cxn modelId="{600B582F-3089-42DC-A3AC-4C6A0A9DB597}" type="presParOf" srcId="{19C50E17-739E-4D06-A98D-75CE689C5B7F}" destId="{61023E15-342D-4F72-B6B1-3F6CA3A85E6B}" srcOrd="3" destOrd="0" presId="urn:microsoft.com/office/officeart/2005/8/layout/list1"/>
    <dgm:cxn modelId="{56840E28-5A0C-4055-B7DB-C5DE323D6B48}" type="presParOf" srcId="{19C50E17-739E-4D06-A98D-75CE689C5B7F}" destId="{8E9A0DE6-3289-4A0E-8416-8352BC79A716}" srcOrd="4" destOrd="0" presId="urn:microsoft.com/office/officeart/2005/8/layout/list1"/>
    <dgm:cxn modelId="{ED425F94-4528-4BE8-8B95-2ED14777CA5D}" type="presParOf" srcId="{8E9A0DE6-3289-4A0E-8416-8352BC79A716}" destId="{DC7F8409-D9CD-43D9-B25B-144713266BBD}" srcOrd="0" destOrd="0" presId="urn:microsoft.com/office/officeart/2005/8/layout/list1"/>
    <dgm:cxn modelId="{62594366-F882-4115-861B-3903D7B55D1D}" type="presParOf" srcId="{8E9A0DE6-3289-4A0E-8416-8352BC79A716}" destId="{03881A96-4048-4EE7-9315-D432DFAF4400}" srcOrd="1" destOrd="0" presId="urn:microsoft.com/office/officeart/2005/8/layout/list1"/>
    <dgm:cxn modelId="{E50352AB-1951-40B0-9DE8-8925071B0EC8}" type="presParOf" srcId="{19C50E17-739E-4D06-A98D-75CE689C5B7F}" destId="{8EF25DDD-15DA-47E8-8B9E-35006C12306B}" srcOrd="5" destOrd="0" presId="urn:microsoft.com/office/officeart/2005/8/layout/list1"/>
    <dgm:cxn modelId="{8A4B0224-58D9-4B8F-B4B4-298162A1F2F0}" type="presParOf" srcId="{19C50E17-739E-4D06-A98D-75CE689C5B7F}" destId="{B8061702-27A9-44E4-8D89-F288B2E97D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93DD6-C860-429C-8213-99009350E1E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A67369-6331-4E3E-A174-8CC37E95DF32}">
      <dgm:prSet/>
      <dgm:spPr/>
      <dgm:t>
        <a:bodyPr/>
        <a:lstStyle/>
        <a:p>
          <a:r>
            <a:rPr lang="en-US"/>
            <a:t>Select </a:t>
          </a:r>
          <a:r>
            <a:rPr lang="en-US" u="sng"/>
            <a:t>optimal hedging</a:t>
          </a:r>
          <a:r>
            <a:rPr lang="en-US"/>
            <a:t> technique by:</a:t>
          </a:r>
        </a:p>
      </dgm:t>
    </dgm:pt>
    <dgm:pt modelId="{48B29750-CCDC-4E85-B403-91E953A7868D}" type="parTrans" cxnId="{EFBD9337-1D5D-485E-AB90-974067541E5A}">
      <dgm:prSet/>
      <dgm:spPr/>
      <dgm:t>
        <a:bodyPr/>
        <a:lstStyle/>
        <a:p>
          <a:endParaRPr lang="en-US"/>
        </a:p>
      </dgm:t>
    </dgm:pt>
    <dgm:pt modelId="{440A67F2-BD49-416A-B702-A55079C5260E}" type="sibTrans" cxnId="{EFBD9337-1D5D-485E-AB90-974067541E5A}">
      <dgm:prSet/>
      <dgm:spPr/>
      <dgm:t>
        <a:bodyPr/>
        <a:lstStyle/>
        <a:p>
          <a:endParaRPr lang="en-US"/>
        </a:p>
      </dgm:t>
    </dgm:pt>
    <dgm:pt modelId="{7C84E354-B0F7-49BF-983B-FA63E3812193}">
      <dgm:prSet/>
      <dgm:spPr/>
      <dgm:t>
        <a:bodyPr/>
        <a:lstStyle/>
        <a:p>
          <a:r>
            <a:rPr lang="en-US"/>
            <a:t>Consider whether futures or forwards are preferred.</a:t>
          </a:r>
        </a:p>
      </dgm:t>
    </dgm:pt>
    <dgm:pt modelId="{2B572D79-83F9-4425-BFC9-BF3E36E97C41}" type="parTrans" cxnId="{1A8456E1-18D2-4BB4-9209-CDEC3C3867F7}">
      <dgm:prSet/>
      <dgm:spPr/>
      <dgm:t>
        <a:bodyPr/>
        <a:lstStyle/>
        <a:p>
          <a:endParaRPr lang="en-US"/>
        </a:p>
      </dgm:t>
    </dgm:pt>
    <dgm:pt modelId="{744947D8-F178-419B-936E-373048EC1FF8}" type="sibTrans" cxnId="{1A8456E1-18D2-4BB4-9209-CDEC3C3867F7}">
      <dgm:prSet/>
      <dgm:spPr/>
      <dgm:t>
        <a:bodyPr/>
        <a:lstStyle/>
        <a:p>
          <a:endParaRPr lang="en-US"/>
        </a:p>
      </dgm:t>
    </dgm:pt>
    <dgm:pt modelId="{547E1F1C-A425-4DE5-B77A-78363CA2E467}">
      <dgm:prSet/>
      <dgm:spPr/>
      <dgm:t>
        <a:bodyPr/>
        <a:lstStyle/>
        <a:p>
          <a:r>
            <a:rPr lang="en-US"/>
            <a:t>Consider desirability of money market hedge versus futures/forwards based on cost.</a:t>
          </a:r>
        </a:p>
      </dgm:t>
    </dgm:pt>
    <dgm:pt modelId="{6FED50FE-B578-4BBF-9245-D74B93E286B3}" type="parTrans" cxnId="{1C1E6983-1EF5-45BE-9E7A-35212DBDF3FC}">
      <dgm:prSet/>
      <dgm:spPr/>
      <dgm:t>
        <a:bodyPr/>
        <a:lstStyle/>
        <a:p>
          <a:endParaRPr lang="en-US"/>
        </a:p>
      </dgm:t>
    </dgm:pt>
    <dgm:pt modelId="{B725AE31-0497-4C43-8DEB-4DA43181D272}" type="sibTrans" cxnId="{1C1E6983-1EF5-45BE-9E7A-35212DBDF3FC}">
      <dgm:prSet/>
      <dgm:spPr/>
      <dgm:t>
        <a:bodyPr/>
        <a:lstStyle/>
        <a:p>
          <a:endParaRPr lang="en-US"/>
        </a:p>
      </dgm:t>
    </dgm:pt>
    <dgm:pt modelId="{DC1A7D62-9BB1-40FE-BD74-33A6F268388F}">
      <dgm:prSet/>
      <dgm:spPr/>
      <dgm:t>
        <a:bodyPr/>
        <a:lstStyle/>
        <a:p>
          <a:r>
            <a:rPr lang="en-US"/>
            <a:t>Assess the feasibility of a currency put option based on estimated cash outflows.</a:t>
          </a:r>
        </a:p>
      </dgm:t>
    </dgm:pt>
    <dgm:pt modelId="{23D97888-A87C-4BBB-85F0-EB4843B90246}" type="parTrans" cxnId="{7A91A4E1-E542-4EE4-BB24-49CB70FA8100}">
      <dgm:prSet/>
      <dgm:spPr/>
      <dgm:t>
        <a:bodyPr/>
        <a:lstStyle/>
        <a:p>
          <a:endParaRPr lang="en-US"/>
        </a:p>
      </dgm:t>
    </dgm:pt>
    <dgm:pt modelId="{1F7F0F15-8790-4FDF-8FAC-29015424BBB1}" type="sibTrans" cxnId="{7A91A4E1-E542-4EE4-BB24-49CB70FA8100}">
      <dgm:prSet/>
      <dgm:spPr/>
      <dgm:t>
        <a:bodyPr/>
        <a:lstStyle/>
        <a:p>
          <a:endParaRPr lang="en-US"/>
        </a:p>
      </dgm:t>
    </dgm:pt>
    <dgm:pt modelId="{0ACC5601-17FB-4DDB-B621-D1F98467E299}">
      <dgm:prSet/>
      <dgm:spPr/>
      <dgm:t>
        <a:bodyPr/>
        <a:lstStyle/>
        <a:p>
          <a:r>
            <a:rPr lang="en-US"/>
            <a:t>Choose optimal hedge versus </a:t>
          </a:r>
          <a:r>
            <a:rPr lang="en-US" u="sng"/>
            <a:t>no hedge</a:t>
          </a:r>
          <a:r>
            <a:rPr lang="en-US"/>
            <a:t> for receivables</a:t>
          </a:r>
        </a:p>
      </dgm:t>
    </dgm:pt>
    <dgm:pt modelId="{3FB27FA5-56A9-43E1-8908-6A8DAE4B2AF4}" type="parTrans" cxnId="{81449E4D-B18A-44BE-9C9F-60AAECDAED49}">
      <dgm:prSet/>
      <dgm:spPr/>
      <dgm:t>
        <a:bodyPr/>
        <a:lstStyle/>
        <a:p>
          <a:endParaRPr lang="en-US"/>
        </a:p>
      </dgm:t>
    </dgm:pt>
    <dgm:pt modelId="{C0453AFC-F642-4926-A873-2D230D2B2CBE}" type="sibTrans" cxnId="{81449E4D-B18A-44BE-9C9F-60AAECDAED49}">
      <dgm:prSet/>
      <dgm:spPr/>
      <dgm:t>
        <a:bodyPr/>
        <a:lstStyle/>
        <a:p>
          <a:endParaRPr lang="en-US"/>
        </a:p>
      </dgm:t>
    </dgm:pt>
    <dgm:pt modelId="{DADCE7EA-B3B3-4D28-BDE2-0539363266B4}">
      <dgm:prSet/>
      <dgm:spPr/>
      <dgm:t>
        <a:bodyPr/>
        <a:lstStyle/>
        <a:p>
          <a:r>
            <a:rPr lang="en-US" u="sng"/>
            <a:t>Evaluate</a:t>
          </a:r>
          <a:r>
            <a:rPr lang="en-US"/>
            <a:t> the hedge decision by estimating the real cost of hedging receivables versus the cost of receivables if not hedged.</a:t>
          </a:r>
        </a:p>
      </dgm:t>
    </dgm:pt>
    <dgm:pt modelId="{5540C08B-5A46-43E7-A9BE-94AF44A2E078}" type="parTrans" cxnId="{2B1522B8-A304-4AA3-9439-58DC307D69A9}">
      <dgm:prSet/>
      <dgm:spPr/>
      <dgm:t>
        <a:bodyPr/>
        <a:lstStyle/>
        <a:p>
          <a:endParaRPr lang="en-US"/>
        </a:p>
      </dgm:t>
    </dgm:pt>
    <dgm:pt modelId="{0FE77EC0-B1DA-497C-A7CF-B5251F7F42E0}" type="sibTrans" cxnId="{2B1522B8-A304-4AA3-9439-58DC307D69A9}">
      <dgm:prSet/>
      <dgm:spPr/>
      <dgm:t>
        <a:bodyPr/>
        <a:lstStyle/>
        <a:p>
          <a:endParaRPr lang="en-US"/>
        </a:p>
      </dgm:t>
    </dgm:pt>
    <dgm:pt modelId="{3310DDFF-01F8-4F63-A1F2-992BF19299EB}" type="pres">
      <dgm:prSet presAssocID="{3D993DD6-C860-429C-8213-99009350E1E3}" presName="Name0" presStyleCnt="0">
        <dgm:presLayoutVars>
          <dgm:dir/>
          <dgm:animLvl val="lvl"/>
          <dgm:resizeHandles val="exact"/>
        </dgm:presLayoutVars>
      </dgm:prSet>
      <dgm:spPr/>
    </dgm:pt>
    <dgm:pt modelId="{CA597A0F-4264-4A53-9E0F-3CF9D475A0D0}" type="pres">
      <dgm:prSet presAssocID="{DADCE7EA-B3B3-4D28-BDE2-0539363266B4}" presName="boxAndChildren" presStyleCnt="0"/>
      <dgm:spPr/>
    </dgm:pt>
    <dgm:pt modelId="{724C6602-02A0-426B-9F69-7EA84FAB2B7C}" type="pres">
      <dgm:prSet presAssocID="{DADCE7EA-B3B3-4D28-BDE2-0539363266B4}" presName="parentTextBox" presStyleLbl="node1" presStyleIdx="0" presStyleCnt="3"/>
      <dgm:spPr/>
    </dgm:pt>
    <dgm:pt modelId="{109CECCE-DA07-4A57-A41E-7ED83C456186}" type="pres">
      <dgm:prSet presAssocID="{C0453AFC-F642-4926-A873-2D230D2B2CBE}" presName="sp" presStyleCnt="0"/>
      <dgm:spPr/>
    </dgm:pt>
    <dgm:pt modelId="{94BA2F34-CADA-4A08-8549-A4F8C7F8696E}" type="pres">
      <dgm:prSet presAssocID="{0ACC5601-17FB-4DDB-B621-D1F98467E299}" presName="arrowAndChildren" presStyleCnt="0"/>
      <dgm:spPr/>
    </dgm:pt>
    <dgm:pt modelId="{752B6088-E3BE-4DA1-B7BD-4695157B2F39}" type="pres">
      <dgm:prSet presAssocID="{0ACC5601-17FB-4DDB-B621-D1F98467E299}" presName="parentTextArrow" presStyleLbl="node1" presStyleIdx="1" presStyleCnt="3"/>
      <dgm:spPr/>
    </dgm:pt>
    <dgm:pt modelId="{7A5930AD-2F27-4B6D-B316-5D43B3C46CBA}" type="pres">
      <dgm:prSet presAssocID="{440A67F2-BD49-416A-B702-A55079C5260E}" presName="sp" presStyleCnt="0"/>
      <dgm:spPr/>
    </dgm:pt>
    <dgm:pt modelId="{F23B85BD-C8C0-4A29-BD32-6E59129CC1A3}" type="pres">
      <dgm:prSet presAssocID="{19A67369-6331-4E3E-A174-8CC37E95DF32}" presName="arrowAndChildren" presStyleCnt="0"/>
      <dgm:spPr/>
    </dgm:pt>
    <dgm:pt modelId="{705B6241-A96D-4C97-898A-24FF40A8E091}" type="pres">
      <dgm:prSet presAssocID="{19A67369-6331-4E3E-A174-8CC37E95DF32}" presName="parentTextArrow" presStyleLbl="node1" presStyleIdx="1" presStyleCnt="3"/>
      <dgm:spPr/>
    </dgm:pt>
    <dgm:pt modelId="{FEC84948-C71A-4F0D-A070-1634864D83DE}" type="pres">
      <dgm:prSet presAssocID="{19A67369-6331-4E3E-A174-8CC37E95DF32}" presName="arrow" presStyleLbl="node1" presStyleIdx="2" presStyleCnt="3"/>
      <dgm:spPr/>
    </dgm:pt>
    <dgm:pt modelId="{1A5BC6EA-0E12-4EA6-8458-1735FE7E06CB}" type="pres">
      <dgm:prSet presAssocID="{19A67369-6331-4E3E-A174-8CC37E95DF32}" presName="descendantArrow" presStyleCnt="0"/>
      <dgm:spPr/>
    </dgm:pt>
    <dgm:pt modelId="{E45F25E6-8BA5-480E-A4D3-BED728AB9B41}" type="pres">
      <dgm:prSet presAssocID="{7C84E354-B0F7-49BF-983B-FA63E3812193}" presName="childTextArrow" presStyleLbl="fgAccFollowNode1" presStyleIdx="0" presStyleCnt="3">
        <dgm:presLayoutVars>
          <dgm:bulletEnabled val="1"/>
        </dgm:presLayoutVars>
      </dgm:prSet>
      <dgm:spPr/>
    </dgm:pt>
    <dgm:pt modelId="{2BCD3EB0-C691-42A5-8E9F-BB7A398D213C}" type="pres">
      <dgm:prSet presAssocID="{547E1F1C-A425-4DE5-B77A-78363CA2E467}" presName="childTextArrow" presStyleLbl="fgAccFollowNode1" presStyleIdx="1" presStyleCnt="3">
        <dgm:presLayoutVars>
          <dgm:bulletEnabled val="1"/>
        </dgm:presLayoutVars>
      </dgm:prSet>
      <dgm:spPr/>
    </dgm:pt>
    <dgm:pt modelId="{5A68FD78-4A64-4409-AD52-0D0BAE6D67A8}" type="pres">
      <dgm:prSet presAssocID="{DC1A7D62-9BB1-40FE-BD74-33A6F268388F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7A73CC19-FC20-4D7E-831B-E0FE38CA7D94}" type="presOf" srcId="{7C84E354-B0F7-49BF-983B-FA63E3812193}" destId="{E45F25E6-8BA5-480E-A4D3-BED728AB9B41}" srcOrd="0" destOrd="0" presId="urn:microsoft.com/office/officeart/2005/8/layout/process4"/>
    <dgm:cxn modelId="{EFBD9337-1D5D-485E-AB90-974067541E5A}" srcId="{3D993DD6-C860-429C-8213-99009350E1E3}" destId="{19A67369-6331-4E3E-A174-8CC37E95DF32}" srcOrd="0" destOrd="0" parTransId="{48B29750-CCDC-4E85-B403-91E953A7868D}" sibTransId="{440A67F2-BD49-416A-B702-A55079C5260E}"/>
    <dgm:cxn modelId="{E8B6F337-62D4-45E9-8DE9-370A447B82BA}" type="presOf" srcId="{19A67369-6331-4E3E-A174-8CC37E95DF32}" destId="{FEC84948-C71A-4F0D-A070-1634864D83DE}" srcOrd="1" destOrd="0" presId="urn:microsoft.com/office/officeart/2005/8/layout/process4"/>
    <dgm:cxn modelId="{AB84CB3B-A3E1-4BE4-8D27-DC8103F1B1D4}" type="presOf" srcId="{DADCE7EA-B3B3-4D28-BDE2-0539363266B4}" destId="{724C6602-02A0-426B-9F69-7EA84FAB2B7C}" srcOrd="0" destOrd="0" presId="urn:microsoft.com/office/officeart/2005/8/layout/process4"/>
    <dgm:cxn modelId="{81449E4D-B18A-44BE-9C9F-60AAECDAED49}" srcId="{3D993DD6-C860-429C-8213-99009350E1E3}" destId="{0ACC5601-17FB-4DDB-B621-D1F98467E299}" srcOrd="1" destOrd="0" parTransId="{3FB27FA5-56A9-43E1-8908-6A8DAE4B2AF4}" sibTransId="{C0453AFC-F642-4926-A873-2D230D2B2CBE}"/>
    <dgm:cxn modelId="{75A5A47A-3443-465D-B876-6C4F4D064CF4}" type="presOf" srcId="{0ACC5601-17FB-4DDB-B621-D1F98467E299}" destId="{752B6088-E3BE-4DA1-B7BD-4695157B2F39}" srcOrd="0" destOrd="0" presId="urn:microsoft.com/office/officeart/2005/8/layout/process4"/>
    <dgm:cxn modelId="{1C1E6983-1EF5-45BE-9E7A-35212DBDF3FC}" srcId="{19A67369-6331-4E3E-A174-8CC37E95DF32}" destId="{547E1F1C-A425-4DE5-B77A-78363CA2E467}" srcOrd="1" destOrd="0" parTransId="{6FED50FE-B578-4BBF-9245-D74B93E286B3}" sibTransId="{B725AE31-0497-4C43-8DEB-4DA43181D272}"/>
    <dgm:cxn modelId="{5DFC7891-C64B-4557-A98A-27931563930C}" type="presOf" srcId="{3D993DD6-C860-429C-8213-99009350E1E3}" destId="{3310DDFF-01F8-4F63-A1F2-992BF19299EB}" srcOrd="0" destOrd="0" presId="urn:microsoft.com/office/officeart/2005/8/layout/process4"/>
    <dgm:cxn modelId="{0F46BE9F-571E-46A4-A695-C14F8716D668}" type="presOf" srcId="{547E1F1C-A425-4DE5-B77A-78363CA2E467}" destId="{2BCD3EB0-C691-42A5-8E9F-BB7A398D213C}" srcOrd="0" destOrd="0" presId="urn:microsoft.com/office/officeart/2005/8/layout/process4"/>
    <dgm:cxn modelId="{2B1522B8-A304-4AA3-9439-58DC307D69A9}" srcId="{3D993DD6-C860-429C-8213-99009350E1E3}" destId="{DADCE7EA-B3B3-4D28-BDE2-0539363266B4}" srcOrd="2" destOrd="0" parTransId="{5540C08B-5A46-43E7-A9BE-94AF44A2E078}" sibTransId="{0FE77EC0-B1DA-497C-A7CF-B5251F7F42E0}"/>
    <dgm:cxn modelId="{DA9EB5D4-6AF1-44B1-9F65-DA7C0D8F1CFB}" type="presOf" srcId="{19A67369-6331-4E3E-A174-8CC37E95DF32}" destId="{705B6241-A96D-4C97-898A-24FF40A8E091}" srcOrd="0" destOrd="0" presId="urn:microsoft.com/office/officeart/2005/8/layout/process4"/>
    <dgm:cxn modelId="{1A8456E1-18D2-4BB4-9209-CDEC3C3867F7}" srcId="{19A67369-6331-4E3E-A174-8CC37E95DF32}" destId="{7C84E354-B0F7-49BF-983B-FA63E3812193}" srcOrd="0" destOrd="0" parTransId="{2B572D79-83F9-4425-BFC9-BF3E36E97C41}" sibTransId="{744947D8-F178-419B-936E-373048EC1FF8}"/>
    <dgm:cxn modelId="{7A91A4E1-E542-4EE4-BB24-49CB70FA8100}" srcId="{19A67369-6331-4E3E-A174-8CC37E95DF32}" destId="{DC1A7D62-9BB1-40FE-BD74-33A6F268388F}" srcOrd="2" destOrd="0" parTransId="{23D97888-A87C-4BBB-85F0-EB4843B90246}" sibTransId="{1F7F0F15-8790-4FDF-8FAC-29015424BBB1}"/>
    <dgm:cxn modelId="{09C734E2-8FA2-4CC6-875C-45A4D219226E}" type="presOf" srcId="{DC1A7D62-9BB1-40FE-BD74-33A6F268388F}" destId="{5A68FD78-4A64-4409-AD52-0D0BAE6D67A8}" srcOrd="0" destOrd="0" presId="urn:microsoft.com/office/officeart/2005/8/layout/process4"/>
    <dgm:cxn modelId="{E5F66946-DA56-4F64-8FC0-66BA6495F85D}" type="presParOf" srcId="{3310DDFF-01F8-4F63-A1F2-992BF19299EB}" destId="{CA597A0F-4264-4A53-9E0F-3CF9D475A0D0}" srcOrd="0" destOrd="0" presId="urn:microsoft.com/office/officeart/2005/8/layout/process4"/>
    <dgm:cxn modelId="{7B5263D1-7ACC-4000-A3CE-7A310DB4422C}" type="presParOf" srcId="{CA597A0F-4264-4A53-9E0F-3CF9D475A0D0}" destId="{724C6602-02A0-426B-9F69-7EA84FAB2B7C}" srcOrd="0" destOrd="0" presId="urn:microsoft.com/office/officeart/2005/8/layout/process4"/>
    <dgm:cxn modelId="{D8C33F90-0E01-4D4B-933C-B12998BD041C}" type="presParOf" srcId="{3310DDFF-01F8-4F63-A1F2-992BF19299EB}" destId="{109CECCE-DA07-4A57-A41E-7ED83C456186}" srcOrd="1" destOrd="0" presId="urn:microsoft.com/office/officeart/2005/8/layout/process4"/>
    <dgm:cxn modelId="{D5D04B63-57A3-49B8-BE03-59C8A622541C}" type="presParOf" srcId="{3310DDFF-01F8-4F63-A1F2-992BF19299EB}" destId="{94BA2F34-CADA-4A08-8549-A4F8C7F8696E}" srcOrd="2" destOrd="0" presId="urn:microsoft.com/office/officeart/2005/8/layout/process4"/>
    <dgm:cxn modelId="{248AB79B-9A95-4AC7-A829-F38B798B9FC3}" type="presParOf" srcId="{94BA2F34-CADA-4A08-8549-A4F8C7F8696E}" destId="{752B6088-E3BE-4DA1-B7BD-4695157B2F39}" srcOrd="0" destOrd="0" presId="urn:microsoft.com/office/officeart/2005/8/layout/process4"/>
    <dgm:cxn modelId="{48944493-64AF-4106-9BB3-5B2EB2A37ACA}" type="presParOf" srcId="{3310DDFF-01F8-4F63-A1F2-992BF19299EB}" destId="{7A5930AD-2F27-4B6D-B316-5D43B3C46CBA}" srcOrd="3" destOrd="0" presId="urn:microsoft.com/office/officeart/2005/8/layout/process4"/>
    <dgm:cxn modelId="{2CDF66D0-90AB-4A04-B69D-599CB17670F8}" type="presParOf" srcId="{3310DDFF-01F8-4F63-A1F2-992BF19299EB}" destId="{F23B85BD-C8C0-4A29-BD32-6E59129CC1A3}" srcOrd="4" destOrd="0" presId="urn:microsoft.com/office/officeart/2005/8/layout/process4"/>
    <dgm:cxn modelId="{06A844A1-E7FC-4917-8DFF-39414D5F9A6A}" type="presParOf" srcId="{F23B85BD-C8C0-4A29-BD32-6E59129CC1A3}" destId="{705B6241-A96D-4C97-898A-24FF40A8E091}" srcOrd="0" destOrd="0" presId="urn:microsoft.com/office/officeart/2005/8/layout/process4"/>
    <dgm:cxn modelId="{265D7DF1-A8D5-4220-9FC9-BB9AF2C3255E}" type="presParOf" srcId="{F23B85BD-C8C0-4A29-BD32-6E59129CC1A3}" destId="{FEC84948-C71A-4F0D-A070-1634864D83DE}" srcOrd="1" destOrd="0" presId="urn:microsoft.com/office/officeart/2005/8/layout/process4"/>
    <dgm:cxn modelId="{0E95FF26-3AA2-414C-9912-786880429D09}" type="presParOf" srcId="{F23B85BD-C8C0-4A29-BD32-6E59129CC1A3}" destId="{1A5BC6EA-0E12-4EA6-8458-1735FE7E06CB}" srcOrd="2" destOrd="0" presId="urn:microsoft.com/office/officeart/2005/8/layout/process4"/>
    <dgm:cxn modelId="{A965F241-C466-406B-A4CF-A8B7DA95EC84}" type="presParOf" srcId="{1A5BC6EA-0E12-4EA6-8458-1735FE7E06CB}" destId="{E45F25E6-8BA5-480E-A4D3-BED728AB9B41}" srcOrd="0" destOrd="0" presId="urn:microsoft.com/office/officeart/2005/8/layout/process4"/>
    <dgm:cxn modelId="{023890E4-7F82-48A7-A2FE-158088BD42C7}" type="presParOf" srcId="{1A5BC6EA-0E12-4EA6-8458-1735FE7E06CB}" destId="{2BCD3EB0-C691-42A5-8E9F-BB7A398D213C}" srcOrd="1" destOrd="0" presId="urn:microsoft.com/office/officeart/2005/8/layout/process4"/>
    <dgm:cxn modelId="{1BC43B58-BC45-4A21-9C57-4D05E6D15199}" type="presParOf" srcId="{1A5BC6EA-0E12-4EA6-8458-1735FE7E06CB}" destId="{5A68FD78-4A64-4409-AD52-0D0BAE6D67A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A8EC-E122-47F6-8470-8226E81F46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6B9BAC9-2A07-40CC-BA4F-80187C28999A}">
      <dgm:prSet/>
      <dgm:spPr/>
      <dgm:t>
        <a:bodyPr/>
        <a:lstStyle/>
        <a:p>
          <a:r>
            <a:rPr lang="en-US"/>
            <a:t>Limitation of hedging an uncertain amount</a:t>
          </a:r>
        </a:p>
      </dgm:t>
    </dgm:pt>
    <dgm:pt modelId="{EDF61023-B3F8-4028-B18A-78790A55FE61}" type="parTrans" cxnId="{DD70698A-65CC-434F-BCCD-274F396184D1}">
      <dgm:prSet/>
      <dgm:spPr/>
      <dgm:t>
        <a:bodyPr/>
        <a:lstStyle/>
        <a:p>
          <a:endParaRPr lang="en-US"/>
        </a:p>
      </dgm:t>
    </dgm:pt>
    <dgm:pt modelId="{B394C33A-54EF-4331-AA8C-CF762BEB61B7}" type="sibTrans" cxnId="{DD70698A-65CC-434F-BCCD-274F396184D1}">
      <dgm:prSet/>
      <dgm:spPr/>
      <dgm:t>
        <a:bodyPr/>
        <a:lstStyle/>
        <a:p>
          <a:endParaRPr lang="en-US"/>
        </a:p>
      </dgm:t>
    </dgm:pt>
    <dgm:pt modelId="{CFCD4028-1A02-415E-B536-C68377F4DB63}">
      <dgm:prSet/>
      <dgm:spPr/>
      <dgm:t>
        <a:bodyPr/>
        <a:lstStyle/>
        <a:p>
          <a:r>
            <a:rPr lang="en-US"/>
            <a:t>Limitation of repeated short-term hedging</a:t>
          </a:r>
        </a:p>
      </dgm:t>
    </dgm:pt>
    <dgm:pt modelId="{D2FAC19B-1227-4B29-8628-43A315C771DD}" type="parTrans" cxnId="{593A5AB0-8D2C-4FCC-ABD0-062B4B3F039D}">
      <dgm:prSet/>
      <dgm:spPr/>
      <dgm:t>
        <a:bodyPr/>
        <a:lstStyle/>
        <a:p>
          <a:endParaRPr lang="en-US"/>
        </a:p>
      </dgm:t>
    </dgm:pt>
    <dgm:pt modelId="{9F0A6BF9-2D63-4E2F-AAA2-AD70E0D80C89}" type="sibTrans" cxnId="{593A5AB0-8D2C-4FCC-ABD0-062B4B3F039D}">
      <dgm:prSet/>
      <dgm:spPr/>
      <dgm:t>
        <a:bodyPr/>
        <a:lstStyle/>
        <a:p>
          <a:endParaRPr lang="en-US"/>
        </a:p>
      </dgm:t>
    </dgm:pt>
    <dgm:pt modelId="{D9019278-A564-4A98-A916-2E6A77F99C3C}" type="pres">
      <dgm:prSet presAssocID="{8C0EA8EC-E122-47F6-8470-8226E81F46AA}" presName="root" presStyleCnt="0">
        <dgm:presLayoutVars>
          <dgm:dir/>
          <dgm:resizeHandles val="exact"/>
        </dgm:presLayoutVars>
      </dgm:prSet>
      <dgm:spPr/>
    </dgm:pt>
    <dgm:pt modelId="{FD207303-2ADD-4F24-AC34-3BD36C7D35DA}" type="pres">
      <dgm:prSet presAssocID="{8C0EA8EC-E122-47F6-8470-8226E81F46AA}" presName="container" presStyleCnt="0">
        <dgm:presLayoutVars>
          <dgm:dir/>
          <dgm:resizeHandles val="exact"/>
        </dgm:presLayoutVars>
      </dgm:prSet>
      <dgm:spPr/>
    </dgm:pt>
    <dgm:pt modelId="{56FBB319-590C-49E8-8803-F18B30E4A88A}" type="pres">
      <dgm:prSet presAssocID="{C6B9BAC9-2A07-40CC-BA4F-80187C28999A}" presName="compNode" presStyleCnt="0"/>
      <dgm:spPr/>
    </dgm:pt>
    <dgm:pt modelId="{6AC512FD-FA66-4642-84E7-39D628F2FCC8}" type="pres">
      <dgm:prSet presAssocID="{C6B9BAC9-2A07-40CC-BA4F-80187C28999A}" presName="iconBgRect" presStyleLbl="bgShp" presStyleIdx="0" presStyleCnt="2"/>
      <dgm:spPr/>
    </dgm:pt>
    <dgm:pt modelId="{CB230457-9C66-4248-96BA-19778479F7F1}" type="pres">
      <dgm:prSet presAssocID="{C6B9BAC9-2A07-40CC-BA4F-80187C2899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F57A186-980B-4F5A-B9CC-13455CF08D93}" type="pres">
      <dgm:prSet presAssocID="{C6B9BAC9-2A07-40CC-BA4F-80187C28999A}" presName="spaceRect" presStyleCnt="0"/>
      <dgm:spPr/>
    </dgm:pt>
    <dgm:pt modelId="{DF0F30C3-715A-4991-8CFF-22CFF6D54648}" type="pres">
      <dgm:prSet presAssocID="{C6B9BAC9-2A07-40CC-BA4F-80187C28999A}" presName="textRect" presStyleLbl="revTx" presStyleIdx="0" presStyleCnt="2">
        <dgm:presLayoutVars>
          <dgm:chMax val="1"/>
          <dgm:chPref val="1"/>
        </dgm:presLayoutVars>
      </dgm:prSet>
      <dgm:spPr/>
    </dgm:pt>
    <dgm:pt modelId="{20811958-9F70-407B-9462-BF4F951028BD}" type="pres">
      <dgm:prSet presAssocID="{B394C33A-54EF-4331-AA8C-CF762BEB61B7}" presName="sibTrans" presStyleLbl="sibTrans2D1" presStyleIdx="0" presStyleCnt="0"/>
      <dgm:spPr/>
    </dgm:pt>
    <dgm:pt modelId="{83DF32F1-3803-419A-9473-C7EC201CFC35}" type="pres">
      <dgm:prSet presAssocID="{CFCD4028-1A02-415E-B536-C68377F4DB63}" presName="compNode" presStyleCnt="0"/>
      <dgm:spPr/>
    </dgm:pt>
    <dgm:pt modelId="{E178780E-49B5-4D2B-9C6C-EEC68E1CFECE}" type="pres">
      <dgm:prSet presAssocID="{CFCD4028-1A02-415E-B536-C68377F4DB63}" presName="iconBgRect" presStyleLbl="bgShp" presStyleIdx="1" presStyleCnt="2"/>
      <dgm:spPr/>
    </dgm:pt>
    <dgm:pt modelId="{AE168A28-A463-40AA-8828-16EF9C790B33}" type="pres">
      <dgm:prSet presAssocID="{CFCD4028-1A02-415E-B536-C68377F4DB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0FE16C67-A2AA-43BE-9851-893B93A75AE5}" type="pres">
      <dgm:prSet presAssocID="{CFCD4028-1A02-415E-B536-C68377F4DB63}" presName="spaceRect" presStyleCnt="0"/>
      <dgm:spPr/>
    </dgm:pt>
    <dgm:pt modelId="{EAA888A9-848E-4FB2-91F2-F9AEB36D3AEB}" type="pres">
      <dgm:prSet presAssocID="{CFCD4028-1A02-415E-B536-C68377F4DB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A4EE348-59B5-4E3B-B982-A864EAD82326}" type="presOf" srcId="{CFCD4028-1A02-415E-B536-C68377F4DB63}" destId="{EAA888A9-848E-4FB2-91F2-F9AEB36D3AEB}" srcOrd="0" destOrd="0" presId="urn:microsoft.com/office/officeart/2018/2/layout/IconCircleList"/>
    <dgm:cxn modelId="{D132EC52-D7E9-42BF-A77C-CA24B5F9712D}" type="presOf" srcId="{B394C33A-54EF-4331-AA8C-CF762BEB61B7}" destId="{20811958-9F70-407B-9462-BF4F951028BD}" srcOrd="0" destOrd="0" presId="urn:microsoft.com/office/officeart/2018/2/layout/IconCircleList"/>
    <dgm:cxn modelId="{DD70698A-65CC-434F-BCCD-274F396184D1}" srcId="{8C0EA8EC-E122-47F6-8470-8226E81F46AA}" destId="{C6B9BAC9-2A07-40CC-BA4F-80187C28999A}" srcOrd="0" destOrd="0" parTransId="{EDF61023-B3F8-4028-B18A-78790A55FE61}" sibTransId="{B394C33A-54EF-4331-AA8C-CF762BEB61B7}"/>
    <dgm:cxn modelId="{8E0867A9-C9DB-4226-8626-8EEF7FECC2B6}" type="presOf" srcId="{C6B9BAC9-2A07-40CC-BA4F-80187C28999A}" destId="{DF0F30C3-715A-4991-8CFF-22CFF6D54648}" srcOrd="0" destOrd="0" presId="urn:microsoft.com/office/officeart/2018/2/layout/IconCircleList"/>
    <dgm:cxn modelId="{593A5AB0-8D2C-4FCC-ABD0-062B4B3F039D}" srcId="{8C0EA8EC-E122-47F6-8470-8226E81F46AA}" destId="{CFCD4028-1A02-415E-B536-C68377F4DB63}" srcOrd="1" destOrd="0" parTransId="{D2FAC19B-1227-4B29-8628-43A315C771DD}" sibTransId="{9F0A6BF9-2D63-4E2F-AAA2-AD70E0D80C89}"/>
    <dgm:cxn modelId="{9A4278E5-50A2-4638-8A94-6B416EF7F5D6}" type="presOf" srcId="{8C0EA8EC-E122-47F6-8470-8226E81F46AA}" destId="{D9019278-A564-4A98-A916-2E6A77F99C3C}" srcOrd="0" destOrd="0" presId="urn:microsoft.com/office/officeart/2018/2/layout/IconCircleList"/>
    <dgm:cxn modelId="{BD04309B-BE22-4415-B499-739781289A3E}" type="presParOf" srcId="{D9019278-A564-4A98-A916-2E6A77F99C3C}" destId="{FD207303-2ADD-4F24-AC34-3BD36C7D35DA}" srcOrd="0" destOrd="0" presId="urn:microsoft.com/office/officeart/2018/2/layout/IconCircleList"/>
    <dgm:cxn modelId="{EF9358EF-4482-473A-BBB8-4F7226BF139B}" type="presParOf" srcId="{FD207303-2ADD-4F24-AC34-3BD36C7D35DA}" destId="{56FBB319-590C-49E8-8803-F18B30E4A88A}" srcOrd="0" destOrd="0" presId="urn:microsoft.com/office/officeart/2018/2/layout/IconCircleList"/>
    <dgm:cxn modelId="{C51A496F-D5C3-4A8E-A12A-4C75E5E7D51C}" type="presParOf" srcId="{56FBB319-590C-49E8-8803-F18B30E4A88A}" destId="{6AC512FD-FA66-4642-84E7-39D628F2FCC8}" srcOrd="0" destOrd="0" presId="urn:microsoft.com/office/officeart/2018/2/layout/IconCircleList"/>
    <dgm:cxn modelId="{282A2F9D-344B-4298-9B23-DD08ACB49929}" type="presParOf" srcId="{56FBB319-590C-49E8-8803-F18B30E4A88A}" destId="{CB230457-9C66-4248-96BA-19778479F7F1}" srcOrd="1" destOrd="0" presId="urn:microsoft.com/office/officeart/2018/2/layout/IconCircleList"/>
    <dgm:cxn modelId="{9D09A626-2EA8-46B4-BEE1-FEB2CD460FE0}" type="presParOf" srcId="{56FBB319-590C-49E8-8803-F18B30E4A88A}" destId="{5F57A186-980B-4F5A-B9CC-13455CF08D93}" srcOrd="2" destOrd="0" presId="urn:microsoft.com/office/officeart/2018/2/layout/IconCircleList"/>
    <dgm:cxn modelId="{A28274E7-ABE4-41C3-8B30-9B62426BF454}" type="presParOf" srcId="{56FBB319-590C-49E8-8803-F18B30E4A88A}" destId="{DF0F30C3-715A-4991-8CFF-22CFF6D54648}" srcOrd="3" destOrd="0" presId="urn:microsoft.com/office/officeart/2018/2/layout/IconCircleList"/>
    <dgm:cxn modelId="{39E84510-BD43-4DC5-B4D0-420B0FB1FD40}" type="presParOf" srcId="{FD207303-2ADD-4F24-AC34-3BD36C7D35DA}" destId="{20811958-9F70-407B-9462-BF4F951028BD}" srcOrd="1" destOrd="0" presId="urn:microsoft.com/office/officeart/2018/2/layout/IconCircleList"/>
    <dgm:cxn modelId="{3825AECE-4050-40B2-B662-8F0341F88C12}" type="presParOf" srcId="{FD207303-2ADD-4F24-AC34-3BD36C7D35DA}" destId="{83DF32F1-3803-419A-9473-C7EC201CFC35}" srcOrd="2" destOrd="0" presId="urn:microsoft.com/office/officeart/2018/2/layout/IconCircleList"/>
    <dgm:cxn modelId="{1D29C06E-A4CA-48D3-AE4B-BA415AC72331}" type="presParOf" srcId="{83DF32F1-3803-419A-9473-C7EC201CFC35}" destId="{E178780E-49B5-4D2B-9C6C-EEC68E1CFECE}" srcOrd="0" destOrd="0" presId="urn:microsoft.com/office/officeart/2018/2/layout/IconCircleList"/>
    <dgm:cxn modelId="{15076F24-3241-42B0-8442-4F4E5A75F0B7}" type="presParOf" srcId="{83DF32F1-3803-419A-9473-C7EC201CFC35}" destId="{AE168A28-A463-40AA-8828-16EF9C790B33}" srcOrd="1" destOrd="0" presId="urn:microsoft.com/office/officeart/2018/2/layout/IconCircleList"/>
    <dgm:cxn modelId="{006CC774-CF59-465E-BA12-C8A77DCE5967}" type="presParOf" srcId="{83DF32F1-3803-419A-9473-C7EC201CFC35}" destId="{0FE16C67-A2AA-43BE-9851-893B93A75AE5}" srcOrd="2" destOrd="0" presId="urn:microsoft.com/office/officeart/2018/2/layout/IconCircleList"/>
    <dgm:cxn modelId="{5C64DBE2-FFEC-4750-B8D9-BDAC02DA3621}" type="presParOf" srcId="{83DF32F1-3803-419A-9473-C7EC201CFC35}" destId="{EAA888A9-848E-4FB2-91F2-F9AEB36D3A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2C7D6-DD4E-4CCB-AEF0-BF5FB20B6862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8F71-8BBA-45BF-8159-988A717FE316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Forward or futures hedge</a:t>
          </a:r>
          <a:r>
            <a:rPr lang="en-US" sz="2600" kern="1200"/>
            <a:t> allows the MNC to lock in the exchange rate at which it can purchase a specific currency.</a:t>
          </a:r>
        </a:p>
      </dsp:txBody>
      <dsp:txXfrm>
        <a:off x="0" y="2492"/>
        <a:ext cx="4869656" cy="1700138"/>
      </dsp:txXfrm>
    </dsp:sp>
    <dsp:sp modelId="{30D59BDE-2BE9-45AD-B0E6-E4F0947C9A4D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EE2F-F725-4F2F-ABDD-C0C7824CED5B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Money market hedge</a:t>
          </a:r>
          <a:r>
            <a:rPr lang="en-US" sz="2600" kern="1200"/>
            <a:t> involves taking a money market position to cover a future payables position.</a:t>
          </a:r>
        </a:p>
      </dsp:txBody>
      <dsp:txXfrm>
        <a:off x="0" y="1702630"/>
        <a:ext cx="4869656" cy="1700138"/>
      </dsp:txXfrm>
    </dsp:sp>
    <dsp:sp modelId="{6DD40C34-C5CF-464B-B7D1-1F4E869604EA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3A3D-6047-437A-9798-97D29153AA6C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/>
            <a:t>Call option hedge</a:t>
          </a:r>
          <a:r>
            <a:rPr lang="en-US" sz="2600" kern="1200"/>
            <a:t> on payables provides the right to buy a specified amount of a particular currency at a specified strike price.</a:t>
          </a:r>
        </a:p>
      </dsp:txBody>
      <dsp:txXfrm>
        <a:off x="0" y="3402769"/>
        <a:ext cx="4869656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ABEBE-AC2E-4093-80C9-9EF0A0A0464F}">
      <dsp:nvSpPr>
        <dsp:cNvPr id="0" name=""/>
        <dsp:cNvSpPr/>
      </dsp:nvSpPr>
      <dsp:spPr>
        <a:xfrm>
          <a:off x="0" y="867672"/>
          <a:ext cx="5000124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Advantage: provides an effective hedge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Disadvantage: premium must be paid</a:t>
          </a:r>
        </a:p>
      </dsp:txBody>
      <dsp:txXfrm>
        <a:off x="0" y="867672"/>
        <a:ext cx="5000124" cy="1819125"/>
      </dsp:txXfrm>
    </dsp:sp>
    <dsp:sp modelId="{A4D44C92-D0C6-4620-B74E-7D3157220727}">
      <dsp:nvSpPr>
        <dsp:cNvPr id="0" name=""/>
        <dsp:cNvSpPr/>
      </dsp:nvSpPr>
      <dsp:spPr>
        <a:xfrm>
          <a:off x="250006" y="557712"/>
          <a:ext cx="3500086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Based on contingency graph</a:t>
          </a:r>
        </a:p>
      </dsp:txBody>
      <dsp:txXfrm>
        <a:off x="280268" y="587974"/>
        <a:ext cx="3439562" cy="559396"/>
      </dsp:txXfrm>
    </dsp:sp>
    <dsp:sp modelId="{B8061702-27A9-44E4-8D89-F288B2E97D05}">
      <dsp:nvSpPr>
        <dsp:cNvPr id="0" name=""/>
        <dsp:cNvSpPr/>
      </dsp:nvSpPr>
      <dsp:spPr>
        <a:xfrm>
          <a:off x="0" y="3110157"/>
          <a:ext cx="5000124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437388" rIns="38806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MNC can incorporate forecasts of the spot rate to more accurately estimate the cost of hedging with call options.</a:t>
          </a:r>
        </a:p>
      </dsp:txBody>
      <dsp:txXfrm>
        <a:off x="0" y="3110157"/>
        <a:ext cx="5000124" cy="1786050"/>
      </dsp:txXfrm>
    </dsp:sp>
    <dsp:sp modelId="{03881A96-4048-4EE7-9315-D432DFAF4400}">
      <dsp:nvSpPr>
        <dsp:cNvPr id="0" name=""/>
        <dsp:cNvSpPr/>
      </dsp:nvSpPr>
      <dsp:spPr>
        <a:xfrm>
          <a:off x="250006" y="2800197"/>
          <a:ext cx="3500086" cy="619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Based on currency forecast</a:t>
          </a:r>
        </a:p>
      </dsp:txBody>
      <dsp:txXfrm>
        <a:off x="280268" y="2830459"/>
        <a:ext cx="3439562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602-02A0-426B-9F69-7EA84FAB2B7C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Evaluate</a:t>
          </a:r>
          <a:r>
            <a:rPr lang="en-US" sz="2100" kern="1200"/>
            <a:t> the hedge decision by estimating the real cost of hedging receivables versus the cost of receivables if not hedged.</a:t>
          </a:r>
        </a:p>
      </dsp:txBody>
      <dsp:txXfrm>
        <a:off x="0" y="4105454"/>
        <a:ext cx="5000124" cy="1347501"/>
      </dsp:txXfrm>
    </dsp:sp>
    <dsp:sp modelId="{752B6088-E3BE-4DA1-B7BD-4695157B2F39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Choose optimal hedge versus </a:t>
          </a:r>
          <a:r>
            <a:rPr lang="en-US" sz="2100" u="sng" kern="1200"/>
            <a:t>no hedge</a:t>
          </a:r>
          <a:r>
            <a:rPr lang="en-US" sz="2100" kern="1200"/>
            <a:t> for receivables</a:t>
          </a:r>
        </a:p>
      </dsp:txBody>
      <dsp:txXfrm rot="10800000">
        <a:off x="0" y="2053209"/>
        <a:ext cx="5000124" cy="1346620"/>
      </dsp:txXfrm>
    </dsp:sp>
    <dsp:sp modelId="{FEC84948-C71A-4F0D-A070-1634864D83DE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Select </a:t>
          </a:r>
          <a:r>
            <a:rPr lang="en-US" sz="2100" u="sng" kern="1200"/>
            <a:t>optimal hedging</a:t>
          </a:r>
          <a:r>
            <a:rPr lang="en-US" sz="2100" kern="1200"/>
            <a:t> technique by:</a:t>
          </a:r>
        </a:p>
      </dsp:txBody>
      <dsp:txXfrm rot="-10800000">
        <a:off x="0" y="964"/>
        <a:ext cx="5000124" cy="727432"/>
      </dsp:txXfrm>
    </dsp:sp>
    <dsp:sp modelId="{E45F25E6-8BA5-480E-A4D3-BED728AB9B41}">
      <dsp:nvSpPr>
        <dsp:cNvPr id="0" name=""/>
        <dsp:cNvSpPr/>
      </dsp:nvSpPr>
      <dsp:spPr>
        <a:xfrm>
          <a:off x="2441" y="728396"/>
          <a:ext cx="1665080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Consider whether futures or forwards are preferred.</a:t>
          </a:r>
        </a:p>
      </dsp:txBody>
      <dsp:txXfrm>
        <a:off x="2441" y="728396"/>
        <a:ext cx="1665080" cy="619664"/>
      </dsp:txXfrm>
    </dsp:sp>
    <dsp:sp modelId="{2BCD3EB0-C691-42A5-8E9F-BB7A398D213C}">
      <dsp:nvSpPr>
        <dsp:cNvPr id="0" name=""/>
        <dsp:cNvSpPr/>
      </dsp:nvSpPr>
      <dsp:spPr>
        <a:xfrm>
          <a:off x="1667521" y="728396"/>
          <a:ext cx="1665080" cy="6196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Consider desirability of money market hedge versus futures/forwards based on cost.</a:t>
          </a:r>
        </a:p>
      </dsp:txBody>
      <dsp:txXfrm>
        <a:off x="1667521" y="728396"/>
        <a:ext cx="1665080" cy="619664"/>
      </dsp:txXfrm>
    </dsp:sp>
    <dsp:sp modelId="{5A68FD78-4A64-4409-AD52-0D0BAE6D67A8}">
      <dsp:nvSpPr>
        <dsp:cNvPr id="0" name=""/>
        <dsp:cNvSpPr/>
      </dsp:nvSpPr>
      <dsp:spPr>
        <a:xfrm>
          <a:off x="3332602" y="728396"/>
          <a:ext cx="1665080" cy="6196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Assess the feasibility of a currency put option based on estimated cash outflows.</a:t>
          </a:r>
        </a:p>
      </dsp:txBody>
      <dsp:txXfrm>
        <a:off x="3332602" y="728396"/>
        <a:ext cx="1665080" cy="619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12FD-FA66-4642-84E7-39D628F2FCC8}">
      <dsp:nvSpPr>
        <dsp:cNvPr id="0" name=""/>
        <dsp:cNvSpPr/>
      </dsp:nvSpPr>
      <dsp:spPr>
        <a:xfrm>
          <a:off x="145153" y="1672834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30457-9C66-4248-96BA-19778479F7F1}">
      <dsp:nvSpPr>
        <dsp:cNvPr id="0" name=""/>
        <dsp:cNvSpPr/>
      </dsp:nvSpPr>
      <dsp:spPr>
        <a:xfrm>
          <a:off x="356344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F30C3-715A-4991-8CFF-22CFF6D54648}">
      <dsp:nvSpPr>
        <dsp:cNvPr id="0" name=""/>
        <dsp:cNvSpPr/>
      </dsp:nvSpPr>
      <dsp:spPr>
        <a:xfrm>
          <a:off x="1366323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Limitation of hedging an uncertain amount</a:t>
          </a:r>
        </a:p>
      </dsp:txBody>
      <dsp:txXfrm>
        <a:off x="1366323" y="1672834"/>
        <a:ext cx="2370505" cy="1005669"/>
      </dsp:txXfrm>
    </dsp:sp>
    <dsp:sp modelId="{E178780E-49B5-4D2B-9C6C-EEC68E1CFECE}">
      <dsp:nvSpPr>
        <dsp:cNvPr id="0" name=""/>
        <dsp:cNvSpPr/>
      </dsp:nvSpPr>
      <dsp:spPr>
        <a:xfrm>
          <a:off x="4149871" y="1672834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8A28-A463-40AA-8828-16EF9C790B33}">
      <dsp:nvSpPr>
        <dsp:cNvPr id="0" name=""/>
        <dsp:cNvSpPr/>
      </dsp:nvSpPr>
      <dsp:spPr>
        <a:xfrm>
          <a:off x="4361061" y="1884024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888A9-848E-4FB2-91F2-F9AEB36D3AEB}">
      <dsp:nvSpPr>
        <dsp:cNvPr id="0" name=""/>
        <dsp:cNvSpPr/>
      </dsp:nvSpPr>
      <dsp:spPr>
        <a:xfrm>
          <a:off x="5371040" y="1672834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Limitation of repeated short-term hedging</a:t>
          </a:r>
        </a:p>
      </dsp:txBody>
      <dsp:txXfrm>
        <a:off x="5371040" y="1672834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8F4E9-C850-FD4C-867E-59BA5F69EE4E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EA80-24DB-3248-836D-9D3B5287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F5D-5D4F-40EF-B9C2-BDDE6F7798E4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EDD9-6238-426A-992D-99F06BAF56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0622-1AAB-476B-AB7D-227F995A1B25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7752-5868-41E8-B45B-AC23EF69423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DBCF-D17B-453F-9DCF-57D1612C2CE6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E762-AD2D-48D7-8446-148BFBFEC73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91B-19B4-4B85-B7F3-10EE8328B30C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3D484-6B5A-4586-8643-2CB45128015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A355-C948-4000-A707-80D64BA3FF8C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152F-EFFC-44D0-9AFA-6B88E39BB55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A4DF-615D-49EA-B22F-6E1D0EB8B291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44F7-9A78-4380-87D0-5F99A9FC540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80CE-70C8-4E4E-937B-FB2D74229E2F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BD0C-9EF5-46BD-994A-CA9011FB0E3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B2DE-8BCB-42EE-A3E2-E0970718F26B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A3BA-9FCA-4ED6-B718-CB9FDEE68ED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F7E8-278B-4C55-A59E-B8D2226BA2DE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C7B7-3BB0-4CD7-BE2E-74BB2B90F0E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E768-2AB6-4B65-AC12-4155DAA543EC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9726-CF39-4497-9EC1-0B1EDD4D778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51A0-4F41-4614-8FA0-CA8BFADC129E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4F39-059F-4CE6-B04F-0DDB51909A3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BCD4A-FBF3-4DD8-9A58-8E4173EB6C68}" type="datetimeFigureOut">
              <a:rPr lang="en-MY"/>
              <a:pPr>
                <a:defRPr/>
              </a:pPr>
              <a:t>7/6/2024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11AF1-E895-417D-B59D-2D3825517E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2886-D240-423A-9680-3C168155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9268"/>
            <a:ext cx="8196396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6000">
                <a:latin typeface="TH Sarabun New" panose="020B0500040200020003" pitchFamily="34" charset="-34"/>
                <a:cs typeface="TH Sarabun New" panose="020B0500040200020003" pitchFamily="34" charset="-34"/>
              </a:rPr>
              <a:t>Lesson 9</a:t>
            </a:r>
            <a:br>
              <a:rPr lang="en-US" alt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en-US" sz="6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Managing Transaction Exposure</a:t>
            </a:r>
            <a:br>
              <a:rPr lang="en-US" altLang="en-US" sz="2800" dirty="0"/>
            </a:br>
            <a:endParaRPr lang="en-V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3811-8100-4268-A5E0-F026350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700" kern="0" dirty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will be able to: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A.  Compare the commonly used techniques to hedge payables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B.  Compare the commonly used techniques to hedge receivables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C.  Explain how to hedge long-term transaction exposure</a:t>
            </a:r>
          </a:p>
          <a:p>
            <a:pPr marL="742950" marR="0" lvl="1" indent="-28575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D.  Suggest other methods of reducing exchange rate risk when hedging techniques are not available</a:t>
            </a:r>
          </a:p>
          <a:p>
            <a:endParaRPr lang="en-VI" sz="1700" dirty="0"/>
          </a:p>
        </p:txBody>
      </p:sp>
      <p:pic>
        <p:nvPicPr>
          <p:cNvPr id="11" name="Picture 4" descr="Graph on document with pen">
            <a:extLst>
              <a:ext uri="{FF2B5EF4-FFF2-40B4-BE49-F238E27FC236}">
                <a16:creationId xmlns:a16="http://schemas.microsoft.com/office/drawing/2014/main" id="{5EB76C79-E207-4E29-9E44-02F773B77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r="2621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4C8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8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213E1-2707-4E45-86AF-441E301C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Contingency Graph for Hedging Receivable with Put Options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5.JPG">
            <a:extLst>
              <a:ext uri="{FF2B5EF4-FFF2-40B4-BE49-F238E27FC236}">
                <a16:creationId xmlns:a16="http://schemas.microsoft.com/office/drawing/2014/main" id="{680F6DA3-3953-4208-9D33-91D5F568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74" y="1675227"/>
            <a:ext cx="6019450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6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79126-023F-410A-BCF1-018B530C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500">
                <a:solidFill>
                  <a:srgbClr val="FFFFFF"/>
                </a:solidFill>
              </a:rPr>
              <a:t>Optimal Technique for Hedging Receivables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97DC07-ECDF-4448-8334-CE4A20C96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47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0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ADA2-02E3-4201-99B1-D087CE3A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Hedging Policies of MNCs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C08B-27C4-4DFC-837F-9C5048BC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Hedging most of the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Hedging none of the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Selective hedging</a:t>
            </a:r>
          </a:p>
          <a:p>
            <a:endParaRPr lang="en-VI" sz="1700" dirty="0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BFE86904-5969-4D6B-B14C-D763D0A1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1" r="2345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4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2281A-A24E-4626-A658-8933A694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altLang="en-US" sz="3100"/>
              <a:t>Limitations of Hedging</a:t>
            </a:r>
            <a:endParaRPr lang="en-VI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D267E-86B0-41CF-8C52-F2BF39366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824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7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A28416-A540-4478-8B78-A1D9B3A4559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64303" y="980728"/>
            <a:ext cx="2915610" cy="4974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en-US" sz="170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Illustration of Repeated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Hedging of Foreign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Payables When the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Foreign Currency is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Appreciating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br>
              <a:rPr lang="en-US" altLang="en-US" sz="1700" dirty="0">
                <a:latin typeface="Times New Roman" panose="02020603050405020304" pitchFamily="18" charset="0"/>
              </a:rPr>
            </a:br>
            <a:endParaRPr lang="en-US" altLang="en-US" sz="17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 b="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700" b="0" dirty="0">
                <a:latin typeface="Times New Roman" panose="02020603050405020304" pitchFamily="18" charset="0"/>
              </a:rPr>
              <a:t>Illustration of Long-Term Hedging of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Payables When the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Foreign Currency is </a:t>
            </a:r>
            <a:br>
              <a:rPr lang="en-US" altLang="en-US" sz="1700" b="0" dirty="0">
                <a:latin typeface="Times New Roman" panose="02020603050405020304" pitchFamily="18" charset="0"/>
              </a:rPr>
            </a:br>
            <a:r>
              <a:rPr lang="en-US" altLang="en-US" sz="1700" b="0" dirty="0">
                <a:latin typeface="Times New Roman" panose="02020603050405020304" pitchFamily="18" charset="0"/>
              </a:rPr>
              <a:t>Appreciating</a:t>
            </a:r>
            <a:br>
              <a:rPr lang="en-US" altLang="en-US" sz="1700" dirty="0"/>
            </a:br>
            <a:endParaRPr lang="en-US" altLang="en-US" sz="1700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3C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C:\Documents and Settings\csem\Desktop\11.11.JPG">
            <a:extLst>
              <a:ext uri="{FF2B5EF4-FFF2-40B4-BE49-F238E27FC236}">
                <a16:creationId xmlns:a16="http://schemas.microsoft.com/office/drawing/2014/main" id="{F528046F-5304-4FA8-8D31-9941C53F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767868"/>
            <a:ext cx="3154680" cy="21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C:\Documents and Settings\csem\Desktop\11.10.JPG">
            <a:extLst>
              <a:ext uri="{FF2B5EF4-FFF2-40B4-BE49-F238E27FC236}">
                <a16:creationId xmlns:a16="http://schemas.microsoft.com/office/drawing/2014/main" id="{70C52FE6-B76F-459C-9B31-2AC6AF3C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3810305"/>
            <a:ext cx="3154680" cy="21451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5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EE8E-615F-482F-BAB2-54C80163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Hedging Long-Term Transaction Exposure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8ABF-6581-4619-990F-64418035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/>
              <a:t>Long-Term Forward Contract: up to 5 years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/>
              <a:t>Parallel Loan: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/>
              <a:t>Exchange of currencies between two parties with a promise to reexchange currencies at a specified exchange rate on a future date.</a:t>
            </a:r>
          </a:p>
          <a:p>
            <a:endParaRPr lang="en-VI" sz="1700"/>
          </a:p>
        </p:txBody>
      </p:sp>
      <p:pic>
        <p:nvPicPr>
          <p:cNvPr id="5" name="Picture 4" descr="Display stock market numbers">
            <a:extLst>
              <a:ext uri="{FF2B5EF4-FFF2-40B4-BE49-F238E27FC236}">
                <a16:creationId xmlns:a16="http://schemas.microsoft.com/office/drawing/2014/main" id="{7EBC33CE-4B22-4146-9F1F-E91D09E0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2" r="3249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25D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45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DF14B-7404-44BB-9F1E-6B6B13F4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637762"/>
            <a:ext cx="7416372" cy="900131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3500">
                <a:solidFill>
                  <a:schemeClr val="bg1"/>
                </a:solidFill>
              </a:rPr>
              <a:t>Alternative Hedging Techniques</a:t>
            </a:r>
            <a:endParaRPr lang="en-VI" sz="35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A826-5ADC-4FFE-BD2A-7D2CC677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61" y="2217343"/>
            <a:ext cx="7410669" cy="39596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Leading and Lagging</a:t>
            </a:r>
            <a:r>
              <a:rPr lang="en-US" altLang="en-US" sz="2100"/>
              <a:t>: adjusting the timing of a payment or disbursement to reflect expectations about future currency movements.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Cross-Hedging</a:t>
            </a:r>
            <a:r>
              <a:rPr lang="en-US" altLang="en-US" sz="2100"/>
              <a:t>: hedging by using a currency that serves as a proxy for the currency in which the MNC is exposed.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2100" u="sng"/>
              <a:t>Currency Diversification</a:t>
            </a:r>
            <a:r>
              <a:rPr lang="en-US" altLang="en-US" sz="2100"/>
              <a:t>: reduce exposure by diversifying business among numerous countries.</a:t>
            </a:r>
          </a:p>
          <a:p>
            <a:endParaRPr lang="en-VI" sz="2100"/>
          </a:p>
        </p:txBody>
      </p:sp>
    </p:spTree>
    <p:extLst>
      <p:ext uri="{BB962C8B-B14F-4D97-AF65-F5344CB8AC3E}">
        <p14:creationId xmlns:p14="http://schemas.microsoft.com/office/powerpoint/2010/main" val="50077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2" y="2722991"/>
            <a:ext cx="7659480" cy="204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84593"/>
            <a:ext cx="914400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Knowledge  			Sincerity  			Excellence                       		</a:t>
            </a:r>
            <a:r>
              <a:rPr lang="en-US" dirty="0" err="1">
                <a:solidFill>
                  <a:schemeClr val="bg1"/>
                </a:solidFill>
              </a:rPr>
              <a:t>UniMAP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7FF6-06B1-4385-8EBB-A55D3B8D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altLang="en-US" sz="4100"/>
              <a:t>Transaction Exposure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815A-CFB3-4915-B399-0FB27AB3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MNC must identify its degree of transaction exposure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MNC must consider the various techniques to hedge the exposure so that it can decide which hedging technique is optimal and whether to hedge its transaction exposure.</a:t>
            </a:r>
          </a:p>
          <a:p>
            <a:endParaRPr lang="en-VI" sz="1700" dirty="0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D82DDF86-513D-4D3F-B6A4-EB79FAE3E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11" r="2345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4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CBB70-A37C-494E-ACD9-971E1753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</a:rPr>
              <a:t>Hedging Exposure to Payables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391AE2-0AF0-47B8-A651-69BE36E5C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4634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88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4BAE4-3577-4EA7-8367-43BE2F8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500">
                <a:solidFill>
                  <a:srgbClr val="FFFFFF"/>
                </a:solidFill>
              </a:rPr>
              <a:t>Cost of Call Options</a:t>
            </a:r>
            <a:endParaRPr lang="en-VI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6FD50D-5D14-4CF0-8958-6DEA6EEB5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4525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18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2EC35-D469-4BC1-9DC9-E7C7F9C3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5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Contingency Graph for Hedging Payables With Call Options</a:t>
            </a:r>
            <a:br>
              <a:rPr lang="en-US" alt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1.JPG">
            <a:extLst>
              <a:ext uri="{FF2B5EF4-FFF2-40B4-BE49-F238E27FC236}">
                <a16:creationId xmlns:a16="http://schemas.microsoft.com/office/drawing/2014/main" id="{8A7CBA3A-C11B-41C1-BCF4-BC98DCE0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885" y="1966293"/>
            <a:ext cx="6360228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1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BA66-C7C9-49A1-80BE-009263AD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/>
              <a:t>Optimal Technique for Hedging Payables</a:t>
            </a:r>
            <a:endParaRPr lang="en-VI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2FDC-8DE2-43B8-B321-B6B2F39B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Select </a:t>
            </a:r>
            <a:r>
              <a:rPr lang="en-US" altLang="en-US" sz="1700" u="sng" dirty="0"/>
              <a:t>optimal hedging</a:t>
            </a:r>
            <a:r>
              <a:rPr lang="en-US" altLang="en-US" sz="1700" dirty="0"/>
              <a:t> technique by: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Consider whether futures or forwards are preferred.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Consider desirability of money market hedge versus futures/forwards based on cost.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Assess the feasibility of a currency call option based on estimated cash outflows.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Choose optimal hedge versus </a:t>
            </a:r>
            <a:r>
              <a:rPr lang="en-US" altLang="en-US" sz="1700" u="sng" dirty="0"/>
              <a:t>no hedge</a:t>
            </a:r>
            <a:r>
              <a:rPr lang="en-US" altLang="en-US" sz="1700" dirty="0"/>
              <a:t> for payables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u="sng" dirty="0"/>
              <a:t>Evaluate</a:t>
            </a:r>
            <a:r>
              <a:rPr lang="en-US" altLang="en-US" sz="1700" dirty="0"/>
              <a:t> the hedge decision by estimating the real cost of hedging payables versus the cost of payables if not hedged.</a:t>
            </a:r>
          </a:p>
          <a:p>
            <a:endParaRPr lang="en-VI" sz="1700" dirty="0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9591BCBA-4033-454E-A6CC-2E8EE81EF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1" r="32340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8E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7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61BB-E2FB-4241-B390-A5132FE1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Graphic Comparison</a:t>
            </a:r>
            <a:b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Techniques to</a:t>
            </a:r>
            <a:b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9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Hedge Payables</a:t>
            </a:r>
            <a:endParaRPr lang="en-US" sz="39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C:\Documents and Settings\csem\Desktop\11.4.JPG">
            <a:extLst>
              <a:ext uri="{FF2B5EF4-FFF2-40B4-BE49-F238E27FC236}">
                <a16:creationId xmlns:a16="http://schemas.microsoft.com/office/drawing/2014/main" id="{74C36D7F-5A95-4D66-985E-4ABDA228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524593"/>
            <a:ext cx="4915159" cy="5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2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99390-2706-4F52-A8B8-949FBB98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altLang="en-US" sz="3400">
                <a:solidFill>
                  <a:srgbClr val="FFFFFF"/>
                </a:solidFill>
              </a:rPr>
              <a:t>Hedging Exposure to Receivables</a:t>
            </a:r>
            <a:endParaRPr lang="en-VI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F421-AC3D-4BA7-81B8-48233268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Forward or futures hedge</a:t>
            </a:r>
            <a:r>
              <a:rPr lang="en-US" altLang="en-US" sz="2700"/>
              <a:t> allows the MNC to lock in the exchange rate at which it can sell a specific currency.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Money market hedge</a:t>
            </a:r>
            <a:r>
              <a:rPr lang="en-US" altLang="en-US" sz="2700"/>
              <a:t> involves borrowing the currency that will be received and using the receivables to pay off the loan.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700" u="sng"/>
              <a:t>Put option hedge</a:t>
            </a:r>
            <a:r>
              <a:rPr lang="en-US" altLang="en-US" sz="2700"/>
              <a:t> on receivables provides the right to sell a specified amount of a particular currency at a specified strike price by a specified expiration date.</a:t>
            </a:r>
          </a:p>
          <a:p>
            <a:pPr>
              <a:lnSpc>
                <a:spcPct val="90000"/>
              </a:lnSpc>
            </a:pPr>
            <a:endParaRPr lang="en-VI" sz="2700"/>
          </a:p>
        </p:txBody>
      </p:sp>
    </p:spTree>
    <p:extLst>
      <p:ext uri="{BB962C8B-B14F-4D97-AF65-F5344CB8AC3E}">
        <p14:creationId xmlns:p14="http://schemas.microsoft.com/office/powerpoint/2010/main" val="66235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7E43F-804E-4508-9B12-6528AA2C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365125"/>
            <a:ext cx="3630007" cy="1807305"/>
          </a:xfrm>
        </p:spPr>
        <p:txBody>
          <a:bodyPr>
            <a:normAutofit/>
          </a:bodyPr>
          <a:lstStyle/>
          <a:p>
            <a:r>
              <a:rPr lang="en-US" altLang="en-US"/>
              <a:t>Cost of Put Options</a:t>
            </a:r>
            <a:endParaRPr lang="en-VI" dirty="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6695E3B-2D1A-48DC-9B71-F01B3DE69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0" r="27737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AF76-EE2F-457D-A857-52EF0098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Based on Contingency Graph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Advantage: provides an effective hedge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Disadvantage: premium must be paid</a:t>
            </a:r>
          </a:p>
          <a:p>
            <a:pPr marL="495300" indent="-495300">
              <a:buFont typeface="Wingdings" panose="05000000000000000000" pitchFamily="2" charset="2"/>
              <a:buAutoNum type="arabicPeriod"/>
            </a:pPr>
            <a:r>
              <a:rPr lang="en-US" altLang="en-US" sz="1700" dirty="0"/>
              <a:t>Based on Currency Forecasts</a:t>
            </a:r>
          </a:p>
          <a:p>
            <a:pPr marL="869950" lvl="1" indent="-412750">
              <a:buFont typeface="Wingdings" panose="05000000000000000000" pitchFamily="2" charset="2"/>
              <a:buAutoNum type="alphaLcPeriod"/>
            </a:pPr>
            <a:r>
              <a:rPr lang="en-US" altLang="en-US" sz="1700" dirty="0"/>
              <a:t>MNC can use currency forecasts to more accurately estimate the dollar cash inflows to be received when hedging with put options.</a:t>
            </a:r>
          </a:p>
          <a:p>
            <a:endParaRPr lang="en-VI" sz="1700" dirty="0"/>
          </a:p>
        </p:txBody>
      </p:sp>
    </p:spTree>
    <p:extLst>
      <p:ext uri="{BB962C8B-B14F-4D97-AF65-F5344CB8AC3E}">
        <p14:creationId xmlns:p14="http://schemas.microsoft.com/office/powerpoint/2010/main" val="220528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683</Words>
  <Application>Microsoft Office PowerPoint</Application>
  <PresentationFormat>นำเสนอทางหน้าจอ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3" baseType="lpstr">
      <vt:lpstr>Arial</vt:lpstr>
      <vt:lpstr>Calibri</vt:lpstr>
      <vt:lpstr>TH Sarabun New</vt:lpstr>
      <vt:lpstr>Times New Roman</vt:lpstr>
      <vt:lpstr>Wingdings</vt:lpstr>
      <vt:lpstr>Office Theme</vt:lpstr>
      <vt:lpstr>Lesson 9 Managing Transaction Exposure </vt:lpstr>
      <vt:lpstr>Transaction Exposure</vt:lpstr>
      <vt:lpstr>Hedging Exposure to Payables</vt:lpstr>
      <vt:lpstr>Cost of Call Options</vt:lpstr>
      <vt:lpstr>Contingency Graph for Hedging Payables With Call Options </vt:lpstr>
      <vt:lpstr>Optimal Technique for Hedging Payables</vt:lpstr>
      <vt:lpstr>Graphic Comparison of Techniques to Hedge Payables</vt:lpstr>
      <vt:lpstr>Hedging Exposure to Receivables</vt:lpstr>
      <vt:lpstr>Cost of Put Options</vt:lpstr>
      <vt:lpstr>Contingency Graph for Hedging Receivable with Put Options</vt:lpstr>
      <vt:lpstr>Optimal Technique for Hedging Receivables</vt:lpstr>
      <vt:lpstr>Hedging Policies of MNCs</vt:lpstr>
      <vt:lpstr>Limitations of Hedging</vt:lpstr>
      <vt:lpstr>งานนำเสนอ PowerPoint</vt:lpstr>
      <vt:lpstr>Hedging Long-Term Transaction Exposure</vt:lpstr>
      <vt:lpstr>Alternative Hedging Techniques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Tengku Hizam</dc:creator>
  <cp:lastModifiedBy>wcom</cp:lastModifiedBy>
  <cp:revision>588</cp:revision>
  <cp:lastPrinted>2020-05-19T08:58:37Z</cp:lastPrinted>
  <dcterms:created xsi:type="dcterms:W3CDTF">2014-04-22T13:43:09Z</dcterms:created>
  <dcterms:modified xsi:type="dcterms:W3CDTF">2024-06-07T04:39:12Z</dcterms:modified>
</cp:coreProperties>
</file>