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4"/>
  </p:sldMasterIdLst>
  <p:sldIdLst>
    <p:sldId id="269" r:id="rId5"/>
    <p:sldId id="273" r:id="rId6"/>
    <p:sldId id="270" r:id="rId7"/>
    <p:sldId id="274" r:id="rId8"/>
    <p:sldId id="271" r:id="rId9"/>
    <p:sldId id="275" r:id="rId10"/>
    <p:sldId id="276" r:id="rId11"/>
    <p:sldId id="305" r:id="rId12"/>
    <p:sldId id="306" r:id="rId13"/>
    <p:sldId id="30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2" autoAdjust="0"/>
    <p:restoredTop sz="94660"/>
  </p:normalViewPr>
  <p:slideViewPr>
    <p:cSldViewPr snapToGrid="0">
      <p:cViewPr varScale="1">
        <p:scale>
          <a:sx n="70" d="100"/>
          <a:sy n="70" d="100"/>
        </p:scale>
        <p:origin x="7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9/5/2025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9/5/2025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9/5/2025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9/5/2025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9/5/2025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9/5/2025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9/5/2025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9/5/2025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9/5/2025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9/5/2025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9/5/2025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9/5/2025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DF2581-DD64-4FF6-8D03-69EF204DE1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51236" cy="627529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8B3796-538F-4459-B254-DC96E4FA1B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236" y="2085822"/>
            <a:ext cx="4315758" cy="430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344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15186-09D2-4C6A-A303-4A5FFC5FB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rgbClr val="7030A0"/>
                </a:solidFill>
              </a:rPr>
              <a:t>สรุปการคำนวณ (โดยประมาณ)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9DFCF-5414-4DF3-863D-C5CB7B034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576" y="2023963"/>
            <a:ext cx="10286103" cy="4220881"/>
          </a:xfrm>
        </p:spPr>
        <p:txBody>
          <a:bodyPr>
            <a:normAutofit fontScale="85000" lnSpcReduction="20000"/>
          </a:bodyPr>
          <a:lstStyle/>
          <a:p>
            <a:pPr>
              <a:buFont typeface="+mj-lt"/>
              <a:buAutoNum type="arabicPeriod"/>
            </a:pPr>
            <a:r>
              <a:rPr lang="th-TH" sz="3500" b="1" dirty="0">
                <a:solidFill>
                  <a:srgbClr val="00B0F0"/>
                </a:solidFill>
              </a:rPr>
              <a:t>ค่าตอบแทนค้างชำระ</a:t>
            </a:r>
            <a:r>
              <a:rPr lang="th-TH" sz="3500" b="1" dirty="0"/>
              <a:t>:</a:t>
            </a:r>
            <a:r>
              <a:rPr lang="th-TH" sz="3500" dirty="0"/>
              <a:t> 169,303 ดอลลาร์สหรัฐ</a:t>
            </a:r>
          </a:p>
          <a:p>
            <a:pPr>
              <a:buFont typeface="+mj-lt"/>
              <a:buAutoNum type="arabicPeriod"/>
            </a:pPr>
            <a:r>
              <a:rPr lang="th-TH" sz="3500" b="1" dirty="0">
                <a:solidFill>
                  <a:srgbClr val="00B050"/>
                </a:solidFill>
              </a:rPr>
              <a:t>ค่าชดเชยการละเมิดสัญญา</a:t>
            </a:r>
            <a:r>
              <a:rPr lang="th-TH" sz="3500" b="1" dirty="0"/>
              <a:t>:</a:t>
            </a:r>
            <a:r>
              <a:rPr lang="th-TH" sz="3500" dirty="0"/>
              <a:t> คำนวณจากเงินเดือนที่เหลือในสัญญา (โดยประมาณ 5-6 เดือน)</a:t>
            </a:r>
          </a:p>
          <a:p>
            <a:pPr marL="0" indent="0">
              <a:buNone/>
            </a:pPr>
            <a:r>
              <a:rPr lang="th-TH" sz="3500" dirty="0"/>
              <a:t> + ค่าเสียโอกาส</a:t>
            </a:r>
          </a:p>
          <a:p>
            <a:pPr>
              <a:buFont typeface="+mj-lt"/>
              <a:buAutoNum type="arabicPeriod"/>
            </a:pPr>
            <a:r>
              <a:rPr lang="th-TH" sz="3500" b="1" dirty="0">
                <a:solidFill>
                  <a:srgbClr val="FFC000"/>
                </a:solidFill>
              </a:rPr>
              <a:t>ค่าชดเชยเพิ่มเติม (</a:t>
            </a:r>
            <a:r>
              <a:rPr lang="en-US" sz="3500" b="1" dirty="0">
                <a:solidFill>
                  <a:srgbClr val="FFC000"/>
                </a:solidFill>
              </a:rPr>
              <a:t>Egregious Compensation):</a:t>
            </a:r>
            <a:r>
              <a:rPr lang="en-US" sz="3500" dirty="0">
                <a:solidFill>
                  <a:srgbClr val="FFC000"/>
                </a:solidFill>
              </a:rPr>
              <a:t> </a:t>
            </a:r>
            <a:r>
              <a:rPr lang="en-US" sz="3500" dirty="0"/>
              <a:t>6 </a:t>
            </a:r>
            <a:r>
              <a:rPr lang="th-TH" sz="3500" dirty="0"/>
              <a:t>เดือนของเงินเดือนที่เหลือ</a:t>
            </a:r>
          </a:p>
          <a:p>
            <a:pPr marL="0" indent="0" algn="ctr">
              <a:buNone/>
            </a:pPr>
            <a:r>
              <a:rPr lang="th-TH" sz="3500" b="1" dirty="0"/>
              <a:t>	รวมทั้งหมด: ประมาณ 787,308 ดอลลาร์สหรัฐ</a:t>
            </a:r>
          </a:p>
          <a:p>
            <a:pPr algn="ctr"/>
            <a:r>
              <a:rPr lang="th-TH" sz="3500" dirty="0">
                <a:solidFill>
                  <a:srgbClr val="FF0000"/>
                </a:solidFill>
              </a:rPr>
              <a:t>ค่าชดเชยนี้คำนวณตามหลักการของ </a:t>
            </a:r>
            <a:r>
              <a:rPr lang="en-US" sz="3500" dirty="0">
                <a:solidFill>
                  <a:srgbClr val="FF0000"/>
                </a:solidFill>
              </a:rPr>
              <a:t>FIFA RSTP </a:t>
            </a:r>
            <a:r>
              <a:rPr lang="th-TH" sz="3500" dirty="0">
                <a:solidFill>
                  <a:srgbClr val="FF0000"/>
                </a:solidFill>
              </a:rPr>
              <a:t>และ </a:t>
            </a:r>
            <a:r>
              <a:rPr lang="en-US" sz="3500" b="1" dirty="0">
                <a:solidFill>
                  <a:srgbClr val="FF0000"/>
                </a:solidFill>
              </a:rPr>
              <a:t>Swiss Code of Obligations</a:t>
            </a:r>
            <a:r>
              <a:rPr lang="en-US" sz="3500" dirty="0">
                <a:solidFill>
                  <a:srgbClr val="FF0000"/>
                </a:solidFill>
              </a:rPr>
              <a:t> </a:t>
            </a:r>
            <a:endParaRPr lang="th-TH" sz="3500" dirty="0">
              <a:solidFill>
                <a:srgbClr val="FF0000"/>
              </a:solidFill>
            </a:endParaRPr>
          </a:p>
          <a:p>
            <a:pPr algn="ctr"/>
            <a:r>
              <a:rPr lang="th-TH" sz="3500" dirty="0">
                <a:solidFill>
                  <a:srgbClr val="FF0000"/>
                </a:solidFill>
              </a:rPr>
              <a:t>ที่ปกป้องสิทธิของนักเตะจากการถูกบังคับให้ยกเลิกสัญญาอย่างไม่เป็นธรรม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A2DE37-1E89-4D8C-A440-DBCE5995B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3449" y="0"/>
            <a:ext cx="4138551" cy="233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890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CBB5E-BABC-4F31-8573-9C67765ED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solidFill>
                  <a:srgbClr val="0070C0"/>
                </a:solidFill>
                <a:latin typeface="+mn-lt"/>
              </a:rPr>
              <a:t>สถานะของนักเตะเมื่อมีการยืมตัว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A69A9-6F27-4335-BD0E-95A713F38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th-TH" sz="3200" dirty="0"/>
              <a:t>เมื่อมีการยืมตัว นักเตะจะถูก </a:t>
            </a:r>
            <a:r>
              <a:rPr lang="th-TH" sz="3200" b="1" dirty="0">
                <a:solidFill>
                  <a:srgbClr val="00B050"/>
                </a:solidFill>
              </a:rPr>
              <a:t>ลงทะเบียนกับ</a:t>
            </a:r>
            <a:r>
              <a:rPr lang="th-TH" sz="3200" b="1" dirty="0">
                <a:solidFill>
                  <a:srgbClr val="FFC000"/>
                </a:solidFill>
              </a:rPr>
              <a:t>ทีม </a:t>
            </a:r>
            <a:r>
              <a:rPr lang="en-US" sz="3200" b="1" dirty="0">
                <a:solidFill>
                  <a:srgbClr val="FFC000"/>
                </a:solidFill>
              </a:rPr>
              <a:t>B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th-TH" sz="3200" dirty="0"/>
              <a:t>ชั่วคราวเพื่อให้สามารถลงเล่นในลีกของ</a:t>
            </a:r>
            <a:r>
              <a:rPr lang="th-TH" sz="3200" dirty="0">
                <a:solidFill>
                  <a:srgbClr val="FFC000"/>
                </a:solidFill>
              </a:rPr>
              <a:t>ทีม </a:t>
            </a:r>
            <a:r>
              <a:rPr lang="en-US" sz="3200" dirty="0">
                <a:solidFill>
                  <a:srgbClr val="FFC000"/>
                </a:solidFill>
              </a:rPr>
              <a:t>B</a:t>
            </a:r>
            <a:r>
              <a:rPr lang="en-US" sz="3200" dirty="0"/>
              <a:t> </a:t>
            </a:r>
            <a:r>
              <a:rPr lang="th-TH" sz="3200" dirty="0"/>
              <a:t>ได้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-TH" sz="3200" dirty="0"/>
              <a:t>อย่างไรก็ตาม นักเตะยังมี </a:t>
            </a:r>
            <a:r>
              <a:rPr lang="th-TH" sz="3200" b="1" dirty="0">
                <a:solidFill>
                  <a:srgbClr val="7030A0"/>
                </a:solidFill>
              </a:rPr>
              <a:t>สัญญาหลักกับ</a:t>
            </a:r>
            <a:r>
              <a:rPr lang="th-TH" sz="3200" b="1" dirty="0">
                <a:solidFill>
                  <a:srgbClr val="00B0F0"/>
                </a:solidFill>
              </a:rPr>
              <a:t>ทีม </a:t>
            </a:r>
            <a:r>
              <a:rPr lang="en-US" sz="3200" b="1" dirty="0">
                <a:solidFill>
                  <a:srgbClr val="00B0F0"/>
                </a:solidFill>
              </a:rPr>
              <a:t>A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th-TH" sz="3200" dirty="0"/>
              <a:t>และยังถือว่าเป็นผู้เล่นของ</a:t>
            </a:r>
            <a:r>
              <a:rPr lang="th-TH" sz="3200" dirty="0">
                <a:solidFill>
                  <a:srgbClr val="00B0F0"/>
                </a:solidFill>
              </a:rPr>
              <a:t>ทีม </a:t>
            </a:r>
            <a:r>
              <a:rPr lang="en-US" sz="3200" dirty="0">
                <a:solidFill>
                  <a:srgbClr val="00B0F0"/>
                </a:solidFill>
              </a:rPr>
              <a:t>A</a:t>
            </a:r>
            <a:r>
              <a:rPr lang="en-US" sz="3200" dirty="0"/>
              <a:t> </a:t>
            </a:r>
            <a:r>
              <a:rPr lang="th-TH" sz="3200" dirty="0"/>
              <a:t>ทางกฎหมาย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srgbClr val="00B0F0"/>
                </a:solidFill>
              </a:rPr>
              <a:t>ทีม </a:t>
            </a:r>
            <a:r>
              <a:rPr lang="en-US" sz="3200" dirty="0">
                <a:solidFill>
                  <a:srgbClr val="00B0F0"/>
                </a:solidFill>
              </a:rPr>
              <a:t>A </a:t>
            </a:r>
            <a:r>
              <a:rPr lang="th-TH" sz="3200" dirty="0"/>
              <a:t>เป็นผู้รับผิดชอบจ่ายค่าเหนื่อย (หรืออาจมีการแบ่งจ่ายระหว่าง</a:t>
            </a:r>
            <a:r>
              <a:rPr lang="th-TH" sz="3200" dirty="0">
                <a:solidFill>
                  <a:srgbClr val="00B0F0"/>
                </a:solidFill>
              </a:rPr>
              <a:t>ทีม </a:t>
            </a:r>
            <a:r>
              <a:rPr lang="en-US" sz="3200" dirty="0">
                <a:solidFill>
                  <a:srgbClr val="00B0F0"/>
                </a:solidFill>
              </a:rPr>
              <a:t>A</a:t>
            </a:r>
            <a:r>
              <a:rPr lang="en-US" sz="3200" dirty="0"/>
              <a:t> </a:t>
            </a:r>
            <a:r>
              <a:rPr lang="th-TH" sz="3200" dirty="0"/>
              <a:t>และ</a:t>
            </a:r>
            <a:r>
              <a:rPr lang="th-TH" sz="3200" dirty="0">
                <a:solidFill>
                  <a:srgbClr val="FFC000"/>
                </a:solidFill>
              </a:rPr>
              <a:t>ทีม </a:t>
            </a:r>
            <a:r>
              <a:rPr lang="en-US" sz="3200" dirty="0">
                <a:solidFill>
                  <a:srgbClr val="FFC000"/>
                </a:solidFill>
              </a:rPr>
              <a:t>B </a:t>
            </a:r>
            <a:r>
              <a:rPr lang="th-TH" sz="3200" dirty="0"/>
              <a:t>ตามข้อตกลงในสัญญายืมตัว)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D12BD1-C5BE-4C33-AEED-4451CF8E5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5333" y="36301"/>
            <a:ext cx="1971993" cy="197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083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ew transfer football player Royalty Free Vector Image">
            <a:extLst>
              <a:ext uri="{FF2B5EF4-FFF2-40B4-BE49-F238E27FC236}">
                <a16:creationId xmlns:a16="http://schemas.microsoft.com/office/drawing/2014/main" id="{8674EFE1-8B30-4645-A3D4-4BF8EB50F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790" y="4070345"/>
            <a:ext cx="1952210" cy="250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D1E3D5-A7FB-4984-8D6A-0DE96AC38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solidFill>
                  <a:srgbClr val="0070C0"/>
                </a:solidFill>
              </a:rPr>
              <a:t>สถานะทางกฎหมายของสัญญายืมตัว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DB39F-C4EA-4B76-9380-F10204455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sz="3200" dirty="0"/>
              <a:t>หาก</a:t>
            </a:r>
            <a:r>
              <a:rPr lang="th-TH" sz="3200" dirty="0">
                <a:solidFill>
                  <a:srgbClr val="00B0F0"/>
                </a:solidFill>
              </a:rPr>
              <a:t>ทีม </a:t>
            </a:r>
            <a:r>
              <a:rPr lang="en-US" sz="3200" dirty="0">
                <a:solidFill>
                  <a:srgbClr val="00B0F0"/>
                </a:solidFill>
              </a:rPr>
              <a:t>A</a:t>
            </a:r>
            <a:r>
              <a:rPr lang="en-US" sz="3200" dirty="0"/>
              <a:t> </a:t>
            </a:r>
            <a:r>
              <a:rPr lang="th-TH" sz="3200" dirty="0"/>
              <a:t>ยกเลิกสัญญากับนักเตะ </a:t>
            </a:r>
            <a:r>
              <a:rPr lang="th-TH" sz="3200" dirty="0">
                <a:solidFill>
                  <a:srgbClr val="FF0000"/>
                </a:solidFill>
              </a:rPr>
              <a:t>สัญญายืมตัวจะถูกยกเลิกโดยปริยาย </a:t>
            </a:r>
            <a:r>
              <a:rPr lang="th-TH" sz="3200" dirty="0"/>
              <a:t>เนื่องจากนักเตะไม่มีสถานะเป็นผู้เล่นของ</a:t>
            </a:r>
            <a:r>
              <a:rPr lang="th-TH" sz="3200" dirty="0">
                <a:solidFill>
                  <a:srgbClr val="00B0F0"/>
                </a:solidFill>
              </a:rPr>
              <a:t>ทีม </a:t>
            </a:r>
            <a:r>
              <a:rPr lang="en-US" sz="3200" dirty="0">
                <a:solidFill>
                  <a:srgbClr val="00B0F0"/>
                </a:solidFill>
              </a:rPr>
              <a:t>A </a:t>
            </a:r>
            <a:r>
              <a:rPr lang="th-TH" sz="3200" dirty="0"/>
              <a:t>อีกต่อไป ทำให้</a:t>
            </a:r>
            <a:r>
              <a:rPr lang="th-TH" sz="3200" dirty="0">
                <a:solidFill>
                  <a:schemeClr val="accent2"/>
                </a:solidFill>
              </a:rPr>
              <a:t>ทีม </a:t>
            </a:r>
            <a:r>
              <a:rPr lang="en-US" sz="3200" dirty="0">
                <a:solidFill>
                  <a:schemeClr val="accent2"/>
                </a:solidFill>
              </a:rPr>
              <a:t>B </a:t>
            </a:r>
            <a:r>
              <a:rPr lang="th-TH" sz="3200" i="1" dirty="0">
                <a:solidFill>
                  <a:srgbClr val="7030A0"/>
                </a:solidFill>
              </a:rPr>
              <a:t>ไม่มีสิทธิ์ใช้งานนักเตะตามเงื่อนไขเดิม</a:t>
            </a:r>
            <a:endParaRPr lang="en-US" sz="3200" i="1" dirty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sz="3200" dirty="0"/>
              <a:t>การยืมตัวจะมีระยะเวลาที่กำหนดไว้ และนักเตะยังถือว่าเป็นผู้เล่นของ</a:t>
            </a:r>
            <a:r>
              <a:rPr lang="th-TH" sz="3200" dirty="0">
                <a:solidFill>
                  <a:srgbClr val="00B0F0"/>
                </a:solidFill>
              </a:rPr>
              <a:t>ทีม </a:t>
            </a:r>
            <a:r>
              <a:rPr lang="en-US" sz="3200" dirty="0">
                <a:solidFill>
                  <a:srgbClr val="00B0F0"/>
                </a:solidFill>
              </a:rPr>
              <a:t>A</a:t>
            </a:r>
            <a:r>
              <a:rPr lang="en-US" sz="3200" dirty="0"/>
              <a:t> </a:t>
            </a:r>
            <a:r>
              <a:rPr lang="th-TH" sz="3200" dirty="0"/>
              <a:t>แม้จะเล่นให้</a:t>
            </a:r>
            <a:r>
              <a:rPr lang="th-TH" sz="3200" dirty="0">
                <a:solidFill>
                  <a:schemeClr val="accent2"/>
                </a:solidFill>
              </a:rPr>
              <a:t>ทีม </a:t>
            </a:r>
            <a:r>
              <a:rPr lang="en-US" sz="3200" dirty="0">
                <a:solidFill>
                  <a:schemeClr val="accent2"/>
                </a:solidFill>
              </a:rPr>
              <a:t>B </a:t>
            </a:r>
            <a:r>
              <a:rPr lang="th-TH" sz="3200" dirty="0"/>
              <a:t>ชั่วคราว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52497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69B32-F285-40D4-B584-3EEFAB5F9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solidFill>
                  <a:srgbClr val="0070C0"/>
                </a:solidFill>
                <a:latin typeface="+mn-lt"/>
              </a:rPr>
              <a:t>สถานการณ์หลังจากที่ทีม 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A </a:t>
            </a:r>
            <a:r>
              <a:rPr lang="th-TH" dirty="0">
                <a:solidFill>
                  <a:srgbClr val="0070C0"/>
                </a:solidFill>
                <a:latin typeface="+mn-lt"/>
              </a:rPr>
              <a:t>ยกเลิกสัญญากับนักเตะ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C744B7F-4B86-4B00-BBC7-046A059E384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07632" y="2097796"/>
            <a:ext cx="10664415" cy="372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th-TH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ngsana New" panose="02020603050405020304" pitchFamily="18" charset="-34"/>
              </a:rPr>
              <a:t>ทีม </a:t>
            </a: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cs typeface="Angsana New" panose="02020603050405020304" pitchFamily="18" charset="-34"/>
              </a:rPr>
              <a:t>A </a:t>
            </a:r>
            <a:r>
              <a:rPr kumimoji="0" lang="th-TH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ngsana New" panose="02020603050405020304" pitchFamily="18" charset="-34"/>
              </a:rPr>
              <a:t>ยกเลิกสัญญากับนักเตะ</a:t>
            </a: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→ </a:t>
            </a:r>
            <a:r>
              <a:rPr kumimoji="0" lang="th-TH" altLang="en-US" sz="32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cs typeface="Angsana New" panose="02020603050405020304" pitchFamily="18" charset="-34"/>
              </a:rPr>
              <a:t>นักเตะไม่มีสัญญาหลักอีกต่อไป</a:t>
            </a:r>
            <a:endParaRPr kumimoji="0" lang="en-US" altLang="en-US" sz="320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cs typeface="Angsana New" panose="02020603050405020304" pitchFamily="18" charset="-34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th-TH" sz="3200" dirty="0"/>
              <a:t>สัญญายืมตัวที่ทำขึ้นระหว่างทีม </a:t>
            </a:r>
            <a:r>
              <a:rPr lang="en-US" sz="3200" dirty="0">
                <a:solidFill>
                  <a:srgbClr val="00B0F0"/>
                </a:solidFill>
              </a:rPr>
              <a:t>A</a:t>
            </a:r>
            <a:r>
              <a:rPr lang="en-US" sz="3200" dirty="0"/>
              <a:t> </a:t>
            </a:r>
            <a:r>
              <a:rPr lang="th-TH" sz="3200" dirty="0"/>
              <a:t>และทีม </a:t>
            </a:r>
            <a:r>
              <a:rPr lang="en-US" sz="3200" dirty="0">
                <a:solidFill>
                  <a:schemeClr val="accent2"/>
                </a:solidFill>
              </a:rPr>
              <a:t>B</a:t>
            </a:r>
            <a:r>
              <a:rPr lang="en-US" sz="3200" dirty="0"/>
              <a:t> </a:t>
            </a:r>
            <a:r>
              <a:rPr lang="th-TH" sz="3200" dirty="0"/>
              <a:t>ก็ </a:t>
            </a:r>
            <a:r>
              <a:rPr lang="th-TH" sz="3200" b="1" dirty="0">
                <a:solidFill>
                  <a:srgbClr val="FF0000"/>
                </a:solidFill>
              </a:rPr>
              <a:t>เป็นโมฆะโดยอัตโนมัติ</a:t>
            </a:r>
            <a:r>
              <a:rPr lang="th-TH" sz="3200" dirty="0">
                <a:solidFill>
                  <a:srgbClr val="FF0000"/>
                </a:solidFill>
              </a:rPr>
              <a:t> </a:t>
            </a:r>
            <a:r>
              <a:rPr lang="th-TH" sz="3200" dirty="0"/>
              <a:t>เพราะไม่มีสัญญาหลักรองรับ</a:t>
            </a:r>
            <a:r>
              <a:rPr lang="en-US" sz="3200" dirty="0"/>
              <a:t> </a:t>
            </a:r>
            <a:r>
              <a:rPr lang="th-TH" sz="3200" i="1" dirty="0">
                <a:solidFill>
                  <a:schemeClr val="bg2">
                    <a:lumMod val="50000"/>
                  </a:schemeClr>
                </a:solidFill>
              </a:rPr>
              <a:t>ทีม </a:t>
            </a:r>
            <a:r>
              <a:rPr lang="en-US" sz="3200" i="1" dirty="0">
                <a:solidFill>
                  <a:schemeClr val="accent2"/>
                </a:solidFill>
              </a:rPr>
              <a:t>B</a:t>
            </a:r>
            <a:r>
              <a:rPr lang="en-US" sz="3200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h-TH" sz="3200" i="1" dirty="0">
                <a:solidFill>
                  <a:schemeClr val="bg2">
                    <a:lumMod val="50000"/>
                  </a:schemeClr>
                </a:solidFill>
              </a:rPr>
              <a:t>จึง ไม่มีสิทธิ์ใช้งานนักเตะต่อไป</a:t>
            </a:r>
            <a:endParaRPr kumimoji="0" lang="en-US" altLang="en-US" sz="3200" i="1" u="none" strike="noStrike" cap="none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th-TH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ngsana New" panose="02020603050405020304" pitchFamily="18" charset="-34"/>
              </a:rPr>
              <a:t>นักเตะกลายเป็น </a:t>
            </a: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cs typeface="Angsana New" panose="02020603050405020304" pitchFamily="18" charset="-34"/>
              </a:rPr>
              <a:t>Free Agent</a:t>
            </a: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</a:rPr>
              <a:t> </a:t>
            </a: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→ </a:t>
            </a:r>
            <a:r>
              <a:rPr kumimoji="0" lang="th-TH" altLang="en-US" sz="320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cs typeface="Angsana New" panose="02020603050405020304" pitchFamily="18" charset="-34"/>
              </a:rPr>
              <a:t>ไม่ขึ้นตรงกับสโมสรใด</a:t>
            </a:r>
            <a:endParaRPr kumimoji="0" lang="en-US" altLang="en-US" sz="320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th-TH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ngsana New" panose="02020603050405020304" pitchFamily="18" charset="-34"/>
              </a:rPr>
              <a:t>หากทีม </a:t>
            </a: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cs typeface="Angsana New" panose="02020603050405020304" pitchFamily="18" charset="-34"/>
              </a:rPr>
              <a:t>B</a:t>
            </a: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ngsana New" panose="02020603050405020304" pitchFamily="18" charset="-34"/>
              </a:rPr>
              <a:t> </a:t>
            </a:r>
            <a:r>
              <a:rPr kumimoji="0" lang="th-TH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ngsana New" panose="02020603050405020304" pitchFamily="18" charset="-34"/>
              </a:rPr>
              <a:t>ต้องการใช้งานนักเตะต่อไป ต้องทำการ </a:t>
            </a:r>
            <a:r>
              <a:rPr kumimoji="0" lang="th-TH" altLang="en-US" sz="320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cs typeface="Angsana New" panose="02020603050405020304" pitchFamily="18" charset="-34"/>
              </a:rPr>
              <a:t>เซ็นสัญญาฉบับใหม่ </a:t>
            </a:r>
            <a:r>
              <a:rPr kumimoji="0" lang="th-TH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ngsana New" panose="02020603050405020304" pitchFamily="18" charset="-34"/>
              </a:rPr>
              <a:t>และ </a:t>
            </a:r>
            <a:r>
              <a:rPr kumimoji="0" lang="th-TH" altLang="en-US" sz="320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cs typeface="Angsana New" panose="02020603050405020304" pitchFamily="18" charset="-34"/>
              </a:rPr>
              <a:t>ลงทะเบียนใหม่</a:t>
            </a: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0562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8A63B-FED8-480D-B2F9-D87DAB26D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813" y="263529"/>
            <a:ext cx="10058400" cy="1450757"/>
          </a:xfrm>
        </p:spPr>
        <p:txBody>
          <a:bodyPr>
            <a:noAutofit/>
          </a:bodyPr>
          <a:lstStyle/>
          <a:p>
            <a:r>
              <a:rPr lang="th-TH" sz="3600" dirty="0">
                <a:solidFill>
                  <a:srgbClr val="0070C0"/>
                </a:solidFill>
                <a:latin typeface="+mn-lt"/>
              </a:rPr>
              <a:t>กฎของฟีฟ่าเกี่ยวกับการลงทะเบียนนักเตะ </a:t>
            </a:r>
            <a:r>
              <a:rPr lang="en-US" sz="3600" dirty="0">
                <a:solidFill>
                  <a:srgbClr val="00B050"/>
                </a:solidFill>
                <a:latin typeface="+mn-lt"/>
              </a:rPr>
              <a:t>(FIFA Regulations on the Status and Transfer of Players - RSTP)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4FF8B16-40AC-4D26-89AD-BD83CA19E4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5507" y="2083820"/>
            <a:ext cx="11280986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</a:rPr>
              <a:t>Article 5.3: </a:t>
            </a:r>
            <a:r>
              <a:rPr kumimoji="0" lang="th-TH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ngsana New" panose="02020603050405020304" pitchFamily="18" charset="-34"/>
              </a:rPr>
              <a:t>นักเตะสามารถลงทะเบียนกับ </a:t>
            </a: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3</a:t>
            </a:r>
            <a:r>
              <a:rPr kumimoji="0" lang="th-TH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ngsana New" panose="02020603050405020304" pitchFamily="18" charset="-34"/>
              </a:rPr>
              <a:t> สโมสร แต่ลงสนามให้ได้แค่ </a:t>
            </a: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2</a:t>
            </a:r>
            <a:r>
              <a:rPr kumimoji="0" lang="th-TH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ngsana New" panose="02020603050405020304" pitchFamily="18" charset="-34"/>
              </a:rPr>
              <a:t> สโมสรในฤดูกาลเดียว</a:t>
            </a:r>
            <a:endParaRPr kumimoji="0" lang="en-US" altLang="en-US" sz="3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h-TH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ngsana New" panose="02020603050405020304" pitchFamily="18" charset="-34"/>
              </a:rPr>
              <a:t>หากนักเตะเคยลงเล่นให้</a:t>
            </a:r>
            <a:r>
              <a:rPr kumimoji="0" lang="th-TH" altLang="en-US" sz="320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cs typeface="Angsana New" panose="02020603050405020304" pitchFamily="18" charset="-34"/>
              </a:rPr>
              <a:t>ทีม </a:t>
            </a: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</a:rPr>
              <a:t>A </a:t>
            </a:r>
            <a:r>
              <a:rPr kumimoji="0" lang="th-TH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ngsana New" panose="02020603050405020304" pitchFamily="18" charset="-34"/>
              </a:rPr>
              <a:t>และ</a:t>
            </a:r>
            <a:r>
              <a:rPr kumimoji="0" lang="th-TH" altLang="en-US" sz="320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cs typeface="Angsana New" panose="02020603050405020304" pitchFamily="18" charset="-34"/>
              </a:rPr>
              <a:t>ทีม </a:t>
            </a: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</a:rPr>
              <a:t>B</a:t>
            </a: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th-TH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ngsana New" panose="02020603050405020304" pitchFamily="18" charset="-34"/>
              </a:rPr>
              <a:t>แล้วในฤดูกาลนี้ นักเตะจะ ไม่สามารถลงเล่นให้ทีมที่สามได้จนกว่าฤดูกาลใหม่จะเริ่มต้น</a:t>
            </a: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54AA4B-5F14-4FEE-A1D2-0127E2571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2821" y="3751612"/>
            <a:ext cx="3744383" cy="253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453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E43B5-94B0-4DF1-9E13-5C6A120B0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solidFill>
                  <a:srgbClr val="0070C0"/>
                </a:solidFill>
                <a:latin typeface="+mn-lt"/>
              </a:rPr>
              <a:t>กรณี  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CAS 2020/A/6727:</a:t>
            </a:r>
            <a:br>
              <a:rPr lang="th-TH" dirty="0">
                <a:solidFill>
                  <a:srgbClr val="0070C0"/>
                </a:solidFill>
                <a:latin typeface="+mn-lt"/>
              </a:rPr>
            </a:br>
            <a:r>
              <a:rPr lang="th-TH" dirty="0">
                <a:solidFill>
                  <a:srgbClr val="0070C0"/>
                </a:solidFill>
                <a:latin typeface="+mn-lt"/>
              </a:rPr>
              <a:t>การกดดันทางจิตใจและการยกเลิกสัญญาในวงการฟุตบอล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A4E7729-737C-4B7B-8DD0-A59EBBEA8138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2176235"/>
              </p:ext>
            </p:extLst>
          </p:nvPr>
        </p:nvGraphicFramePr>
        <p:xfrm>
          <a:off x="4672013" y="2108200"/>
          <a:ext cx="2906712" cy="376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829257" imgH="7543568" progId="Acrobat.Document.DC">
                  <p:embed/>
                </p:oleObj>
              </mc:Choice>
              <mc:Fallback>
                <p:oleObj name="Acrobat Document" r:id="rId2" imgW="5829257" imgH="7543568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72013" y="2108200"/>
                        <a:ext cx="2906712" cy="3760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6545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50D23-71B5-438E-8DB3-048E82916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645459"/>
            <a:ext cx="10058400" cy="5223633"/>
          </a:xfrm>
        </p:spPr>
        <p:txBody>
          <a:bodyPr>
            <a:normAutofit/>
          </a:bodyPr>
          <a:lstStyle/>
          <a:p>
            <a:r>
              <a:rPr lang="th-TH" sz="2800" dirty="0">
                <a:solidFill>
                  <a:srgbClr val="0070C0"/>
                </a:solidFill>
              </a:rPr>
              <a:t>จากคำตัดสินของ </a:t>
            </a:r>
            <a:r>
              <a:rPr lang="en-US" sz="2800" dirty="0">
                <a:solidFill>
                  <a:srgbClr val="0070C0"/>
                </a:solidFill>
              </a:rPr>
              <a:t>CAS 2020/A/6727 </a:t>
            </a:r>
            <a:r>
              <a:rPr lang="th-TH" sz="2800" dirty="0">
                <a:solidFill>
                  <a:srgbClr val="0070C0"/>
                </a:solidFill>
              </a:rPr>
              <a:t>ค่าเสียหายที่ </a:t>
            </a:r>
            <a:r>
              <a:rPr lang="en-US" sz="2800" dirty="0">
                <a:solidFill>
                  <a:srgbClr val="0070C0"/>
                </a:solidFill>
              </a:rPr>
              <a:t>Zamalek SC </a:t>
            </a:r>
            <a:r>
              <a:rPr lang="th-TH" sz="2800" dirty="0">
                <a:solidFill>
                  <a:srgbClr val="0070C0"/>
                </a:solidFill>
              </a:rPr>
              <a:t>ต้องชดเชยให้ </a:t>
            </a:r>
            <a:r>
              <a:rPr lang="en-US" sz="2800" dirty="0">
                <a:solidFill>
                  <a:srgbClr val="0070C0"/>
                </a:solidFill>
              </a:rPr>
              <a:t>Benjamin Acheampong </a:t>
            </a:r>
            <a:r>
              <a:rPr lang="th-TH" sz="2800" dirty="0">
                <a:solidFill>
                  <a:srgbClr val="0070C0"/>
                </a:solidFill>
              </a:rPr>
              <a:t>จำนวน 787,308 ดอลลาร์สหรัฐ คำนวณจากองค์ประกอบต่อไปนี้:</a:t>
            </a:r>
          </a:p>
          <a:p>
            <a:endParaRPr lang="th-TH" sz="2400" dirty="0"/>
          </a:p>
          <a:p>
            <a:r>
              <a:rPr lang="th-TH" sz="2800" b="1" dirty="0">
                <a:solidFill>
                  <a:srgbClr val="7030A0"/>
                </a:solidFill>
              </a:rPr>
              <a:t>1. ค่าตอบแทนค้างจ่าย (</a:t>
            </a:r>
            <a:r>
              <a:rPr lang="en-US" sz="2800" b="1" dirty="0">
                <a:solidFill>
                  <a:srgbClr val="7030A0"/>
                </a:solidFill>
              </a:rPr>
              <a:t>Outstanding Remuneration)</a:t>
            </a:r>
          </a:p>
          <a:p>
            <a:r>
              <a:rPr lang="en-US" sz="2800" dirty="0"/>
              <a:t>Acheampong </a:t>
            </a:r>
            <a:r>
              <a:rPr lang="th-TH" sz="2800" dirty="0"/>
              <a:t>อ้างว่าสโมสร </a:t>
            </a:r>
            <a:r>
              <a:rPr lang="th-TH" sz="2800" b="1" dirty="0"/>
              <a:t>ไม่ได้จ่ายค่าจ้างตามสัญญาที่ครบกำหนด</a:t>
            </a:r>
            <a:r>
              <a:rPr lang="th-TH" sz="2800" dirty="0"/>
              <a:t> ซึ่งรวมถึง: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-TH" sz="2800" dirty="0"/>
              <a:t>เงินเดือนที่ค้างชำระ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-TH" sz="2800" dirty="0"/>
              <a:t>ค่าชดเชยค่าใช้จ่ายอื่น ๆ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-TH" sz="2800" dirty="0"/>
              <a:t>โบนัสตามสัญญา</a:t>
            </a:r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29403E-897F-4376-82BE-BABEC842D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5835" y="3681132"/>
            <a:ext cx="4500282" cy="253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820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DF927-8D87-4683-B612-DE202A0EA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14132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th-TH" sz="4400" b="1" dirty="0">
                <a:solidFill>
                  <a:srgbClr val="7030A0"/>
                </a:solidFill>
              </a:rPr>
              <a:t>2</a:t>
            </a:r>
            <a:r>
              <a:rPr lang="th-TH" sz="4800" b="1" dirty="0">
                <a:solidFill>
                  <a:srgbClr val="7030A0"/>
                </a:solidFill>
              </a:rPr>
              <a:t>. ค่าชดเชยการละเมิดสัญญา (</a:t>
            </a:r>
            <a:r>
              <a:rPr lang="en-US" sz="4800" b="1" dirty="0">
                <a:solidFill>
                  <a:srgbClr val="7030A0"/>
                </a:solidFill>
              </a:rPr>
              <a:t>Compensation for Breach of Contract)</a:t>
            </a:r>
            <a:br>
              <a:rPr lang="en-US" sz="4800" b="1" dirty="0">
                <a:solidFill>
                  <a:srgbClr val="7030A0"/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2744A-2FE0-4938-A8C5-DE898E374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320" y="1997604"/>
            <a:ext cx="10843708" cy="4573793"/>
          </a:xfrm>
        </p:spPr>
        <p:txBody>
          <a:bodyPr>
            <a:normAutofit/>
          </a:bodyPr>
          <a:lstStyle/>
          <a:p>
            <a:r>
              <a:rPr lang="th-TH" sz="3000" dirty="0"/>
              <a:t>ตามข้อกำหนดของ </a:t>
            </a:r>
            <a:r>
              <a:rPr lang="en-US" sz="3000" dirty="0"/>
              <a:t>FIFA Regulations on the Status and Transfer of Players (RSTP) </a:t>
            </a:r>
            <a:r>
              <a:rPr lang="th-TH" sz="3000" dirty="0"/>
              <a:t>และ </a:t>
            </a:r>
            <a:r>
              <a:rPr lang="en-US" sz="3000" dirty="0"/>
              <a:t>Swiss Code of Obligations (SCO) </a:t>
            </a:r>
            <a:r>
              <a:rPr lang="th-TH" sz="3000" dirty="0"/>
              <a:t>หากสโมสรเป็นฝ่ายละเมิดสัญญา </a:t>
            </a:r>
          </a:p>
          <a:p>
            <a:r>
              <a:rPr lang="th-TH" sz="3200" b="1" i="1" dirty="0">
                <a:solidFill>
                  <a:srgbClr val="FF0000"/>
                </a:solidFill>
              </a:rPr>
              <a:t>นักเตะมีสิทธิ์ได้รับค่าชดเชยสำหรับ: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-TH" sz="3000" dirty="0"/>
              <a:t>เงินเดือนที่ยังไม่ได้รับในสัญญาที่เหลืออยู่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-TH" sz="3000" dirty="0"/>
              <a:t>ค่าเสียโอกาสจากการเล่นฟุตบอลที่ถูกกีดกัน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-TH" sz="3000" dirty="0"/>
              <a:t>ค่าความเสียหายเพิ่มเติม (</a:t>
            </a:r>
            <a:r>
              <a:rPr lang="en-US" sz="3000" dirty="0"/>
              <a:t>Additional Compensation) </a:t>
            </a:r>
            <a:r>
              <a:rPr lang="th-TH" sz="3000" dirty="0"/>
              <a:t>ตามมาตรา 17 ของ </a:t>
            </a:r>
            <a:r>
              <a:rPr lang="en-US" sz="3000" dirty="0"/>
              <a:t>FIFA RSTP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042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8F43D-B7A9-40B6-8663-36F3F8A6B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3600" b="1" dirty="0">
                <a:solidFill>
                  <a:srgbClr val="7030A0"/>
                </a:solidFill>
                <a:latin typeface="+mn-lt"/>
              </a:rPr>
              <a:t>3. ค่าชดเชยเพิ่มเติมจากสถานการณ์รุนแรง (</a:t>
            </a:r>
            <a:r>
              <a:rPr lang="en-US" sz="3600" b="1" dirty="0">
                <a:solidFill>
                  <a:srgbClr val="7030A0"/>
                </a:solidFill>
                <a:latin typeface="+mn-lt"/>
              </a:rPr>
              <a:t>Additional Compensation for Egregious Circumstances)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03FE8-6387-4F52-8DF0-4FDE04143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318" y="2108201"/>
            <a:ext cx="10474362" cy="376089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/>
              <a:t>CAS </a:t>
            </a:r>
            <a:r>
              <a:rPr lang="th-TH" sz="2800" dirty="0"/>
              <a:t>ใช้มาตรา </a:t>
            </a:r>
            <a:r>
              <a:rPr lang="th-TH" sz="2800" b="1" dirty="0"/>
              <a:t>17(1)(</a:t>
            </a:r>
            <a:r>
              <a:rPr lang="en-US" sz="2800" b="1" dirty="0"/>
              <a:t>ii) FIFA RSTP</a:t>
            </a:r>
            <a:r>
              <a:rPr lang="en-US" sz="2800" dirty="0"/>
              <a:t> </a:t>
            </a:r>
            <a:r>
              <a:rPr lang="th-TH" sz="2800" dirty="0"/>
              <a:t>ซึ่งกำหนดว่า </a:t>
            </a:r>
            <a:r>
              <a:rPr lang="th-TH" sz="2800" b="1" dirty="0">
                <a:solidFill>
                  <a:srgbClr val="00B050"/>
                </a:solidFill>
              </a:rPr>
              <a:t>นักเตะที่มีเหตุผลอันสมควร (</a:t>
            </a:r>
            <a:r>
              <a:rPr lang="en-US" sz="2800" b="1" dirty="0">
                <a:solidFill>
                  <a:srgbClr val="00B050"/>
                </a:solidFill>
              </a:rPr>
              <a:t>Just Cause) </a:t>
            </a:r>
            <a:r>
              <a:rPr lang="th-TH" sz="2800" b="1" dirty="0"/>
              <a:t>ในการยกเลิกสัญญาเพราะการค้างชำระค่าจ้าง สามารถเรียกร้องค่าชดเชยเพิ่มเติมเท่ากับค่าจ้าง 3-6 เดือน</a:t>
            </a:r>
            <a:endParaRPr lang="th-TH" sz="2800" dirty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sz="3200" dirty="0"/>
              <a:t>ในกรณีของ </a:t>
            </a:r>
            <a:r>
              <a:rPr lang="en-US" sz="3200" dirty="0"/>
              <a:t>Acheampong, CAS </a:t>
            </a:r>
            <a:r>
              <a:rPr lang="th-TH" sz="3200" dirty="0"/>
              <a:t>เห็นว่ามีสถานการณ์รุนแรง (</a:t>
            </a:r>
            <a:r>
              <a:rPr lang="en-US" sz="3200" dirty="0"/>
              <a:t>Egregious Circumstances) </a:t>
            </a:r>
            <a:r>
              <a:rPr lang="th-TH" sz="3200" dirty="0"/>
              <a:t>จึงเพิ่มค่าชดเชยเป็น </a:t>
            </a:r>
            <a:r>
              <a:rPr lang="th-TH" sz="3200" b="1" dirty="0">
                <a:solidFill>
                  <a:srgbClr val="FF0000"/>
                </a:solidFill>
              </a:rPr>
              <a:t>6 เดือนของเงินเดือนที่เหลือในสัญญา</a:t>
            </a:r>
            <a:endParaRPr lang="th-TH" sz="32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89602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80AA9D2D-EE59-4148-A11E-A51EEE828B28}" vid="{AEAFD717-D3C8-4034-8F7E-D5220B0CCEB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9DAD249-BF80-48EF-9AFB-36A11BCDC2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A59D56-2157-4202-9D02-F44E447A24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F4F4D41-822D-40F2-A7AC-E4E6CB36CA7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{2EE75235-A94D-47C0-9742-4383DA84650F}tf56160789_win32</Template>
  <TotalTime>17583</TotalTime>
  <Words>664</Words>
  <Application>Microsoft Office PowerPoint</Application>
  <PresentationFormat>แบบจอกว้าง</PresentationFormat>
  <Paragraphs>40</Paragraphs>
  <Slides>10</Slides>
  <Notes>0</Notes>
  <HiddenSlides>0</HiddenSlides>
  <MMClips>0</MMClips>
  <ScaleCrop>false</ScaleCrop>
  <HeadingPairs>
    <vt:vector size="8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ชื่อเรื่องสไลด์</vt:lpstr>
      </vt:variant>
      <vt:variant>
        <vt:i4>10</vt:i4>
      </vt:variant>
    </vt:vector>
  </HeadingPairs>
  <TitlesOfParts>
    <vt:vector size="17" baseType="lpstr">
      <vt:lpstr>Angsana New</vt:lpstr>
      <vt:lpstr>Arial</vt:lpstr>
      <vt:lpstr>Bookman Old Style</vt:lpstr>
      <vt:lpstr>Calibri</vt:lpstr>
      <vt:lpstr>Franklin Gothic Book</vt:lpstr>
      <vt:lpstr>Custom</vt:lpstr>
      <vt:lpstr>Acrobat Document</vt:lpstr>
      <vt:lpstr>งานนำเสนอ PowerPoint</vt:lpstr>
      <vt:lpstr>สถานะของนักเตะเมื่อมีการยืมตัว</vt:lpstr>
      <vt:lpstr>สถานะทางกฎหมายของสัญญายืมตัว</vt:lpstr>
      <vt:lpstr>สถานการณ์หลังจากที่ทีม A ยกเลิกสัญญากับนักเตะ</vt:lpstr>
      <vt:lpstr>กฎของฟีฟ่าเกี่ยวกับการลงทะเบียนนักเตะ (FIFA Regulations on the Status and Transfer of Players - RSTP)</vt:lpstr>
      <vt:lpstr>กรณี  CAS 2020/A/6727: การกดดันทางจิตใจและการยกเลิกสัญญาในวงการฟุตบอล</vt:lpstr>
      <vt:lpstr>งานนำเสนอ PowerPoint</vt:lpstr>
      <vt:lpstr>2. ค่าชดเชยการละเมิดสัญญา (Compensation for Breach of Contract) </vt:lpstr>
      <vt:lpstr>3. ค่าชดเชยเพิ่มเติมจากสถานการณ์รุนแรง (Additional Compensation for Egregious Circumstances)</vt:lpstr>
      <vt:lpstr>สรุปการคำนวณ (โดยประมาณ)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Parinya Kwanmuangvanich</dc:creator>
  <cp:lastModifiedBy>Admin</cp:lastModifiedBy>
  <cp:revision>47</cp:revision>
  <dcterms:created xsi:type="dcterms:W3CDTF">2025-01-30T09:24:27Z</dcterms:created>
  <dcterms:modified xsi:type="dcterms:W3CDTF">2025-09-05T08:21:47Z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